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4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extLst>
      <p:ext uri="{BB962C8B-B14F-4D97-AF65-F5344CB8AC3E}">
        <p14:creationId xmlns:p14="http://schemas.microsoft.com/office/powerpoint/2010/main" val="12717950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extLst>
      <p:ext uri="{BB962C8B-B14F-4D97-AF65-F5344CB8AC3E}">
        <p14:creationId xmlns:p14="http://schemas.microsoft.com/office/powerpoint/2010/main" val="21943477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extLst>
      <p:ext uri="{BB962C8B-B14F-4D97-AF65-F5344CB8AC3E}">
        <p14:creationId xmlns:p14="http://schemas.microsoft.com/office/powerpoint/2010/main" val="10813509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 id="2147483703" r:id="rId54"/>
    <p:sldLayoutId id="2147483704" r:id="rId55"/>
    <p:sldLayoutId id="2147483705" r:id="rId56"/>
    <p:sldLayoutId id="2147483706" r:id="rId57"/>
    <p:sldLayoutId id="2147483707" r:id="rId58"/>
    <p:sldLayoutId id="2147483708" r:id="rId59"/>
    <p:sldLayoutId id="2147483709" r:id="rId60"/>
    <p:sldLayoutId id="2147483710" r:id="rId61"/>
    <p:sldLayoutId id="2147483711" r:id="rId62"/>
    <p:sldLayoutId id="2147483712" r:id="rId63"/>
    <p:sldLayoutId id="2147483713" r:id="rId64"/>
    <p:sldLayoutId id="2147483714" r:id="rId65"/>
    <p:sldLayoutId id="2147483715" r:id="rId66"/>
    <p:sldLayoutId id="2147483716"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425091" y="2771849"/>
            <a:ext cx="308168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sz="4400" b="1" dirty="0">
                <a:solidFill>
                  <a:srgbClr val="D4DF33"/>
                </a:solidFill>
              </a:rPr>
              <a:t>Executive summary best practice</a:t>
            </a:r>
            <a:endParaRPr sz="4400" b="1" dirty="0"/>
          </a:p>
        </p:txBody>
      </p:sp>
      <p:sp>
        <p:nvSpPr>
          <p:cNvPr id="512" name="Google Shape;512;p1"/>
          <p:cNvSpPr txBox="1"/>
          <p:nvPr/>
        </p:nvSpPr>
        <p:spPr>
          <a:xfrm>
            <a:off x="4289196" y="348792"/>
            <a:ext cx="7400041" cy="5774702"/>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2000" b="1" dirty="0">
                <a:solidFill>
                  <a:schemeClr val="dk1"/>
                </a:solidFill>
                <a:latin typeface="Trebuchet MS"/>
                <a:ea typeface="Trebuchet MS"/>
                <a:cs typeface="Trebuchet MS"/>
                <a:sym typeface="Trebuchet MS"/>
              </a:rPr>
              <a:t>Situation</a:t>
            </a:r>
            <a:endParaRPr sz="1800" b="1" dirty="0"/>
          </a:p>
          <a:p>
            <a:pPr marL="324000" lvl="1" indent="-216000">
              <a:spcBef>
                <a:spcPts val="300"/>
              </a:spcBef>
              <a:buClr>
                <a:srgbClr val="03522D"/>
              </a:buClr>
              <a:buSzPts val="1600"/>
              <a:buFont typeface="Trebuchet MS"/>
              <a:buChar char="•"/>
            </a:pPr>
            <a:r>
              <a:rPr lang="en-US" sz="1600" b="1" dirty="0" err="1">
                <a:solidFill>
                  <a:srgbClr val="03522D"/>
                </a:solidFill>
                <a:latin typeface="Trebuchet MS"/>
                <a:ea typeface="Trebuchet MS"/>
                <a:cs typeface="Trebuchet MS"/>
                <a:sym typeface="Trebuchet MS"/>
              </a:rPr>
              <a:t>Powerco</a:t>
            </a:r>
            <a:r>
              <a:rPr lang="en-US" sz="1600" b="1" dirty="0">
                <a:solidFill>
                  <a:srgbClr val="03522D"/>
                </a:solidFill>
                <a:latin typeface="Trebuchet MS"/>
                <a:ea typeface="Trebuchet MS"/>
                <a:cs typeface="Trebuchet MS"/>
                <a:sym typeface="Trebuchet MS"/>
              </a:rPr>
              <a:t> has a problem with customer </a:t>
            </a:r>
            <a:r>
              <a:rPr lang="en-US" sz="1600" b="1" dirty="0" smtClean="0">
                <a:solidFill>
                  <a:srgbClr val="03522D"/>
                </a:solidFill>
                <a:latin typeface="Trebuchet MS"/>
                <a:ea typeface="Trebuchet MS"/>
                <a:cs typeface="Trebuchet MS"/>
                <a:sym typeface="Trebuchet MS"/>
              </a:rPr>
              <a:t>churn because of the power-liberalization of the energy market in Europe.</a:t>
            </a:r>
          </a:p>
          <a:p>
            <a:pPr marL="108000" lvl="1">
              <a:spcBef>
                <a:spcPts val="300"/>
              </a:spcBef>
              <a:buClr>
                <a:srgbClr val="03522D"/>
              </a:buClr>
              <a:buSzPts val="1600"/>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2000" b="1" dirty="0">
                <a:solidFill>
                  <a:schemeClr val="dk1"/>
                </a:solidFill>
                <a:latin typeface="Trebuchet MS"/>
                <a:ea typeface="Trebuchet MS"/>
                <a:cs typeface="Trebuchet MS"/>
                <a:sym typeface="Trebuchet MS"/>
              </a:rPr>
              <a:t>Complication</a:t>
            </a:r>
            <a:endParaRPr sz="2000" b="1" dirty="0"/>
          </a:p>
          <a:p>
            <a:pPr marL="324000" lvl="1" indent="-216000">
              <a:spcBef>
                <a:spcPts val="300"/>
              </a:spcBef>
              <a:buClr>
                <a:srgbClr val="03522D"/>
              </a:buClr>
              <a:buSzPts val="1600"/>
              <a:buFont typeface="Trebuchet MS"/>
              <a:buChar char="•"/>
            </a:pPr>
            <a:r>
              <a:rPr lang="en-US" sz="1600" b="1" dirty="0" smtClean="0">
                <a:solidFill>
                  <a:srgbClr val="03522D"/>
                </a:solidFill>
                <a:latin typeface="Trebuchet MS"/>
                <a:ea typeface="Trebuchet MS"/>
                <a:cs typeface="Trebuchet MS"/>
                <a:sym typeface="Trebuchet MS"/>
              </a:rPr>
              <a:t>Others believe </a:t>
            </a:r>
            <a:r>
              <a:rPr lang="en-US" sz="1600" b="1" dirty="0">
                <a:solidFill>
                  <a:srgbClr val="03522D"/>
                </a:solidFill>
                <a:latin typeface="Trebuchet MS"/>
                <a:ea typeface="Trebuchet MS"/>
                <a:cs typeface="Trebuchet MS"/>
                <a:sym typeface="Trebuchet MS"/>
              </a:rPr>
              <a:t>it is because of customer’s price </a:t>
            </a:r>
            <a:r>
              <a:rPr lang="en-US" sz="1600" b="1" dirty="0" smtClean="0">
                <a:solidFill>
                  <a:srgbClr val="03522D"/>
                </a:solidFill>
                <a:latin typeface="Trebuchet MS"/>
                <a:ea typeface="Trebuchet MS"/>
                <a:cs typeface="Trebuchet MS"/>
                <a:sym typeface="Trebuchet MS"/>
              </a:rPr>
              <a:t>sensitivities.</a:t>
            </a:r>
          </a:p>
          <a:p>
            <a:pPr marL="324000" lvl="1" indent="-216000">
              <a:spcBef>
                <a:spcPts val="300"/>
              </a:spcBef>
              <a:buClr>
                <a:srgbClr val="03522D"/>
              </a:buClr>
              <a:buSzPts val="1600"/>
              <a:buFont typeface="Trebuchet MS"/>
              <a:buChar char="•"/>
            </a:pPr>
            <a:r>
              <a:rPr lang="en-US" sz="1600" b="1" dirty="0" smtClean="0">
                <a:solidFill>
                  <a:srgbClr val="03522D"/>
                </a:solidFill>
                <a:latin typeface="Trebuchet MS"/>
                <a:ea typeface="Trebuchet MS"/>
                <a:cs typeface="Trebuchet MS"/>
                <a:sym typeface="Trebuchet MS"/>
              </a:rPr>
              <a:t>One </a:t>
            </a:r>
            <a:r>
              <a:rPr lang="en-US" sz="1600" b="1" dirty="0">
                <a:solidFill>
                  <a:srgbClr val="03522D"/>
                </a:solidFill>
                <a:latin typeface="Trebuchet MS"/>
                <a:ea typeface="Trebuchet MS"/>
                <a:cs typeface="Trebuchet MS"/>
                <a:sym typeface="Trebuchet MS"/>
              </a:rPr>
              <a:t>possible solution is to provide </a:t>
            </a:r>
            <a:r>
              <a:rPr lang="en-US" sz="1600" b="1" dirty="0">
                <a:solidFill>
                  <a:srgbClr val="990000"/>
                </a:solidFill>
                <a:latin typeface="Trebuchet MS"/>
                <a:ea typeface="Trebuchet MS"/>
                <a:cs typeface="Trebuchet MS"/>
                <a:sym typeface="Trebuchet MS"/>
              </a:rPr>
              <a:t>20%</a:t>
            </a:r>
            <a:r>
              <a:rPr lang="en-US" sz="1600" b="1" dirty="0">
                <a:solidFill>
                  <a:srgbClr val="03522D"/>
                </a:solidFill>
                <a:latin typeface="Trebuchet MS"/>
                <a:ea typeface="Trebuchet MS"/>
                <a:cs typeface="Trebuchet MS"/>
                <a:sym typeface="Trebuchet MS"/>
              </a:rPr>
              <a:t> off to customers who are most likely to start leaving</a:t>
            </a:r>
            <a:r>
              <a:rPr lang="en-US" sz="1600" b="1" dirty="0" smtClean="0">
                <a:solidFill>
                  <a:srgbClr val="03522D"/>
                </a:solidFill>
                <a:latin typeface="Trebuchet MS"/>
                <a:ea typeface="Trebuchet MS"/>
                <a:cs typeface="Trebuchet MS"/>
                <a:sym typeface="Trebuchet MS"/>
              </a:rPr>
              <a:t>.</a:t>
            </a: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2000" b="1" dirty="0" smtClean="0">
                <a:solidFill>
                  <a:schemeClr val="dk1"/>
                </a:solidFill>
                <a:latin typeface="Trebuchet MS"/>
                <a:ea typeface="Trebuchet MS"/>
                <a:cs typeface="Trebuchet MS"/>
                <a:sym typeface="Trebuchet MS"/>
              </a:rPr>
              <a:t>Question</a:t>
            </a:r>
            <a:endParaRPr sz="2000" b="1" dirty="0" smtClean="0"/>
          </a:p>
          <a:p>
            <a:pPr marL="323999" lvl="1" indent="-216000">
              <a:spcBef>
                <a:spcPts val="300"/>
              </a:spcBef>
              <a:buClr>
                <a:srgbClr val="28BA73"/>
              </a:buClr>
              <a:buSzPts val="1600"/>
              <a:buFont typeface="Trebuchet MS"/>
              <a:buChar char="•"/>
            </a:pPr>
            <a:r>
              <a:rPr lang="en-US" sz="1600" b="1" dirty="0" smtClean="0">
                <a:solidFill>
                  <a:srgbClr val="03522D"/>
                </a:solidFill>
                <a:latin typeface="Trebuchet MS"/>
                <a:ea typeface="Trebuchet MS"/>
                <a:cs typeface="Trebuchet MS"/>
                <a:sym typeface="Trebuchet MS"/>
              </a:rPr>
              <a:t>Is what the others believe true?</a:t>
            </a:r>
          </a:p>
          <a:p>
            <a:pPr marL="323999" lvl="1" indent="-216000">
              <a:spcBef>
                <a:spcPts val="300"/>
              </a:spcBef>
              <a:buClr>
                <a:srgbClr val="28BA73"/>
              </a:buClr>
              <a:buSzPts val="1600"/>
              <a:buFont typeface="Trebuchet MS"/>
              <a:buChar char="•"/>
            </a:pPr>
            <a:r>
              <a:rPr lang="en-US" sz="1600" b="1" dirty="0" smtClean="0">
                <a:solidFill>
                  <a:srgbClr val="03522D"/>
                </a:solidFill>
                <a:latin typeface="Trebuchet MS"/>
                <a:ea typeface="Trebuchet MS"/>
                <a:cs typeface="Trebuchet MS"/>
                <a:sym typeface="Trebuchet MS"/>
              </a:rPr>
              <a:t>Is the possible solution is the right thing to do?</a:t>
            </a: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r>
              <a:rPr lang="en-US" sz="2000" b="1" dirty="0" smtClean="0">
                <a:solidFill>
                  <a:schemeClr val="dk1"/>
                </a:solidFill>
                <a:latin typeface="Trebuchet MS"/>
                <a:ea typeface="Trebuchet MS"/>
                <a:cs typeface="Trebuchet MS"/>
                <a:sym typeface="Trebuchet MS"/>
              </a:rPr>
              <a:t>Answer</a:t>
            </a:r>
            <a:endParaRPr sz="2000" b="1" dirty="0">
              <a:solidFill>
                <a:schemeClr val="dk1"/>
              </a:solidFill>
              <a:latin typeface="Trebuchet MS"/>
              <a:ea typeface="Trebuchet MS"/>
              <a:cs typeface="Trebuchet MS"/>
              <a:sym typeface="Trebuchet MS"/>
            </a:endParaRPr>
          </a:p>
          <a:p>
            <a:pPr marL="323999" lvl="1" indent="-216000">
              <a:spcBef>
                <a:spcPts val="300"/>
              </a:spcBef>
              <a:buClr>
                <a:srgbClr val="28BA73"/>
              </a:buClr>
              <a:buSzPts val="1600"/>
              <a:buFont typeface="Trebuchet MS"/>
              <a:buChar char="•"/>
            </a:pPr>
            <a:r>
              <a:rPr lang="en-US" sz="1600" b="1" dirty="0" smtClean="0">
                <a:solidFill>
                  <a:srgbClr val="03522D"/>
                </a:solidFill>
                <a:latin typeface="Trebuchet MS"/>
                <a:ea typeface="Trebuchet MS"/>
                <a:cs typeface="Trebuchet MS"/>
                <a:sym typeface="Trebuchet MS"/>
              </a:rPr>
              <a:t>After EDA and applying model</a:t>
            </a:r>
            <a:r>
              <a:rPr lang="en-US" sz="1600" b="1" dirty="0">
                <a:solidFill>
                  <a:srgbClr val="03522D"/>
                </a:solidFill>
                <a:latin typeface="Trebuchet MS"/>
                <a:ea typeface="Trebuchet MS"/>
                <a:cs typeface="Trebuchet MS"/>
                <a:sym typeface="Trebuchet MS"/>
              </a:rPr>
              <a:t>, the hypothesis is not </a:t>
            </a:r>
            <a:r>
              <a:rPr lang="en-US" sz="1600" b="1" dirty="0" smtClean="0">
                <a:solidFill>
                  <a:srgbClr val="03522D"/>
                </a:solidFill>
                <a:latin typeface="Trebuchet MS"/>
                <a:ea typeface="Trebuchet MS"/>
                <a:cs typeface="Trebuchet MS"/>
                <a:sym typeface="Trebuchet MS"/>
              </a:rPr>
              <a:t>accepted, so what the others believe is false</a:t>
            </a:r>
            <a:r>
              <a:rPr lang="en-US" sz="1600" b="1" dirty="0">
                <a:solidFill>
                  <a:srgbClr val="03522D"/>
                </a:solidFill>
                <a:latin typeface="Trebuchet MS"/>
                <a:ea typeface="Trebuchet MS"/>
                <a:cs typeface="Trebuchet MS"/>
                <a:sym typeface="Trebuchet MS"/>
              </a:rPr>
              <a:t>. The correlation between churn and prices variables is very </a:t>
            </a:r>
            <a:r>
              <a:rPr lang="en-US" sz="1600" b="1" dirty="0" smtClean="0">
                <a:solidFill>
                  <a:srgbClr val="03522D"/>
                </a:solidFill>
                <a:latin typeface="Trebuchet MS"/>
                <a:ea typeface="Trebuchet MS"/>
                <a:cs typeface="Trebuchet MS"/>
                <a:sym typeface="Trebuchet MS"/>
              </a:rPr>
              <a:t>low and prices is not the main driver for churn.</a:t>
            </a:r>
          </a:p>
          <a:p>
            <a:pPr marL="323999" lvl="1" indent="-216000">
              <a:spcBef>
                <a:spcPts val="300"/>
              </a:spcBef>
              <a:buClr>
                <a:srgbClr val="28BA73"/>
              </a:buClr>
              <a:buSzPts val="1600"/>
              <a:buFont typeface="Trebuchet MS"/>
              <a:buChar char="•"/>
            </a:pPr>
            <a:r>
              <a:rPr lang="en-US" sz="1600" b="1" dirty="0">
                <a:solidFill>
                  <a:srgbClr val="03522D"/>
                </a:solidFill>
                <a:latin typeface="Trebuchet MS"/>
                <a:ea typeface="Trebuchet MS"/>
                <a:cs typeface="Trebuchet MS"/>
                <a:sym typeface="Trebuchet MS"/>
              </a:rPr>
              <a:t>Net margin </a:t>
            </a:r>
            <a:r>
              <a:rPr lang="en-US" sz="1600" b="1" dirty="0" smtClean="0">
                <a:solidFill>
                  <a:srgbClr val="03522D"/>
                </a:solidFill>
                <a:latin typeface="Trebuchet MS"/>
                <a:ea typeface="Trebuchet MS"/>
                <a:cs typeface="Trebuchet MS"/>
                <a:sym typeface="Trebuchet MS"/>
              </a:rPr>
              <a:t>and </a:t>
            </a:r>
            <a:r>
              <a:rPr lang="en-US" sz="1600" b="1" dirty="0">
                <a:solidFill>
                  <a:srgbClr val="03522D"/>
                </a:solidFill>
                <a:latin typeface="Trebuchet MS"/>
                <a:ea typeface="Trebuchet MS"/>
                <a:cs typeface="Trebuchet MS"/>
                <a:sym typeface="Trebuchet MS"/>
              </a:rPr>
              <a:t>consumption over 12 months is a top driver for </a:t>
            </a:r>
            <a:r>
              <a:rPr lang="en-US" sz="1600" b="1" dirty="0" smtClean="0">
                <a:solidFill>
                  <a:srgbClr val="03522D"/>
                </a:solidFill>
                <a:latin typeface="Trebuchet MS"/>
                <a:ea typeface="Trebuchet MS"/>
                <a:cs typeface="Trebuchet MS"/>
                <a:sym typeface="Trebuchet MS"/>
              </a:rPr>
              <a:t>churn.</a:t>
            </a:r>
          </a:p>
          <a:p>
            <a:pPr marL="323999" lvl="1" indent="-216000">
              <a:spcBef>
                <a:spcPts val="300"/>
              </a:spcBef>
              <a:buClr>
                <a:srgbClr val="28BA73"/>
              </a:buClr>
              <a:buSzPts val="1600"/>
              <a:buFont typeface="Trebuchet MS"/>
              <a:buChar char="•"/>
            </a:pPr>
            <a:r>
              <a:rPr lang="en-US" sz="1600" b="1" dirty="0">
                <a:solidFill>
                  <a:srgbClr val="03522D"/>
                </a:solidFill>
                <a:latin typeface="Trebuchet MS"/>
                <a:ea typeface="Trebuchet MS"/>
                <a:cs typeface="Trebuchet MS"/>
                <a:sym typeface="Trebuchet MS"/>
              </a:rPr>
              <a:t>Time seems to be an influential </a:t>
            </a:r>
            <a:r>
              <a:rPr lang="en-US" sz="1600" b="1" dirty="0" smtClean="0">
                <a:solidFill>
                  <a:srgbClr val="03522D"/>
                </a:solidFill>
                <a:latin typeface="Trebuchet MS"/>
                <a:ea typeface="Trebuchet MS"/>
                <a:cs typeface="Trebuchet MS"/>
                <a:sym typeface="Trebuchet MS"/>
              </a:rPr>
              <a:t>factor (especially </a:t>
            </a:r>
            <a:r>
              <a:rPr lang="en-US" sz="1600" b="1" dirty="0">
                <a:solidFill>
                  <a:srgbClr val="03522D"/>
                </a:solidFill>
                <a:latin typeface="Trebuchet MS"/>
                <a:ea typeface="Trebuchet MS"/>
                <a:cs typeface="Trebuchet MS"/>
                <a:sym typeface="Trebuchet MS"/>
              </a:rPr>
              <a:t>the number of months they have been </a:t>
            </a:r>
            <a:r>
              <a:rPr lang="en-US" sz="1600" b="1" dirty="0" smtClean="0">
                <a:solidFill>
                  <a:srgbClr val="03522D"/>
                </a:solidFill>
                <a:latin typeface="Trebuchet MS"/>
                <a:ea typeface="Trebuchet MS"/>
                <a:cs typeface="Trebuchet MS"/>
                <a:sym typeface="Trebuchet MS"/>
              </a:rPr>
              <a:t>active) </a:t>
            </a:r>
            <a:r>
              <a:rPr lang="en-US" sz="1600" b="1" dirty="0">
                <a:solidFill>
                  <a:srgbClr val="03522D"/>
                </a:solidFill>
                <a:latin typeface="Trebuchet MS"/>
                <a:ea typeface="Trebuchet MS"/>
                <a:cs typeface="Trebuchet MS"/>
                <a:sym typeface="Trebuchet MS"/>
              </a:rPr>
              <a:t>and the number of months since they updated their </a:t>
            </a:r>
            <a:r>
              <a:rPr lang="en-US" sz="1600" b="1" dirty="0" smtClean="0">
                <a:solidFill>
                  <a:srgbClr val="03522D"/>
                </a:solidFill>
                <a:latin typeface="Trebuchet MS"/>
                <a:ea typeface="Trebuchet MS"/>
                <a:cs typeface="Trebuchet MS"/>
                <a:sym typeface="Trebuchet MS"/>
              </a:rPr>
              <a:t>contract.</a:t>
            </a:r>
          </a:p>
          <a:p>
            <a:pPr marL="323999" lvl="1" indent="-216000">
              <a:spcBef>
                <a:spcPts val="300"/>
              </a:spcBef>
              <a:buClr>
                <a:srgbClr val="28BA73"/>
              </a:buClr>
              <a:buSzPts val="1600"/>
              <a:buFont typeface="Trebuchet MS"/>
              <a:buChar char="•"/>
            </a:pPr>
            <a:r>
              <a:rPr lang="en-US" sz="1600" b="1" dirty="0" smtClean="0">
                <a:solidFill>
                  <a:srgbClr val="03522D"/>
                </a:solidFill>
                <a:latin typeface="Trebuchet MS"/>
                <a:ea typeface="Trebuchet MS"/>
                <a:cs typeface="Trebuchet MS"/>
                <a:sym typeface="Trebuchet MS"/>
              </a:rPr>
              <a:t>The possible solution is not the right thing to do.</a:t>
            </a:r>
            <a:endParaRPr lang="en-US" sz="1600" b="1" dirty="0">
              <a:solidFill>
                <a:srgbClr val="03522D"/>
              </a:solidFill>
              <a:latin typeface="Trebuchet MS"/>
              <a:ea typeface="Trebuchet MS"/>
              <a:cs typeface="Trebuchet MS"/>
              <a:sym typeface="Trebuchet MS"/>
            </a:endParaRPr>
          </a:p>
        </p:txBody>
      </p:sp>
    </p:spTree>
    <p:extLst>
      <p:ext uri="{BB962C8B-B14F-4D97-AF65-F5344CB8AC3E}">
        <p14:creationId xmlns:p14="http://schemas.microsoft.com/office/powerpoint/2010/main" val="16596077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171</Words>
  <Application>Microsoft Office PowerPoint</Application>
  <PresentationFormat>Widescreen</PresentationFormat>
  <Paragraphs>18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 best practice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best practice</dc:title>
  <dc:creator>The Boston Consulting Group</dc:creator>
  <cp:lastModifiedBy>Microsoft account</cp:lastModifiedBy>
  <cp:revision>7</cp:revision>
  <dcterms:created xsi:type="dcterms:W3CDTF">2016-11-04T11:46:04Z</dcterms:created>
  <dcterms:modified xsi:type="dcterms:W3CDTF">2024-02-29T17:15:35Z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