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75" r:id="rId3"/>
    <p:sldId id="276" r:id="rId4"/>
    <p:sldId id="277" r:id="rId5"/>
    <p:sldId id="280" r:id="rId6"/>
    <p:sldId id="281" r:id="rId7"/>
    <p:sldId id="282" r:id="rId8"/>
    <p:sldId id="278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52C9"/>
    <a:srgbClr val="7F7F7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4" autoAdjust="0"/>
    <p:restoredTop sz="90398" autoAdjust="0"/>
  </p:normalViewPr>
  <p:slideViewPr>
    <p:cSldViewPr snapToGrid="0">
      <p:cViewPr varScale="1">
        <p:scale>
          <a:sx n="103" d="100"/>
          <a:sy n="103" d="100"/>
        </p:scale>
        <p:origin x="900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6D8EE-5FC8-48D1-B61A-39F5A8ECCDD3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3D7C9-BD66-4E35-9181-E1BA90E315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275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3D7C9-BD66-4E35-9181-E1BA90E315D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03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3D7C9-BD66-4E35-9181-E1BA90E315D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484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 b="0" i="0" dirty="0">
              <a:solidFill>
                <a:srgbClr val="555555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3D7C9-BD66-4E35-9181-E1BA90E315D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013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000" b="0" i="0" dirty="0">
              <a:solidFill>
                <a:srgbClr val="555555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3D7C9-BD66-4E35-9181-E1BA90E315D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22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000" b="0" i="0" dirty="0">
              <a:solidFill>
                <a:srgbClr val="555555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3D7C9-BD66-4E35-9181-E1BA90E315D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582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000" b="0" i="0" dirty="0">
              <a:solidFill>
                <a:srgbClr val="555555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3D7C9-BD66-4E35-9181-E1BA90E315D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646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000" b="0" i="0" dirty="0">
              <a:solidFill>
                <a:srgbClr val="555555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3D7C9-BD66-4E35-9181-E1BA90E315D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458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000" b="0" i="0" dirty="0">
              <a:solidFill>
                <a:srgbClr val="555555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3D7C9-BD66-4E35-9181-E1BA90E315D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624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3D7C9-BD66-4E35-9181-E1BA90E315D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44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682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604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04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812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61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67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864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136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79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80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437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296F0-D1D2-4BF4-A5AF-452ACF19003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5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92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직사각형 1"/>
          <p:cNvSpPr/>
          <p:nvPr/>
        </p:nvSpPr>
        <p:spPr>
          <a:xfrm>
            <a:off x="0" y="1905989"/>
            <a:ext cx="12192000" cy="26468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77943" y="2663703"/>
            <a:ext cx="3214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Algorithm Study</a:t>
            </a:r>
            <a:endParaRPr lang="ko-KR" altLang="en-US" sz="3200" dirty="0">
              <a:solidFill>
                <a:schemeClr val="bg1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7943" y="3248478"/>
            <a:ext cx="1162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Heap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339" y="6139851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LSJ</a:t>
            </a:r>
            <a:endParaRPr lang="ko-KR" altLang="en-US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9" name="그래픽 8" descr="상향 추세">
            <a:extLst>
              <a:ext uri="{FF2B5EF4-FFF2-40B4-BE49-F238E27FC236}">
                <a16:creationId xmlns:a16="http://schemas.microsoft.com/office/drawing/2014/main" id="{D2DC8988-ACD4-496A-B813-5743B67B5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2955" y="2635984"/>
            <a:ext cx="1224988" cy="1224988"/>
          </a:xfrm>
          <a:prstGeom prst="rect">
            <a:avLst/>
          </a:prstGeom>
        </p:spPr>
      </p:pic>
      <p:sp>
        <p:nvSpPr>
          <p:cNvPr id="10" name="!!직사각형 2">
            <a:extLst>
              <a:ext uri="{FF2B5EF4-FFF2-40B4-BE49-F238E27FC236}">
                <a16:creationId xmlns:a16="http://schemas.microsoft.com/office/drawing/2014/main" id="{60A3A0C4-4F0F-402D-81E5-D4C2AF004F75}"/>
              </a:ext>
            </a:extLst>
          </p:cNvPr>
          <p:cNvSpPr/>
          <p:nvPr/>
        </p:nvSpPr>
        <p:spPr>
          <a:xfrm rot="10800000">
            <a:off x="0" y="0"/>
            <a:ext cx="12192000" cy="6858000"/>
          </a:xfrm>
          <a:custGeom>
            <a:avLst/>
            <a:gdLst>
              <a:gd name="connsiteX0" fmla="*/ 3962400 w 3962400"/>
              <a:gd name="connsiteY0" fmla="*/ 6858000 h 6858000"/>
              <a:gd name="connsiteX1" fmla="*/ 0 w 3962400"/>
              <a:gd name="connsiteY1" fmla="*/ 6858000 h 6858000"/>
              <a:gd name="connsiteX2" fmla="*/ 3198350 w 3962400"/>
              <a:gd name="connsiteY2" fmla="*/ 0 h 6858000"/>
              <a:gd name="connsiteX3" fmla="*/ 3962400 w 39624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58000">
                <a:moveTo>
                  <a:pt x="3962400" y="6858000"/>
                </a:moveTo>
                <a:lnTo>
                  <a:pt x="0" y="6858000"/>
                </a:lnTo>
                <a:lnTo>
                  <a:pt x="3198350" y="0"/>
                </a:lnTo>
                <a:lnTo>
                  <a:pt x="396240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121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!!직사각형 3">
            <a:extLst>
              <a:ext uri="{FF2B5EF4-FFF2-40B4-BE49-F238E27FC236}">
                <a16:creationId xmlns:a16="http://schemas.microsoft.com/office/drawing/2014/main" id="{98A6BA4D-EF67-4B10-8E9C-74A5E5411E01}"/>
              </a:ext>
            </a:extLst>
          </p:cNvPr>
          <p:cNvSpPr/>
          <p:nvPr/>
        </p:nvSpPr>
        <p:spPr>
          <a:xfrm>
            <a:off x="9929091" y="443345"/>
            <a:ext cx="2262909" cy="14593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2339" y="6139851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LSJ</a:t>
            </a:r>
            <a:endParaRPr lang="ko-KR" altLang="en-US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678752-396F-4F81-A72D-78695332E584}"/>
              </a:ext>
            </a:extLst>
          </p:cNvPr>
          <p:cNvSpPr txBox="1"/>
          <p:nvPr/>
        </p:nvSpPr>
        <p:spPr>
          <a:xfrm>
            <a:off x="3194447" y="2126525"/>
            <a:ext cx="2026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01 Heap</a:t>
            </a:r>
            <a:r>
              <a:rPr lang="ko-KR" altLang="en-US" sz="2000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의 정의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9914EE-5E10-4253-BB5F-AEADC4D63BFB}"/>
              </a:ext>
            </a:extLst>
          </p:cNvPr>
          <p:cNvSpPr txBox="1"/>
          <p:nvPr/>
        </p:nvSpPr>
        <p:spPr>
          <a:xfrm>
            <a:off x="3194447" y="2706292"/>
            <a:ext cx="2975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02 Heap</a:t>
            </a:r>
            <a:r>
              <a:rPr lang="ko-KR" altLang="en-US" sz="2000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의 특징 및 활용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6074F5-04EF-48DC-87D3-C05DFA4D9B01}"/>
              </a:ext>
            </a:extLst>
          </p:cNvPr>
          <p:cNvSpPr txBox="1"/>
          <p:nvPr/>
        </p:nvSpPr>
        <p:spPr>
          <a:xfrm>
            <a:off x="3194447" y="3300086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03 </a:t>
            </a:r>
            <a:r>
              <a:rPr lang="ko-KR" altLang="en-US" sz="2000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문제 추천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33E1A8-95E7-4F76-9422-FF54C39677AB}"/>
              </a:ext>
            </a:extLst>
          </p:cNvPr>
          <p:cNvCxnSpPr>
            <a:cxnSpLocks/>
          </p:cNvCxnSpPr>
          <p:nvPr/>
        </p:nvCxnSpPr>
        <p:spPr>
          <a:xfrm>
            <a:off x="2066544" y="2592705"/>
            <a:ext cx="432647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3481BD3-F404-47AC-AEEC-BE9A48612151}"/>
              </a:ext>
            </a:extLst>
          </p:cNvPr>
          <p:cNvCxnSpPr>
            <a:cxnSpLocks/>
          </p:cNvCxnSpPr>
          <p:nvPr/>
        </p:nvCxnSpPr>
        <p:spPr>
          <a:xfrm>
            <a:off x="2087706" y="3233061"/>
            <a:ext cx="430531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5FE8B0E-4210-4478-9AE8-A1234897F0DB}"/>
              </a:ext>
            </a:extLst>
          </p:cNvPr>
          <p:cNvCxnSpPr/>
          <p:nvPr/>
        </p:nvCxnSpPr>
        <p:spPr>
          <a:xfrm>
            <a:off x="2066544" y="3803381"/>
            <a:ext cx="432647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0E19B1D-4446-4303-977C-92DCAD16C8CB}"/>
              </a:ext>
            </a:extLst>
          </p:cNvPr>
          <p:cNvGrpSpPr/>
          <p:nvPr/>
        </p:nvGrpSpPr>
        <p:grpSpPr>
          <a:xfrm>
            <a:off x="10008862" y="610525"/>
            <a:ext cx="1904537" cy="1225091"/>
            <a:chOff x="8725228" y="610525"/>
            <a:chExt cx="3188170" cy="122509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B45578-F5A6-4EE0-B297-6FE5D6D1120D}"/>
                </a:ext>
              </a:extLst>
            </p:cNvPr>
            <p:cNvSpPr txBox="1"/>
            <p:nvPr/>
          </p:nvSpPr>
          <p:spPr>
            <a:xfrm>
              <a:off x="10858500" y="1127730"/>
              <a:ext cx="1736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8199F0-D5B6-48DA-B791-21AD7728F7F8}"/>
                </a:ext>
              </a:extLst>
            </p:cNvPr>
            <p:cNvSpPr txBox="1"/>
            <p:nvPr/>
          </p:nvSpPr>
          <p:spPr>
            <a:xfrm>
              <a:off x="8725228" y="610525"/>
              <a:ext cx="2133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목차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32F56DC-3D7E-4CBF-9C2D-1B57D11FD807}"/>
                </a:ext>
              </a:extLst>
            </p:cNvPr>
            <p:cNvSpPr/>
            <p:nvPr/>
          </p:nvSpPr>
          <p:spPr>
            <a:xfrm>
              <a:off x="11867679" y="681990"/>
              <a:ext cx="45719" cy="10782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1" name="!!직사각형 2">
            <a:extLst>
              <a:ext uri="{FF2B5EF4-FFF2-40B4-BE49-F238E27FC236}">
                <a16:creationId xmlns:a16="http://schemas.microsoft.com/office/drawing/2014/main" id="{FA0A3632-3DD4-4C52-B66B-BC526A9D0F19}"/>
              </a:ext>
            </a:extLst>
          </p:cNvPr>
          <p:cNvSpPr/>
          <p:nvPr/>
        </p:nvSpPr>
        <p:spPr>
          <a:xfrm rot="10800000">
            <a:off x="2747" y="0"/>
            <a:ext cx="3962400" cy="6858000"/>
          </a:xfrm>
          <a:custGeom>
            <a:avLst/>
            <a:gdLst>
              <a:gd name="connsiteX0" fmla="*/ 3962400 w 3962400"/>
              <a:gd name="connsiteY0" fmla="*/ 6858000 h 6858000"/>
              <a:gd name="connsiteX1" fmla="*/ 0 w 3962400"/>
              <a:gd name="connsiteY1" fmla="*/ 6858000 h 6858000"/>
              <a:gd name="connsiteX2" fmla="*/ 3198350 w 3962400"/>
              <a:gd name="connsiteY2" fmla="*/ 0 h 6858000"/>
              <a:gd name="connsiteX3" fmla="*/ 3962400 w 39624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58000">
                <a:moveTo>
                  <a:pt x="3962400" y="6858000"/>
                </a:moveTo>
                <a:lnTo>
                  <a:pt x="0" y="6858000"/>
                </a:lnTo>
                <a:lnTo>
                  <a:pt x="3198350" y="0"/>
                </a:lnTo>
                <a:lnTo>
                  <a:pt x="396240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EF6F3D-5AFC-494B-8996-A6D8BAB4A440}"/>
              </a:ext>
            </a:extLst>
          </p:cNvPr>
          <p:cNvSpPr txBox="1"/>
          <p:nvPr/>
        </p:nvSpPr>
        <p:spPr>
          <a:xfrm>
            <a:off x="1485900" y="876300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I N D E X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039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직사각형 1"/>
          <p:cNvSpPr/>
          <p:nvPr/>
        </p:nvSpPr>
        <p:spPr>
          <a:xfrm>
            <a:off x="275843" y="0"/>
            <a:ext cx="11640313" cy="98755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7244B-24DF-45AC-83BD-64B3E58EC1B4}"/>
              </a:ext>
            </a:extLst>
          </p:cNvPr>
          <p:cNvSpPr txBox="1"/>
          <p:nvPr/>
        </p:nvSpPr>
        <p:spPr>
          <a:xfrm>
            <a:off x="629947" y="54054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CFEE95-03A8-44AE-8127-0361BACC5F76}"/>
              </a:ext>
            </a:extLst>
          </p:cNvPr>
          <p:cNvSpPr/>
          <p:nvPr/>
        </p:nvSpPr>
        <p:spPr>
          <a:xfrm>
            <a:off x="1660998" y="547160"/>
            <a:ext cx="1507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Heap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의 정의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AC0392A-9C0C-4244-B9CE-3E6F5D17511A}"/>
              </a:ext>
            </a:extLst>
          </p:cNvPr>
          <p:cNvCxnSpPr/>
          <p:nvPr/>
        </p:nvCxnSpPr>
        <p:spPr>
          <a:xfrm>
            <a:off x="9475139" y="217822"/>
            <a:ext cx="0" cy="47625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29C7F4-F6D3-4AAE-A352-FD3BCBD2719C}"/>
              </a:ext>
            </a:extLst>
          </p:cNvPr>
          <p:cNvSpPr txBox="1"/>
          <p:nvPr/>
        </p:nvSpPr>
        <p:spPr>
          <a:xfrm>
            <a:off x="9516853" y="175376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Heap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E87EA3A-3337-4850-BACA-2211BFA56E97}"/>
              </a:ext>
            </a:extLst>
          </p:cNvPr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!!직사각형 3">
            <a:extLst>
              <a:ext uri="{FF2B5EF4-FFF2-40B4-BE49-F238E27FC236}">
                <a16:creationId xmlns:a16="http://schemas.microsoft.com/office/drawing/2014/main" id="{318ADAE7-3249-45DC-9472-E9FC4E16FF41}"/>
              </a:ext>
            </a:extLst>
          </p:cNvPr>
          <p:cNvSpPr/>
          <p:nvPr/>
        </p:nvSpPr>
        <p:spPr>
          <a:xfrm>
            <a:off x="12192001" y="451815"/>
            <a:ext cx="45719" cy="9853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!!직사각형 2">
            <a:extLst>
              <a:ext uri="{FF2B5EF4-FFF2-40B4-BE49-F238E27FC236}">
                <a16:creationId xmlns:a16="http://schemas.microsoft.com/office/drawing/2014/main" id="{45D00250-5C34-4DC1-8CCD-B93F85842601}"/>
              </a:ext>
            </a:extLst>
          </p:cNvPr>
          <p:cNvSpPr/>
          <p:nvPr/>
        </p:nvSpPr>
        <p:spPr>
          <a:xfrm rot="10800000">
            <a:off x="0" y="0"/>
            <a:ext cx="12192000" cy="6858000"/>
          </a:xfrm>
          <a:custGeom>
            <a:avLst/>
            <a:gdLst>
              <a:gd name="connsiteX0" fmla="*/ 3962400 w 3962400"/>
              <a:gd name="connsiteY0" fmla="*/ 6858000 h 6858000"/>
              <a:gd name="connsiteX1" fmla="*/ 0 w 3962400"/>
              <a:gd name="connsiteY1" fmla="*/ 6858000 h 6858000"/>
              <a:gd name="connsiteX2" fmla="*/ 3198350 w 3962400"/>
              <a:gd name="connsiteY2" fmla="*/ 0 h 6858000"/>
              <a:gd name="connsiteX3" fmla="*/ 3962400 w 39624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58000">
                <a:moveTo>
                  <a:pt x="3962400" y="6858000"/>
                </a:moveTo>
                <a:lnTo>
                  <a:pt x="0" y="6858000"/>
                </a:lnTo>
                <a:lnTo>
                  <a:pt x="3198350" y="0"/>
                </a:lnTo>
                <a:lnTo>
                  <a:pt x="396240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61D65-5C28-469F-B740-9F54DB9FB279}"/>
              </a:ext>
            </a:extLst>
          </p:cNvPr>
          <p:cNvSpPr txBox="1"/>
          <p:nvPr/>
        </p:nvSpPr>
        <p:spPr>
          <a:xfrm>
            <a:off x="629948" y="1247545"/>
            <a:ext cx="486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A32EF-36D8-4A0E-BC89-2855E5BFD96E}"/>
              </a:ext>
            </a:extLst>
          </p:cNvPr>
          <p:cNvSpPr txBox="1"/>
          <p:nvPr/>
        </p:nvSpPr>
        <p:spPr>
          <a:xfrm>
            <a:off x="629947" y="1794637"/>
            <a:ext cx="88869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최댓값 및 최솟값을 찾아내는 연산을 빠르게 하기 위해 고안된 완전 이진 트리 </a:t>
            </a:r>
            <a:r>
              <a:rPr lang="en-US" altLang="ko-KR" sz="1400" b="1" dirty="0"/>
              <a:t>O(</a:t>
            </a:r>
            <a:r>
              <a:rPr lang="en-US" altLang="ko-KR" sz="1400" b="1" dirty="0" err="1"/>
              <a:t>logN</a:t>
            </a:r>
            <a:r>
              <a:rPr lang="en-US" altLang="ko-KR" sz="1400" b="1" dirty="0"/>
              <a:t>)</a:t>
            </a:r>
            <a:r>
              <a:rPr lang="ko-KR" altLang="en-US" sz="1400" dirty="0"/>
              <a:t>의 일종으로 부모 노드와 자식 노드 간에 항상 대소 관계가 성립하는 자료구조를 의미함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부모 노드가 자식 노드보다 항상 값이 큰 구조를 </a:t>
            </a:r>
            <a:r>
              <a:rPr lang="ko-KR" altLang="en-US" sz="1400" dirty="0" err="1"/>
              <a:t>최대힙</a:t>
            </a:r>
            <a:r>
              <a:rPr lang="en-US" altLang="ko-KR" sz="1400" dirty="0"/>
              <a:t>(Max Heap)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부모 노드가 자식 노드보다 항상 값이 작은 구조를 </a:t>
            </a:r>
            <a:r>
              <a:rPr lang="ko-KR" altLang="en-US" sz="1400" dirty="0" err="1"/>
              <a:t>최소힙</a:t>
            </a:r>
            <a:r>
              <a:rPr lang="en-US" altLang="ko-KR" sz="1400" dirty="0"/>
              <a:t>(Min Heap)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이 경우</a:t>
            </a:r>
            <a:r>
              <a:rPr lang="en-US" altLang="ko-KR" sz="1400" dirty="0"/>
              <a:t>, </a:t>
            </a:r>
            <a:r>
              <a:rPr lang="ko-KR" altLang="en-US" sz="1400" b="1" dirty="0"/>
              <a:t>부모와 자식 노드의 대소관계만 중요</a:t>
            </a:r>
            <a:r>
              <a:rPr lang="ko-KR" altLang="en-US" sz="1400" dirty="0"/>
              <a:t>하며 형제 노드들 간에는 관계가 없다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우선 순위 큐를 </a:t>
            </a:r>
            <a:r>
              <a:rPr lang="ko-KR" altLang="en-US" sz="1400" dirty="0" err="1"/>
              <a:t>힙으로</a:t>
            </a:r>
            <a:r>
              <a:rPr lang="ko-KR" altLang="en-US" sz="1400" dirty="0"/>
              <a:t> 구현이 가능하다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3" name="Picture 6" descr="슬라이드 1">
            <a:extLst>
              <a:ext uri="{FF2B5EF4-FFF2-40B4-BE49-F238E27FC236}">
                <a16:creationId xmlns:a16="http://schemas.microsoft.com/office/drawing/2014/main" id="{52A033E6-366D-4B2B-BF77-48E8E87AB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163" y="4382215"/>
            <a:ext cx="4145672" cy="154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741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직사각형 1"/>
          <p:cNvSpPr/>
          <p:nvPr/>
        </p:nvSpPr>
        <p:spPr>
          <a:xfrm>
            <a:off x="275843" y="0"/>
            <a:ext cx="11640313" cy="98755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7244B-24DF-45AC-83BD-64B3E58EC1B4}"/>
              </a:ext>
            </a:extLst>
          </p:cNvPr>
          <p:cNvSpPr txBox="1"/>
          <p:nvPr/>
        </p:nvSpPr>
        <p:spPr>
          <a:xfrm>
            <a:off x="629947" y="54054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CFEE95-03A8-44AE-8127-0361BACC5F76}"/>
              </a:ext>
            </a:extLst>
          </p:cNvPr>
          <p:cNvSpPr/>
          <p:nvPr/>
        </p:nvSpPr>
        <p:spPr>
          <a:xfrm>
            <a:off x="1660998" y="547160"/>
            <a:ext cx="2363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Heap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의 특징 및 활용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AC0392A-9C0C-4244-B9CE-3E6F5D17511A}"/>
              </a:ext>
            </a:extLst>
          </p:cNvPr>
          <p:cNvCxnSpPr/>
          <p:nvPr/>
        </p:nvCxnSpPr>
        <p:spPr>
          <a:xfrm>
            <a:off x="9475139" y="217822"/>
            <a:ext cx="0" cy="47625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29C7F4-F6D3-4AAE-A352-FD3BCBD2719C}"/>
              </a:ext>
            </a:extLst>
          </p:cNvPr>
          <p:cNvSpPr txBox="1"/>
          <p:nvPr/>
        </p:nvSpPr>
        <p:spPr>
          <a:xfrm>
            <a:off x="9516853" y="175376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Heap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E87EA3A-3337-4850-BACA-2211BFA56E97}"/>
              </a:ext>
            </a:extLst>
          </p:cNvPr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DCDB5BEE-4364-4CA8-A920-C6398245C2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8"/>
          <a:stretch/>
        </p:blipFill>
        <p:spPr bwMode="auto">
          <a:xfrm>
            <a:off x="1199699" y="1616877"/>
            <a:ext cx="3285744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A20F6E-6439-4616-AE41-FAFC09502A64}"/>
              </a:ext>
            </a:extLst>
          </p:cNvPr>
          <p:cNvSpPr txBox="1"/>
          <p:nvPr/>
        </p:nvSpPr>
        <p:spPr>
          <a:xfrm>
            <a:off x="5719665" y="2037233"/>
            <a:ext cx="58423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완전 이진 트리는 배열로 구현이 가능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인덱스를 </a:t>
            </a:r>
            <a:r>
              <a:rPr lang="en-US" altLang="ko-KR" sz="1400" dirty="0"/>
              <a:t>1</a:t>
            </a:r>
            <a:r>
              <a:rPr lang="ko-KR" altLang="en-US" sz="1400" dirty="0"/>
              <a:t>부터 사용한다고 가정하였을 때</a:t>
            </a:r>
            <a:r>
              <a:rPr lang="en-US" altLang="ko-KR" sz="1400" dirty="0"/>
              <a:t>, </a:t>
            </a:r>
            <a:r>
              <a:rPr lang="ko-KR" altLang="ko-KR" sz="1400" dirty="0">
                <a:latin typeface="Arial" panose="020B0604020202020204" pitchFamily="34" charset="0"/>
                <a:ea typeface="Lato" panose="020F0502020204030203" pitchFamily="34" charset="0"/>
              </a:rPr>
              <a:t>특정 노드의 배열 인덱스가 </a:t>
            </a:r>
            <a:r>
              <a:rPr lang="ko-KR" altLang="ko-KR" sz="1400" dirty="0" err="1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current</a:t>
            </a:r>
            <a:r>
              <a:rPr lang="ko-KR" altLang="ko-KR" sz="1400" dirty="0" err="1">
                <a:ea typeface="Lato" panose="020F0502020204030203" pitchFamily="34" charset="0"/>
              </a:rPr>
              <a:t>라고</a:t>
            </a:r>
            <a:r>
              <a:rPr lang="ko-KR" altLang="ko-KR" sz="1400" dirty="0">
                <a:ea typeface="Lato" panose="020F0502020204030203" pitchFamily="34" charset="0"/>
              </a:rPr>
              <a:t> 한다면</a:t>
            </a:r>
            <a:r>
              <a:rPr lang="en-US" altLang="ko-KR" sz="1400" dirty="0">
                <a:ea typeface="Lato" panose="020F0502020204030203" pitchFamily="34" charset="0"/>
              </a:rPr>
              <a:t>, </a:t>
            </a:r>
            <a:r>
              <a:rPr lang="ko-KR" altLang="ko-KR" sz="1400" dirty="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부모 노드</a:t>
            </a:r>
            <a:r>
              <a:rPr lang="ko-KR" altLang="ko-KR" sz="1400" dirty="0">
                <a:ea typeface="Lato" panose="020F0502020204030203" pitchFamily="34" charset="0"/>
              </a:rPr>
              <a:t>는</a:t>
            </a:r>
            <a:r>
              <a:rPr lang="ko-KR" altLang="ko-KR" sz="1400" dirty="0">
                <a:latin typeface="Arial" panose="020B0604020202020204" pitchFamily="34" charset="0"/>
                <a:ea typeface="Lato" panose="020F0502020204030203" pitchFamily="34" charset="0"/>
              </a:rPr>
              <a:t> </a:t>
            </a:r>
            <a:r>
              <a:rPr lang="ko-KR" altLang="ko-KR" sz="1400" dirty="0" err="1">
                <a:highlight>
                  <a:srgbClr val="C0C0C0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current</a:t>
            </a:r>
            <a:r>
              <a:rPr lang="en-US" altLang="ko-KR" sz="1400" dirty="0">
                <a:highlight>
                  <a:srgbClr val="C0C0C0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ko-KR" altLang="ko-KR" sz="1400" dirty="0">
                <a:highlight>
                  <a:srgbClr val="C0C0C0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/ 2</a:t>
            </a:r>
            <a:r>
              <a:rPr lang="ko-KR" altLang="ko-KR" sz="1400" dirty="0">
                <a:ea typeface="Lato" panose="020F0502020204030203" pitchFamily="34" charset="0"/>
              </a:rPr>
              <a:t>를 통해 찾아갈 수 있고</a:t>
            </a:r>
            <a:r>
              <a:rPr lang="ko-KR" altLang="ko-KR" sz="1400" dirty="0">
                <a:latin typeface="Arial" panose="020B0604020202020204" pitchFamily="34" charset="0"/>
                <a:ea typeface="Lato" panose="020F0502020204030203" pitchFamily="34" charset="0"/>
              </a:rPr>
              <a:t> </a:t>
            </a:r>
            <a:r>
              <a:rPr lang="ko-KR" altLang="ko-KR" sz="1400" dirty="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자식 노드</a:t>
            </a:r>
            <a:r>
              <a:rPr lang="ko-KR" altLang="ko-KR" sz="1400" dirty="0">
                <a:ea typeface="Lato" panose="020F0502020204030203" pitchFamily="34" charset="0"/>
              </a:rPr>
              <a:t>는</a:t>
            </a:r>
            <a:r>
              <a:rPr lang="ko-KR" altLang="ko-KR" sz="1400" dirty="0">
                <a:latin typeface="Arial" panose="020B0604020202020204" pitchFamily="34" charset="0"/>
                <a:ea typeface="Lato" panose="020F0502020204030203" pitchFamily="34" charset="0"/>
              </a:rPr>
              <a:t> </a:t>
            </a:r>
            <a:r>
              <a:rPr lang="ko-KR" altLang="ko-KR" sz="1400" dirty="0" err="1">
                <a:highlight>
                  <a:srgbClr val="C0C0C0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current</a:t>
            </a:r>
            <a:r>
              <a:rPr lang="ko-KR" altLang="ko-KR" sz="1400" dirty="0">
                <a:highlight>
                  <a:srgbClr val="C0C0C0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* 2</a:t>
            </a:r>
            <a:r>
              <a:rPr lang="en-US" altLang="ko-KR" sz="1400" dirty="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ko-KR" altLang="ko-KR" sz="1400" dirty="0">
                <a:ea typeface="Lato" panose="020F0502020204030203" pitchFamily="34" charset="0"/>
              </a:rPr>
              <a:t>(좌측 자식 노드) 또는</a:t>
            </a:r>
            <a:r>
              <a:rPr lang="ko-KR" altLang="ko-KR" sz="1400" dirty="0">
                <a:latin typeface="Arial" panose="020B0604020202020204" pitchFamily="34" charset="0"/>
                <a:ea typeface="Lato" panose="020F0502020204030203" pitchFamily="34" charset="0"/>
              </a:rPr>
              <a:t> </a:t>
            </a:r>
            <a:r>
              <a:rPr lang="ko-KR" altLang="ko-KR" sz="1400" dirty="0" err="1">
                <a:highlight>
                  <a:srgbClr val="C0C0C0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current</a:t>
            </a:r>
            <a:r>
              <a:rPr lang="ko-KR" altLang="ko-KR" sz="1400" dirty="0">
                <a:highlight>
                  <a:srgbClr val="C0C0C0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* 2 + 1</a:t>
            </a:r>
            <a:r>
              <a:rPr lang="en-US" altLang="ko-KR" sz="1400" dirty="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ko-KR" altLang="ko-KR" sz="1400" dirty="0">
                <a:ea typeface="Lato" panose="020F0502020204030203" pitchFamily="34" charset="0"/>
              </a:rPr>
              <a:t>(우측 자식 노드)을 통해서 찾아갈 수 있습</a:t>
            </a:r>
            <a:r>
              <a:rPr lang="ko-KR" altLang="en-US" sz="1400" dirty="0">
                <a:ea typeface="Lato" panose="020F0502020204030203" pitchFamily="34" charset="0"/>
              </a:rPr>
              <a:t>니다</a:t>
            </a:r>
            <a:r>
              <a:rPr lang="en-US" altLang="ko-KR" sz="1400" dirty="0">
                <a:ea typeface="Lato" panose="020F0502020204030203" pitchFamily="34" charset="0"/>
              </a:rPr>
              <a:t>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9341B96-6501-4283-9A9B-21F632D60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275" y="3863144"/>
            <a:ext cx="42862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8E59D6-6534-4BA1-B23B-C688402BA56D}"/>
              </a:ext>
            </a:extLst>
          </p:cNvPr>
          <p:cNvSpPr txBox="1"/>
          <p:nvPr/>
        </p:nvSpPr>
        <p:spPr>
          <a:xfrm>
            <a:off x="9516853" y="483153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완전 이진 트리</a:t>
            </a:r>
            <a:endParaRPr lang="en-US" altLang="ko-KR" sz="1400" dirty="0">
              <a:solidFill>
                <a:schemeClr val="bg1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676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직사각형 1"/>
          <p:cNvSpPr/>
          <p:nvPr/>
        </p:nvSpPr>
        <p:spPr>
          <a:xfrm>
            <a:off x="275843" y="0"/>
            <a:ext cx="11640313" cy="98755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7244B-24DF-45AC-83BD-64B3E58EC1B4}"/>
              </a:ext>
            </a:extLst>
          </p:cNvPr>
          <p:cNvSpPr txBox="1"/>
          <p:nvPr/>
        </p:nvSpPr>
        <p:spPr>
          <a:xfrm>
            <a:off x="629947" y="54054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CFEE95-03A8-44AE-8127-0361BACC5F76}"/>
              </a:ext>
            </a:extLst>
          </p:cNvPr>
          <p:cNvSpPr/>
          <p:nvPr/>
        </p:nvSpPr>
        <p:spPr>
          <a:xfrm>
            <a:off x="1660998" y="547160"/>
            <a:ext cx="2363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Heap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의 특징 및 활용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AC0392A-9C0C-4244-B9CE-3E6F5D17511A}"/>
              </a:ext>
            </a:extLst>
          </p:cNvPr>
          <p:cNvCxnSpPr/>
          <p:nvPr/>
        </p:nvCxnSpPr>
        <p:spPr>
          <a:xfrm>
            <a:off x="9475139" y="217822"/>
            <a:ext cx="0" cy="47625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29C7F4-F6D3-4AAE-A352-FD3BCBD2719C}"/>
              </a:ext>
            </a:extLst>
          </p:cNvPr>
          <p:cNvSpPr txBox="1"/>
          <p:nvPr/>
        </p:nvSpPr>
        <p:spPr>
          <a:xfrm>
            <a:off x="9516853" y="175376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Heap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E87EA3A-3337-4850-BACA-2211BFA56E97}"/>
              </a:ext>
            </a:extLst>
          </p:cNvPr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A20F6E-6439-4616-AE41-FAFC09502A64}"/>
              </a:ext>
            </a:extLst>
          </p:cNvPr>
          <p:cNvSpPr txBox="1"/>
          <p:nvPr/>
        </p:nvSpPr>
        <p:spPr>
          <a:xfrm>
            <a:off x="1532422" y="4786234"/>
            <a:ext cx="91271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최대 </a:t>
            </a:r>
            <a:r>
              <a:rPr lang="ko-KR" altLang="en-US" sz="1400" dirty="0" err="1"/>
              <a:t>힙은</a:t>
            </a:r>
            <a:r>
              <a:rPr lang="ko-KR" altLang="en-US" sz="1400" dirty="0"/>
              <a:t> 부모 노드가 자식 노드보다 항상 값이 큰 구조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부모 노드의 값이 자식 노드의 값보다 크거나 같은 완전 이진 트리로 값이 큰 데이터가 우선적으로 제거됨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최소 </a:t>
            </a:r>
            <a:r>
              <a:rPr lang="ko-KR" altLang="en-US" sz="1400" dirty="0" err="1"/>
              <a:t>힙은</a:t>
            </a:r>
            <a:r>
              <a:rPr lang="ko-KR" altLang="en-US" sz="1400" dirty="0"/>
              <a:t> 부모 노드가 자식 노드보다 항상 값이 작은 구조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부모 노드의 값이 자식 노드의 값보다 작거나 같은 완전 이진 트리로 값이 작은 데이터가 우선적으로 제거됨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E59D6-6534-4BA1-B23B-C688402BA56D}"/>
              </a:ext>
            </a:extLst>
          </p:cNvPr>
          <p:cNvSpPr txBox="1"/>
          <p:nvPr/>
        </p:nvSpPr>
        <p:spPr>
          <a:xfrm>
            <a:off x="9516853" y="483153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최대 최소 </a:t>
            </a:r>
            <a:r>
              <a:rPr lang="ko-KR" altLang="en-US" sz="1400" dirty="0" err="1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힙</a:t>
            </a:r>
            <a:endParaRPr lang="en-US" altLang="ko-KR" sz="1400" dirty="0">
              <a:solidFill>
                <a:schemeClr val="bg1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91CB2D-4AC2-4A6D-BFA0-E0226723E2DC}"/>
              </a:ext>
            </a:extLst>
          </p:cNvPr>
          <p:cNvSpPr txBox="1"/>
          <p:nvPr/>
        </p:nvSpPr>
        <p:spPr>
          <a:xfrm>
            <a:off x="9516853" y="-307777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완전 이진 트리</a:t>
            </a:r>
            <a:endParaRPr lang="en-US" altLang="ko-KR" sz="1400" dirty="0">
              <a:solidFill>
                <a:schemeClr val="bg1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B5B84A-BE8B-4BEE-A689-0AD67DB0E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626595"/>
            <a:ext cx="61912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139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직사각형 1"/>
          <p:cNvSpPr/>
          <p:nvPr/>
        </p:nvSpPr>
        <p:spPr>
          <a:xfrm>
            <a:off x="275843" y="0"/>
            <a:ext cx="11640313" cy="98755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7244B-24DF-45AC-83BD-64B3E58EC1B4}"/>
              </a:ext>
            </a:extLst>
          </p:cNvPr>
          <p:cNvSpPr txBox="1"/>
          <p:nvPr/>
        </p:nvSpPr>
        <p:spPr>
          <a:xfrm>
            <a:off x="629947" y="54054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CFEE95-03A8-44AE-8127-0361BACC5F76}"/>
              </a:ext>
            </a:extLst>
          </p:cNvPr>
          <p:cNvSpPr/>
          <p:nvPr/>
        </p:nvSpPr>
        <p:spPr>
          <a:xfrm>
            <a:off x="1660998" y="547160"/>
            <a:ext cx="2363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Heap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의 특징 및 활용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AC0392A-9C0C-4244-B9CE-3E6F5D17511A}"/>
              </a:ext>
            </a:extLst>
          </p:cNvPr>
          <p:cNvCxnSpPr/>
          <p:nvPr/>
        </p:nvCxnSpPr>
        <p:spPr>
          <a:xfrm>
            <a:off x="9475139" y="217822"/>
            <a:ext cx="0" cy="47625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29C7F4-F6D3-4AAE-A352-FD3BCBD2719C}"/>
              </a:ext>
            </a:extLst>
          </p:cNvPr>
          <p:cNvSpPr txBox="1"/>
          <p:nvPr/>
        </p:nvSpPr>
        <p:spPr>
          <a:xfrm>
            <a:off x="9516853" y="175376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Heap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E87EA3A-3337-4850-BACA-2211BFA56E97}"/>
              </a:ext>
            </a:extLst>
          </p:cNvPr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A20F6E-6439-4616-AE41-FAFC09502A64}"/>
              </a:ext>
            </a:extLst>
          </p:cNvPr>
          <p:cNvSpPr txBox="1"/>
          <p:nvPr/>
        </p:nvSpPr>
        <p:spPr>
          <a:xfrm>
            <a:off x="1432278" y="5305476"/>
            <a:ext cx="93274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이진 트리 구조에서 제일 마지막 부분에 원소를 추가한다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이 후 </a:t>
            </a:r>
            <a:r>
              <a:rPr lang="en-US" altLang="ko-KR" sz="1400" dirty="0"/>
              <a:t>Heap</a:t>
            </a:r>
            <a:r>
              <a:rPr lang="ko-KR" altLang="en-US" sz="1400" dirty="0"/>
              <a:t>의 규칙에 맞게 부모 노드와 값을 비교하며 위치를 조정한다</a:t>
            </a:r>
            <a:r>
              <a:rPr lang="en-US" altLang="ko-KR" sz="14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E59D6-6534-4BA1-B23B-C688402BA56D}"/>
              </a:ext>
            </a:extLst>
          </p:cNvPr>
          <p:cNvSpPr txBox="1"/>
          <p:nvPr/>
        </p:nvSpPr>
        <p:spPr>
          <a:xfrm>
            <a:off x="9516853" y="483153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Heap</a:t>
            </a:r>
            <a:r>
              <a:rPr lang="ko-KR" altLang="en-US" sz="14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의 활용</a:t>
            </a:r>
            <a:endParaRPr lang="en-US" altLang="ko-KR" sz="1400" dirty="0">
              <a:solidFill>
                <a:schemeClr val="bg1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91CB2D-4AC2-4A6D-BFA0-E0226723E2DC}"/>
              </a:ext>
            </a:extLst>
          </p:cNvPr>
          <p:cNvSpPr txBox="1"/>
          <p:nvPr/>
        </p:nvSpPr>
        <p:spPr>
          <a:xfrm>
            <a:off x="9516853" y="-307777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최대 최소 </a:t>
            </a:r>
            <a:r>
              <a:rPr lang="ko-KR" altLang="en-US" sz="1400" dirty="0" err="1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힙</a:t>
            </a:r>
            <a:endParaRPr lang="en-US" altLang="ko-KR" sz="1400" dirty="0">
              <a:solidFill>
                <a:schemeClr val="bg1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03DB9A-8F42-488F-99F9-E957478F026E}"/>
              </a:ext>
            </a:extLst>
          </p:cNvPr>
          <p:cNvSpPr txBox="1"/>
          <p:nvPr/>
        </p:nvSpPr>
        <p:spPr>
          <a:xfrm>
            <a:off x="629948" y="1247545"/>
            <a:ext cx="486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Heap</a:t>
            </a:r>
            <a:r>
              <a:rPr lang="ko-KR" altLang="en-US" dirty="0"/>
              <a:t>의 삽입</a:t>
            </a:r>
            <a:r>
              <a:rPr lang="en-US" altLang="ko-KR" dirty="0"/>
              <a:t>(push)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92C955-17C9-4243-B728-B6526EB87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894" y="1768441"/>
            <a:ext cx="357187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669BD21-A789-49E7-8906-BFD3CB180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233" y="1692189"/>
            <a:ext cx="360997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187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직사각형 1"/>
          <p:cNvSpPr/>
          <p:nvPr/>
        </p:nvSpPr>
        <p:spPr>
          <a:xfrm>
            <a:off x="275843" y="0"/>
            <a:ext cx="11640313" cy="98755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7244B-24DF-45AC-83BD-64B3E58EC1B4}"/>
              </a:ext>
            </a:extLst>
          </p:cNvPr>
          <p:cNvSpPr txBox="1"/>
          <p:nvPr/>
        </p:nvSpPr>
        <p:spPr>
          <a:xfrm>
            <a:off x="629947" y="54054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CFEE95-03A8-44AE-8127-0361BACC5F76}"/>
              </a:ext>
            </a:extLst>
          </p:cNvPr>
          <p:cNvSpPr/>
          <p:nvPr/>
        </p:nvSpPr>
        <p:spPr>
          <a:xfrm>
            <a:off x="1660998" y="547160"/>
            <a:ext cx="2363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Heap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의 특징 및 활용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AC0392A-9C0C-4244-B9CE-3E6F5D17511A}"/>
              </a:ext>
            </a:extLst>
          </p:cNvPr>
          <p:cNvCxnSpPr/>
          <p:nvPr/>
        </p:nvCxnSpPr>
        <p:spPr>
          <a:xfrm>
            <a:off x="9475139" y="217822"/>
            <a:ext cx="0" cy="47625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29C7F4-F6D3-4AAE-A352-FD3BCBD2719C}"/>
              </a:ext>
            </a:extLst>
          </p:cNvPr>
          <p:cNvSpPr txBox="1"/>
          <p:nvPr/>
        </p:nvSpPr>
        <p:spPr>
          <a:xfrm>
            <a:off x="9516853" y="175376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Heap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E87EA3A-3337-4850-BACA-2211BFA56E97}"/>
              </a:ext>
            </a:extLst>
          </p:cNvPr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A20F6E-6439-4616-AE41-FAFC09502A64}"/>
              </a:ext>
            </a:extLst>
          </p:cNvPr>
          <p:cNvSpPr txBox="1"/>
          <p:nvPr/>
        </p:nvSpPr>
        <p:spPr>
          <a:xfrm>
            <a:off x="1432278" y="5312994"/>
            <a:ext cx="93274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이진 트리 구조에서 </a:t>
            </a:r>
            <a:r>
              <a:rPr lang="ko-KR" altLang="en-US" sz="1400" dirty="0" err="1"/>
              <a:t>최상단</a:t>
            </a:r>
            <a:r>
              <a:rPr lang="ko-KR" altLang="en-US" sz="1400" dirty="0"/>
              <a:t> 노드인 루트 노드가 구조에서 제거된다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이 후 제일 마지막 인덱스에 해당하는 노드가 루트 노드에 위치하게 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이후 </a:t>
            </a:r>
            <a:r>
              <a:rPr lang="en-US" altLang="ko-KR" sz="1400" dirty="0"/>
              <a:t>Heap</a:t>
            </a:r>
            <a:r>
              <a:rPr lang="ko-KR" altLang="en-US" sz="1400" dirty="0"/>
              <a:t>의 규칙에 맞게 자식 노드와 값을 비교하며 위치를 조정한다</a:t>
            </a:r>
            <a:r>
              <a:rPr lang="en-US" altLang="ko-KR" sz="14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E59D6-6534-4BA1-B23B-C688402BA56D}"/>
              </a:ext>
            </a:extLst>
          </p:cNvPr>
          <p:cNvSpPr txBox="1"/>
          <p:nvPr/>
        </p:nvSpPr>
        <p:spPr>
          <a:xfrm>
            <a:off x="9516853" y="483153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Heap</a:t>
            </a:r>
            <a:r>
              <a:rPr lang="ko-KR" altLang="en-US" sz="14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의 활용</a:t>
            </a:r>
            <a:endParaRPr lang="en-US" altLang="ko-KR" sz="1400" dirty="0">
              <a:solidFill>
                <a:schemeClr val="bg1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03DB9A-8F42-488F-99F9-E957478F026E}"/>
              </a:ext>
            </a:extLst>
          </p:cNvPr>
          <p:cNvSpPr txBox="1"/>
          <p:nvPr/>
        </p:nvSpPr>
        <p:spPr>
          <a:xfrm>
            <a:off x="629948" y="1247545"/>
            <a:ext cx="486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Heap</a:t>
            </a:r>
            <a:r>
              <a:rPr lang="ko-KR" altLang="en-US" dirty="0"/>
              <a:t>의 제거</a:t>
            </a:r>
            <a:r>
              <a:rPr lang="en-US" altLang="ko-KR" dirty="0"/>
              <a:t>(pop)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D3A580-518A-4BD8-A92D-9A9A9A94B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61" y="1767639"/>
            <a:ext cx="34671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7F4E30D-BFD0-4889-B2BB-315B72DE2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648" y="1733165"/>
            <a:ext cx="36004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585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직사각형 1"/>
          <p:cNvSpPr/>
          <p:nvPr/>
        </p:nvSpPr>
        <p:spPr>
          <a:xfrm>
            <a:off x="275843" y="0"/>
            <a:ext cx="11640313" cy="98755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7244B-24DF-45AC-83BD-64B3E58EC1B4}"/>
              </a:ext>
            </a:extLst>
          </p:cNvPr>
          <p:cNvSpPr txBox="1"/>
          <p:nvPr/>
        </p:nvSpPr>
        <p:spPr>
          <a:xfrm>
            <a:off x="629947" y="54054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CFEE95-03A8-44AE-8127-0361BACC5F76}"/>
              </a:ext>
            </a:extLst>
          </p:cNvPr>
          <p:cNvSpPr/>
          <p:nvPr/>
        </p:nvSpPr>
        <p:spPr>
          <a:xfrm>
            <a:off x="1660998" y="547160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문제 추천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AC0392A-9C0C-4244-B9CE-3E6F5D17511A}"/>
              </a:ext>
            </a:extLst>
          </p:cNvPr>
          <p:cNvCxnSpPr/>
          <p:nvPr/>
        </p:nvCxnSpPr>
        <p:spPr>
          <a:xfrm>
            <a:off x="9475139" y="217822"/>
            <a:ext cx="0" cy="47625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29C7F4-F6D3-4AAE-A352-FD3BCBD2719C}"/>
              </a:ext>
            </a:extLst>
          </p:cNvPr>
          <p:cNvSpPr txBox="1"/>
          <p:nvPr/>
        </p:nvSpPr>
        <p:spPr>
          <a:xfrm>
            <a:off x="9516853" y="175376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Heap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E87EA3A-3337-4850-BACA-2211BFA56E97}"/>
              </a:ext>
            </a:extLst>
          </p:cNvPr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76BCF9-E7D7-47E0-9E97-D0B6C40E701C}"/>
              </a:ext>
            </a:extLst>
          </p:cNvPr>
          <p:cNvSpPr txBox="1"/>
          <p:nvPr/>
        </p:nvSpPr>
        <p:spPr>
          <a:xfrm>
            <a:off x="6598549" y="3492616"/>
            <a:ext cx="5087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https://www.acmicpc.net/problem/1927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0AFAFA-04AB-4FEA-A4E9-EE6DD3C52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47" y="1175180"/>
            <a:ext cx="4944473" cy="500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10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직사각형 1"/>
          <p:cNvSpPr/>
          <p:nvPr/>
        </p:nvSpPr>
        <p:spPr>
          <a:xfrm>
            <a:off x="-1" y="4005943"/>
            <a:ext cx="7663543" cy="7402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48549" y="4083669"/>
            <a:ext cx="6132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드림고딕7" panose="02020600000000000000" pitchFamily="18" charset="-127"/>
                <a:ea typeface="a드림고딕7" panose="02020600000000000000" pitchFamily="18" charset="-127"/>
              </a:rPr>
              <a:t>Thank You for your attention</a:t>
            </a:r>
            <a:endParaRPr lang="ko-KR" altLang="en-US" sz="3200" dirty="0">
              <a:solidFill>
                <a:schemeClr val="bg1"/>
              </a:solidFill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443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</TotalTime>
  <Words>359</Words>
  <Application>Microsoft Office PowerPoint</Application>
  <PresentationFormat>와이드스크린</PresentationFormat>
  <Paragraphs>72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a공간B</vt:lpstr>
      <vt:lpstr>a드림고딕1</vt:lpstr>
      <vt:lpstr>a드림고딕7</vt:lpstr>
      <vt:lpstr>Noto Sans KR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nayoun kim</dc:creator>
  <cp:lastModifiedBy>이성주</cp:lastModifiedBy>
  <cp:revision>167</cp:revision>
  <dcterms:created xsi:type="dcterms:W3CDTF">2014-11-11T07:47:07Z</dcterms:created>
  <dcterms:modified xsi:type="dcterms:W3CDTF">2022-06-16T04:57:10Z</dcterms:modified>
</cp:coreProperties>
</file>