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72" r:id="rId6"/>
    <p:sldId id="25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5" r:id="rId15"/>
    <p:sldId id="281" r:id="rId16"/>
    <p:sldId id="282" r:id="rId17"/>
    <p:sldId id="268" r:id="rId18"/>
    <p:sldId id="27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ka6TICt5x23MfN5ttwl+GUyfk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D82E5-3320-4626-8F41-9B6B621A691B}">
  <a:tblStyle styleId="{917D82E5-3320-4626-8F41-9B6B621A69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075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21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230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272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46a4cf87c_1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1146a4cf87c_1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46a4cf87c_1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1146a4cf87c_1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69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46a4cf87c_1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1146a4cf87c_1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70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63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941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35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40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77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883877" y="0"/>
            <a:ext cx="12084148" cy="6858000"/>
          </a:xfrm>
          <a:prstGeom prst="parallelogram">
            <a:avLst>
              <a:gd name="adj" fmla="val 25000"/>
            </a:avLst>
          </a:prstGeom>
          <a:solidFill>
            <a:srgbClr val="27BA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E6E6E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2830" y="1467525"/>
            <a:ext cx="1296065" cy="82685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3556026" y="3996565"/>
            <a:ext cx="51096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lt1"/>
                </a:solidFill>
              </a:rPr>
              <a:t>그래프</a:t>
            </a:r>
            <a:endParaRPr lang="en-US" altLang="ko-KR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633567" y="4830792"/>
            <a:ext cx="2954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이은성</a:t>
            </a:r>
          </a:p>
        </p:txBody>
      </p:sp>
      <p:sp>
        <p:nvSpPr>
          <p:cNvPr id="94" name="Google Shape;94;p1"/>
          <p:cNvSpPr/>
          <p:nvPr/>
        </p:nvSpPr>
        <p:spPr>
          <a:xfrm>
            <a:off x="-2533651" y="0"/>
            <a:ext cx="7167217" cy="6858000"/>
          </a:xfrm>
          <a:prstGeom prst="parallelogram">
            <a:avLst>
              <a:gd name="adj" fmla="val 25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88735" y="2670916"/>
            <a:ext cx="102444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ko-KR" altLang="en-US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자료구조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5391210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cs typeface="Arial"/>
                <a:sym typeface="Arial"/>
              </a:rPr>
              <a:t>그래프의 종류</a:t>
            </a:r>
            <a:endParaRPr dirty="0"/>
          </a:p>
        </p:txBody>
      </p:sp>
      <p:cxnSp>
        <p:nvCxnSpPr>
          <p:cNvPr id="138" name="Google Shape;138;p5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141829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비연결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그래프</a:t>
            </a:r>
            <a:endParaRPr sz="1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3440D3C6-3526-4F8B-8958-A1C00371446E}"/>
              </a:ext>
            </a:extLst>
          </p:cNvPr>
          <p:cNvSpPr txBox="1"/>
          <p:nvPr/>
        </p:nvSpPr>
        <p:spPr>
          <a:xfrm>
            <a:off x="2275346" y="1717716"/>
            <a:ext cx="781548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무방향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그래프에서 특정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정점쌍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사이의 경로가 존재하지 않는 경우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1;p4">
            <a:extLst>
              <a:ext uri="{FF2B5EF4-FFF2-40B4-BE49-F238E27FC236}">
                <a16:creationId xmlns:a16="http://schemas.microsoft.com/office/drawing/2014/main" id="{97B8C453-3BE8-40BC-A77E-888E82312A85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9" name="Google Shape;125;p4">
            <a:extLst>
              <a:ext uri="{FF2B5EF4-FFF2-40B4-BE49-F238E27FC236}">
                <a16:creationId xmlns:a16="http://schemas.microsoft.com/office/drawing/2014/main" id="{921C3D95-F0AB-4A76-82E8-CD33C3D8D5AD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Google Shape;129;p4">
            <a:extLst>
              <a:ext uri="{FF2B5EF4-FFF2-40B4-BE49-F238E27FC236}">
                <a16:creationId xmlns:a16="http://schemas.microsoft.com/office/drawing/2014/main" id="{C5D6645D-10B3-45D6-A026-75BFF2E5EBFA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1" name="Google Shape;130;p4">
            <a:extLst>
              <a:ext uri="{FF2B5EF4-FFF2-40B4-BE49-F238E27FC236}">
                <a16:creationId xmlns:a16="http://schemas.microsoft.com/office/drawing/2014/main" id="{5A4566F3-25DC-4ED5-8FBE-83D7ED4AC7B2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AF1171-AD4B-4442-BA5E-4203C537B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760" y="4011444"/>
            <a:ext cx="4572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7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5391210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cs typeface="Arial"/>
                <a:sym typeface="Arial"/>
              </a:rPr>
              <a:t>그래프의 종류</a:t>
            </a:r>
            <a:endParaRPr dirty="0"/>
          </a:p>
        </p:txBody>
      </p:sp>
      <p:cxnSp>
        <p:nvCxnSpPr>
          <p:cNvPr id="138" name="Google Shape;138;p5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141829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사이클 그래프</a:t>
            </a:r>
            <a:endParaRPr sz="1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3440D3C6-3526-4F8B-8958-A1C00371446E}"/>
              </a:ext>
            </a:extLst>
          </p:cNvPr>
          <p:cNvSpPr txBox="1"/>
          <p:nvPr/>
        </p:nvSpPr>
        <p:spPr>
          <a:xfrm>
            <a:off x="2275346" y="1717716"/>
            <a:ext cx="781548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 경로의 시작 정점과 종료지점이 동일한 경우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 경로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경로 중에서 반복되는 정점이 없는 경우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</p:txBody>
      </p:sp>
      <p:sp>
        <p:nvSpPr>
          <p:cNvPr id="18" name="Google Shape;131;p4">
            <a:extLst>
              <a:ext uri="{FF2B5EF4-FFF2-40B4-BE49-F238E27FC236}">
                <a16:creationId xmlns:a16="http://schemas.microsoft.com/office/drawing/2014/main" id="{97B8C453-3BE8-40BC-A77E-888E82312A85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9" name="Google Shape;125;p4">
            <a:extLst>
              <a:ext uri="{FF2B5EF4-FFF2-40B4-BE49-F238E27FC236}">
                <a16:creationId xmlns:a16="http://schemas.microsoft.com/office/drawing/2014/main" id="{921C3D95-F0AB-4A76-82E8-CD33C3D8D5AD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Google Shape;129;p4">
            <a:extLst>
              <a:ext uri="{FF2B5EF4-FFF2-40B4-BE49-F238E27FC236}">
                <a16:creationId xmlns:a16="http://schemas.microsoft.com/office/drawing/2014/main" id="{C5D6645D-10B3-45D6-A026-75BFF2E5EBFA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1" name="Google Shape;130;p4">
            <a:extLst>
              <a:ext uri="{FF2B5EF4-FFF2-40B4-BE49-F238E27FC236}">
                <a16:creationId xmlns:a16="http://schemas.microsoft.com/office/drawing/2014/main" id="{5A4566F3-25DC-4ED5-8FBE-83D7ED4AC7B2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AF1171-AD4B-4442-BA5E-4203C537B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760" y="4011444"/>
            <a:ext cx="4572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94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5391210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cs typeface="Arial"/>
                <a:sym typeface="Arial"/>
              </a:rPr>
              <a:t>그래프의 종류</a:t>
            </a:r>
            <a:endParaRPr dirty="0"/>
          </a:p>
        </p:txBody>
      </p:sp>
      <p:cxnSp>
        <p:nvCxnSpPr>
          <p:cNvPr id="138" name="Google Shape;138;p5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141829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비순환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그래프</a:t>
            </a:r>
            <a:endParaRPr sz="1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3440D3C6-3526-4F8B-8958-A1C00371446E}"/>
              </a:ext>
            </a:extLst>
          </p:cNvPr>
          <p:cNvSpPr txBox="1"/>
          <p:nvPr/>
        </p:nvSpPr>
        <p:spPr>
          <a:xfrm>
            <a:off x="2275346" y="1717716"/>
            <a:ext cx="781548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사이클이 없는 그래프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1;p4">
            <a:extLst>
              <a:ext uri="{FF2B5EF4-FFF2-40B4-BE49-F238E27FC236}">
                <a16:creationId xmlns:a16="http://schemas.microsoft.com/office/drawing/2014/main" id="{97B8C453-3BE8-40BC-A77E-888E82312A85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9" name="Google Shape;125;p4">
            <a:extLst>
              <a:ext uri="{FF2B5EF4-FFF2-40B4-BE49-F238E27FC236}">
                <a16:creationId xmlns:a16="http://schemas.microsoft.com/office/drawing/2014/main" id="{921C3D95-F0AB-4A76-82E8-CD33C3D8D5AD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Google Shape;129;p4">
            <a:extLst>
              <a:ext uri="{FF2B5EF4-FFF2-40B4-BE49-F238E27FC236}">
                <a16:creationId xmlns:a16="http://schemas.microsoft.com/office/drawing/2014/main" id="{C5D6645D-10B3-45D6-A026-75BFF2E5EBFA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1" name="Google Shape;130;p4">
            <a:extLst>
              <a:ext uri="{FF2B5EF4-FFF2-40B4-BE49-F238E27FC236}">
                <a16:creationId xmlns:a16="http://schemas.microsoft.com/office/drawing/2014/main" id="{5A4566F3-25DC-4ED5-8FBE-83D7ED4AC7B2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F013FC-CDC7-4CBB-B0D5-0FDA24C63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0" y="3957842"/>
            <a:ext cx="4343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65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5391210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cs typeface="Arial"/>
                <a:sym typeface="Arial"/>
              </a:rPr>
              <a:t>그래프의 종류</a:t>
            </a:r>
            <a:endParaRPr dirty="0"/>
          </a:p>
        </p:txBody>
      </p:sp>
      <p:cxnSp>
        <p:nvCxnSpPr>
          <p:cNvPr id="138" name="Google Shape;138;p5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141829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완전 그래프</a:t>
            </a:r>
            <a:endParaRPr sz="1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3440D3C6-3526-4F8B-8958-A1C00371446E}"/>
              </a:ext>
            </a:extLst>
          </p:cNvPr>
          <p:cNvSpPr txBox="1"/>
          <p:nvPr/>
        </p:nvSpPr>
        <p:spPr>
          <a:xfrm>
            <a:off x="2275346" y="1717716"/>
            <a:ext cx="781548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그래프에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속해있는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모든 정점이 서로 연결되어 있는 그래프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노드가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개이면 간선의 수는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 * (n – 1) / 2</a:t>
            </a:r>
          </a:p>
        </p:txBody>
      </p:sp>
      <p:sp>
        <p:nvSpPr>
          <p:cNvPr id="18" name="Google Shape;131;p4">
            <a:extLst>
              <a:ext uri="{FF2B5EF4-FFF2-40B4-BE49-F238E27FC236}">
                <a16:creationId xmlns:a16="http://schemas.microsoft.com/office/drawing/2014/main" id="{97B8C453-3BE8-40BC-A77E-888E82312A85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9" name="Google Shape;125;p4">
            <a:extLst>
              <a:ext uri="{FF2B5EF4-FFF2-40B4-BE49-F238E27FC236}">
                <a16:creationId xmlns:a16="http://schemas.microsoft.com/office/drawing/2014/main" id="{921C3D95-F0AB-4A76-82E8-CD33C3D8D5AD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Google Shape;129;p4">
            <a:extLst>
              <a:ext uri="{FF2B5EF4-FFF2-40B4-BE49-F238E27FC236}">
                <a16:creationId xmlns:a16="http://schemas.microsoft.com/office/drawing/2014/main" id="{C5D6645D-10B3-45D6-A026-75BFF2E5EBFA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1" name="Google Shape;130;p4">
            <a:extLst>
              <a:ext uri="{FF2B5EF4-FFF2-40B4-BE49-F238E27FC236}">
                <a16:creationId xmlns:a16="http://schemas.microsoft.com/office/drawing/2014/main" id="{5A4566F3-25DC-4ED5-8FBE-83D7ED4AC7B2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8E5E57-F006-4B0F-BE08-C7306071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33" y="3571422"/>
            <a:ext cx="316133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67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46a4cf87c_1_450"/>
          <p:cNvSpPr/>
          <p:nvPr/>
        </p:nvSpPr>
        <p:spPr>
          <a:xfrm>
            <a:off x="0" y="0"/>
            <a:ext cx="134100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1146a4cf87c_1_450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cs typeface="Arial"/>
                <a:sym typeface="Arial"/>
              </a:rPr>
              <a:t>그래프 구현</a:t>
            </a:r>
            <a:endParaRPr dirty="0"/>
          </a:p>
        </p:txBody>
      </p:sp>
      <p:cxnSp>
        <p:nvCxnSpPr>
          <p:cNvPr id="263" name="Google Shape;263;g1146a4cf87c_1_450"/>
          <p:cNvCxnSpPr/>
          <p:nvPr/>
        </p:nvCxnSpPr>
        <p:spPr>
          <a:xfrm>
            <a:off x="1545996" y="1068367"/>
            <a:ext cx="8996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4" name="Google Shape;264;g1146a4cf87c_1_4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146a4cf87c_1_450"/>
          <p:cNvSpPr/>
          <p:nvPr/>
        </p:nvSpPr>
        <p:spPr>
          <a:xfrm>
            <a:off x="-5779" y="1986923"/>
            <a:ext cx="1545900" cy="57330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1146a4cf87c_1_450"/>
          <p:cNvSpPr txBox="1"/>
          <p:nvPr/>
        </p:nvSpPr>
        <p:spPr>
          <a:xfrm>
            <a:off x="2275296" y="1688116"/>
            <a:ext cx="753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30;p4">
            <a:extLst>
              <a:ext uri="{FF2B5EF4-FFF2-40B4-BE49-F238E27FC236}">
                <a16:creationId xmlns:a16="http://schemas.microsoft.com/office/drawing/2014/main" id="{306FADD5-0E00-4AF9-A28B-71313EFD8399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2" name="Google Shape;131;p4">
            <a:extLst>
              <a:ext uri="{FF2B5EF4-FFF2-40B4-BE49-F238E27FC236}">
                <a16:creationId xmlns:a16="http://schemas.microsoft.com/office/drawing/2014/main" id="{342A2472-3D51-4E2D-A9FF-35754C0A397F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5" name="Google Shape;125;p4">
            <a:extLst>
              <a:ext uri="{FF2B5EF4-FFF2-40B4-BE49-F238E27FC236}">
                <a16:creationId xmlns:a16="http://schemas.microsoft.com/office/drawing/2014/main" id="{417435E3-5D1C-432E-9E51-B61B1C43BE53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Google Shape;129;p4">
            <a:extLst>
              <a:ext uri="{FF2B5EF4-FFF2-40B4-BE49-F238E27FC236}">
                <a16:creationId xmlns:a16="http://schemas.microsoft.com/office/drawing/2014/main" id="{810F6740-494A-4483-8C04-5CE5E5F85A8A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tx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7" name="Google Shape;142;p5">
            <a:extLst>
              <a:ext uri="{FF2B5EF4-FFF2-40B4-BE49-F238E27FC236}">
                <a16:creationId xmlns:a16="http://schemas.microsoft.com/office/drawing/2014/main" id="{F14CE899-D5EC-4C82-9DC4-8A5C7071779D}"/>
              </a:ext>
            </a:extLst>
          </p:cNvPr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인접리스트</a:t>
            </a:r>
            <a:endParaRPr sz="1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27;p4">
            <a:extLst>
              <a:ext uri="{FF2B5EF4-FFF2-40B4-BE49-F238E27FC236}">
                <a16:creationId xmlns:a16="http://schemas.microsoft.com/office/drawing/2014/main" id="{ACFB5DE9-59B1-42FC-9B7F-1CC0835286A9}"/>
              </a:ext>
            </a:extLst>
          </p:cNvPr>
          <p:cNvSpPr txBox="1"/>
          <p:nvPr/>
        </p:nvSpPr>
        <p:spPr>
          <a:xfrm>
            <a:off x="2275346" y="1717716"/>
            <a:ext cx="781548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연결리스트나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vector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이용해서 표현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C3534A1-1F05-4054-8760-D1B22E663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756" y="3096781"/>
            <a:ext cx="4098590" cy="212991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D4FE793-CD13-494A-915B-E2E3D7697457}"/>
              </a:ext>
            </a:extLst>
          </p:cNvPr>
          <p:cNvSpPr/>
          <p:nvPr/>
        </p:nvSpPr>
        <p:spPr>
          <a:xfrm>
            <a:off x="6528576" y="3735422"/>
            <a:ext cx="546675" cy="512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127;p4">
            <a:extLst>
              <a:ext uri="{FF2B5EF4-FFF2-40B4-BE49-F238E27FC236}">
                <a16:creationId xmlns:a16="http://schemas.microsoft.com/office/drawing/2014/main" id="{4E9A56D5-117C-4083-ABCC-48AC12357E9B}"/>
              </a:ext>
            </a:extLst>
          </p:cNvPr>
          <p:cNvSpPr txBox="1"/>
          <p:nvPr/>
        </p:nvSpPr>
        <p:spPr>
          <a:xfrm>
            <a:off x="7287701" y="2827898"/>
            <a:ext cx="4394123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2, 3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1,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: 1,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 : 2, 3, 5,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 : 4,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 : 4, 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46a4cf87c_1_450"/>
          <p:cNvSpPr/>
          <p:nvPr/>
        </p:nvSpPr>
        <p:spPr>
          <a:xfrm>
            <a:off x="0" y="0"/>
            <a:ext cx="134100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1146a4cf87c_1_450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cs typeface="Arial"/>
                <a:sym typeface="Arial"/>
              </a:rPr>
              <a:t>그래프 구현</a:t>
            </a:r>
            <a:endParaRPr dirty="0"/>
          </a:p>
        </p:txBody>
      </p:sp>
      <p:cxnSp>
        <p:nvCxnSpPr>
          <p:cNvPr id="263" name="Google Shape;263;g1146a4cf87c_1_450"/>
          <p:cNvCxnSpPr/>
          <p:nvPr/>
        </p:nvCxnSpPr>
        <p:spPr>
          <a:xfrm>
            <a:off x="1545996" y="1068367"/>
            <a:ext cx="8996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4" name="Google Shape;264;g1146a4cf87c_1_4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146a4cf87c_1_450"/>
          <p:cNvSpPr/>
          <p:nvPr/>
        </p:nvSpPr>
        <p:spPr>
          <a:xfrm>
            <a:off x="-5779" y="1986923"/>
            <a:ext cx="1545900" cy="57330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1146a4cf87c_1_450"/>
          <p:cNvSpPr txBox="1"/>
          <p:nvPr/>
        </p:nvSpPr>
        <p:spPr>
          <a:xfrm>
            <a:off x="2275296" y="1688116"/>
            <a:ext cx="753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30;p4">
            <a:extLst>
              <a:ext uri="{FF2B5EF4-FFF2-40B4-BE49-F238E27FC236}">
                <a16:creationId xmlns:a16="http://schemas.microsoft.com/office/drawing/2014/main" id="{306FADD5-0E00-4AF9-A28B-71313EFD8399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2" name="Google Shape;131;p4">
            <a:extLst>
              <a:ext uri="{FF2B5EF4-FFF2-40B4-BE49-F238E27FC236}">
                <a16:creationId xmlns:a16="http://schemas.microsoft.com/office/drawing/2014/main" id="{342A2472-3D51-4E2D-A9FF-35754C0A397F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5" name="Google Shape;125;p4">
            <a:extLst>
              <a:ext uri="{FF2B5EF4-FFF2-40B4-BE49-F238E27FC236}">
                <a16:creationId xmlns:a16="http://schemas.microsoft.com/office/drawing/2014/main" id="{417435E3-5D1C-432E-9E51-B61B1C43BE53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Google Shape;129;p4">
            <a:extLst>
              <a:ext uri="{FF2B5EF4-FFF2-40B4-BE49-F238E27FC236}">
                <a16:creationId xmlns:a16="http://schemas.microsoft.com/office/drawing/2014/main" id="{810F6740-494A-4483-8C04-5CE5E5F85A8A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tx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7" name="Google Shape;142;p5">
            <a:extLst>
              <a:ext uri="{FF2B5EF4-FFF2-40B4-BE49-F238E27FC236}">
                <a16:creationId xmlns:a16="http://schemas.microsoft.com/office/drawing/2014/main" id="{F14CE899-D5EC-4C82-9DC4-8A5C7071779D}"/>
              </a:ext>
            </a:extLst>
          </p:cNvPr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인접행렬</a:t>
            </a:r>
            <a:endParaRPr sz="1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27;p4">
            <a:extLst>
              <a:ext uri="{FF2B5EF4-FFF2-40B4-BE49-F238E27FC236}">
                <a16:creationId xmlns:a16="http://schemas.microsoft.com/office/drawing/2014/main" id="{ACFB5DE9-59B1-42FC-9B7F-1CC0835286A9}"/>
              </a:ext>
            </a:extLst>
          </p:cNvPr>
          <p:cNvSpPr txBox="1"/>
          <p:nvPr/>
        </p:nvSpPr>
        <p:spPr>
          <a:xfrm>
            <a:off x="2275346" y="1717716"/>
            <a:ext cx="781548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 * N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배열로 구현 가능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C3534A1-1F05-4054-8760-D1B22E663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756" y="3096781"/>
            <a:ext cx="4098590" cy="212991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D4FE793-CD13-494A-915B-E2E3D7697457}"/>
              </a:ext>
            </a:extLst>
          </p:cNvPr>
          <p:cNvSpPr/>
          <p:nvPr/>
        </p:nvSpPr>
        <p:spPr>
          <a:xfrm>
            <a:off x="6528576" y="3735422"/>
            <a:ext cx="546675" cy="512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A26FA9D-1E0E-4F17-87FE-7407F72C1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05810"/>
              </p:ext>
            </p:extLst>
          </p:nvPr>
        </p:nvGraphicFramePr>
        <p:xfrm>
          <a:off x="7632970" y="2944950"/>
          <a:ext cx="3026387" cy="2433571"/>
        </p:xfrm>
        <a:graphic>
          <a:graphicData uri="http://schemas.openxmlformats.org/drawingml/2006/table">
            <a:tbl>
              <a:tblPr firstRow="1" bandRow="1">
                <a:tableStyleId>{917D82E5-3320-4626-8F41-9B6B621A691B}</a:tableStyleId>
              </a:tblPr>
              <a:tblGrid>
                <a:gridCol w="432341">
                  <a:extLst>
                    <a:ext uri="{9D8B030D-6E8A-4147-A177-3AD203B41FA5}">
                      <a16:colId xmlns:a16="http://schemas.microsoft.com/office/drawing/2014/main" val="4148841113"/>
                    </a:ext>
                  </a:extLst>
                </a:gridCol>
                <a:gridCol w="432341">
                  <a:extLst>
                    <a:ext uri="{9D8B030D-6E8A-4147-A177-3AD203B41FA5}">
                      <a16:colId xmlns:a16="http://schemas.microsoft.com/office/drawing/2014/main" val="55354142"/>
                    </a:ext>
                  </a:extLst>
                </a:gridCol>
                <a:gridCol w="432341">
                  <a:extLst>
                    <a:ext uri="{9D8B030D-6E8A-4147-A177-3AD203B41FA5}">
                      <a16:colId xmlns:a16="http://schemas.microsoft.com/office/drawing/2014/main" val="803438884"/>
                    </a:ext>
                  </a:extLst>
                </a:gridCol>
                <a:gridCol w="432341">
                  <a:extLst>
                    <a:ext uri="{9D8B030D-6E8A-4147-A177-3AD203B41FA5}">
                      <a16:colId xmlns:a16="http://schemas.microsoft.com/office/drawing/2014/main" val="2285708395"/>
                    </a:ext>
                  </a:extLst>
                </a:gridCol>
                <a:gridCol w="432341">
                  <a:extLst>
                    <a:ext uri="{9D8B030D-6E8A-4147-A177-3AD203B41FA5}">
                      <a16:colId xmlns:a16="http://schemas.microsoft.com/office/drawing/2014/main" val="253578888"/>
                    </a:ext>
                  </a:extLst>
                </a:gridCol>
                <a:gridCol w="432341">
                  <a:extLst>
                    <a:ext uri="{9D8B030D-6E8A-4147-A177-3AD203B41FA5}">
                      <a16:colId xmlns:a16="http://schemas.microsoft.com/office/drawing/2014/main" val="2264306691"/>
                    </a:ext>
                  </a:extLst>
                </a:gridCol>
                <a:gridCol w="432341">
                  <a:extLst>
                    <a:ext uri="{9D8B030D-6E8A-4147-A177-3AD203B41FA5}">
                      <a16:colId xmlns:a16="http://schemas.microsoft.com/office/drawing/2014/main" val="3978152910"/>
                    </a:ext>
                  </a:extLst>
                </a:gridCol>
              </a:tblGrid>
              <a:tr h="3476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16723"/>
                  </a:ext>
                </a:extLst>
              </a:tr>
              <a:tr h="3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45389"/>
                  </a:ext>
                </a:extLst>
              </a:tr>
              <a:tr h="3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89878"/>
                  </a:ext>
                </a:extLst>
              </a:tr>
              <a:tr h="3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724617"/>
                  </a:ext>
                </a:extLst>
              </a:tr>
              <a:tr h="3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99464"/>
                  </a:ext>
                </a:extLst>
              </a:tr>
              <a:tr h="3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99039"/>
                  </a:ext>
                </a:extLst>
              </a:tr>
              <a:tr h="3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1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461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46a4cf87c_1_450"/>
          <p:cNvSpPr/>
          <p:nvPr/>
        </p:nvSpPr>
        <p:spPr>
          <a:xfrm>
            <a:off x="0" y="0"/>
            <a:ext cx="134100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1146a4cf87c_1_450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cs typeface="Arial"/>
                <a:sym typeface="Arial"/>
              </a:rPr>
              <a:t>그래프 구현</a:t>
            </a:r>
            <a:endParaRPr dirty="0"/>
          </a:p>
        </p:txBody>
      </p:sp>
      <p:cxnSp>
        <p:nvCxnSpPr>
          <p:cNvPr id="263" name="Google Shape;263;g1146a4cf87c_1_450"/>
          <p:cNvCxnSpPr/>
          <p:nvPr/>
        </p:nvCxnSpPr>
        <p:spPr>
          <a:xfrm>
            <a:off x="1545996" y="1068367"/>
            <a:ext cx="8996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4" name="Google Shape;264;g1146a4cf87c_1_4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146a4cf87c_1_450"/>
          <p:cNvSpPr/>
          <p:nvPr/>
        </p:nvSpPr>
        <p:spPr>
          <a:xfrm>
            <a:off x="-5779" y="1986923"/>
            <a:ext cx="1545900" cy="57330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1146a4cf87c_1_450"/>
          <p:cNvSpPr txBox="1"/>
          <p:nvPr/>
        </p:nvSpPr>
        <p:spPr>
          <a:xfrm>
            <a:off x="2275296" y="1688116"/>
            <a:ext cx="753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30;p4">
            <a:extLst>
              <a:ext uri="{FF2B5EF4-FFF2-40B4-BE49-F238E27FC236}">
                <a16:creationId xmlns:a16="http://schemas.microsoft.com/office/drawing/2014/main" id="{306FADD5-0E00-4AF9-A28B-71313EFD8399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2" name="Google Shape;131;p4">
            <a:extLst>
              <a:ext uri="{FF2B5EF4-FFF2-40B4-BE49-F238E27FC236}">
                <a16:creationId xmlns:a16="http://schemas.microsoft.com/office/drawing/2014/main" id="{342A2472-3D51-4E2D-A9FF-35754C0A397F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5" name="Google Shape;125;p4">
            <a:extLst>
              <a:ext uri="{FF2B5EF4-FFF2-40B4-BE49-F238E27FC236}">
                <a16:creationId xmlns:a16="http://schemas.microsoft.com/office/drawing/2014/main" id="{417435E3-5D1C-432E-9E51-B61B1C43BE53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Google Shape;129;p4">
            <a:extLst>
              <a:ext uri="{FF2B5EF4-FFF2-40B4-BE49-F238E27FC236}">
                <a16:creationId xmlns:a16="http://schemas.microsoft.com/office/drawing/2014/main" id="{810F6740-494A-4483-8C04-5CE5E5F85A8A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tx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7" name="Google Shape;142;p5">
            <a:extLst>
              <a:ext uri="{FF2B5EF4-FFF2-40B4-BE49-F238E27FC236}">
                <a16:creationId xmlns:a16="http://schemas.microsoft.com/office/drawing/2014/main" id="{F14CE899-D5EC-4C82-9DC4-8A5C7071779D}"/>
              </a:ext>
            </a:extLst>
          </p:cNvPr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인접리스트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vs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인접행렬</a:t>
            </a:r>
            <a:endParaRPr sz="1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1447B25-6A5E-4477-9297-CF0F4D9B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55372"/>
              </p:ext>
            </p:extLst>
          </p:nvPr>
        </p:nvGraphicFramePr>
        <p:xfrm>
          <a:off x="2115250" y="2016868"/>
          <a:ext cx="8128000" cy="3581941"/>
        </p:xfrm>
        <a:graphic>
          <a:graphicData uri="http://schemas.openxmlformats.org/drawingml/2006/table">
            <a:tbl>
              <a:tblPr firstRow="1" bandRow="1">
                <a:tableStyleId>{917D82E5-3320-4626-8F41-9B6B621A691B}</a:tableStyleId>
              </a:tblPr>
              <a:tblGrid>
                <a:gridCol w="1860120">
                  <a:extLst>
                    <a:ext uri="{9D8B030D-6E8A-4147-A177-3AD203B41FA5}">
                      <a16:colId xmlns:a16="http://schemas.microsoft.com/office/drawing/2014/main" val="3178210306"/>
                    </a:ext>
                  </a:extLst>
                </a:gridCol>
                <a:gridCol w="3133940">
                  <a:extLst>
                    <a:ext uri="{9D8B030D-6E8A-4147-A177-3AD203B41FA5}">
                      <a16:colId xmlns:a16="http://schemas.microsoft.com/office/drawing/2014/main" val="2154355685"/>
                    </a:ext>
                  </a:extLst>
                </a:gridCol>
                <a:gridCol w="3133940">
                  <a:extLst>
                    <a:ext uri="{9D8B030D-6E8A-4147-A177-3AD203B41FA5}">
                      <a16:colId xmlns:a16="http://schemas.microsoft.com/office/drawing/2014/main" val="1065015268"/>
                    </a:ext>
                  </a:extLst>
                </a:gridCol>
              </a:tblGrid>
              <a:tr h="4601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인접리스트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인접행렬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995878"/>
                  </a:ext>
                </a:extLst>
              </a:tr>
              <a:tr h="958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 내에 간선의 수가 작을 경우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희소그래프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그래프내에 간선의 수가 많은 경우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밀집 그래프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223031"/>
                  </a:ext>
                </a:extLst>
              </a:tr>
              <a:tr h="1081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특정 노드에 인접한 노드들을 쉽게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찾을 수 있음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그래프에 존재하는 모든 간선의 수는 </a:t>
                      </a:r>
                      <a:r>
                        <a:rPr lang="en-US" altLang="ko-KR" dirty="0"/>
                        <a:t>O(N + E) </a:t>
                      </a:r>
                      <a:r>
                        <a:rPr lang="ko-KR" altLang="en-US" dirty="0"/>
                        <a:t>안에 알 수 있음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정점사이의 간선의 존재여부를 </a:t>
                      </a:r>
                      <a:r>
                        <a:rPr lang="en-US" altLang="ko-KR" dirty="0"/>
                        <a:t>O(1)</a:t>
                      </a:r>
                      <a:r>
                        <a:rPr lang="ko-KR" altLang="en-US" dirty="0"/>
                        <a:t>만에 알 수 있음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853419"/>
                  </a:ext>
                </a:extLst>
              </a:tr>
              <a:tr h="1081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정점 간에 연결이 되어있는지를 알고 싶다면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 -&gt; B ) </a:t>
                      </a:r>
                      <a:r>
                        <a:rPr lang="ko-KR" altLang="en-US" dirty="0"/>
                        <a:t>정점의 차수만큼의 시간이 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간선의 수와 무관하게 항상 </a:t>
                      </a:r>
                      <a:r>
                        <a:rPr lang="en-US" altLang="ko-KR" dirty="0"/>
                        <a:t>N^2</a:t>
                      </a:r>
                      <a:r>
                        <a:rPr lang="ko-KR" altLang="en-US" dirty="0"/>
                        <a:t>의 메모리 공간이 필요함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그래프에 존재하는 모든 간선의 수는 </a:t>
                      </a:r>
                      <a:r>
                        <a:rPr lang="en-US" altLang="ko-KR" dirty="0"/>
                        <a:t>O(N^2)</a:t>
                      </a:r>
                      <a:r>
                        <a:rPr lang="ko-KR" altLang="en-US" dirty="0"/>
                        <a:t>만에 알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0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44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"/>
          <p:cNvSpPr/>
          <p:nvPr/>
        </p:nvSpPr>
        <p:spPr>
          <a:xfrm>
            <a:off x="0" y="0"/>
            <a:ext cx="134100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12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이번주 문제</a:t>
            </a:r>
            <a:endParaRPr dirty="0"/>
          </a:p>
        </p:txBody>
      </p:sp>
      <p:cxnSp>
        <p:nvCxnSpPr>
          <p:cNvPr id="327" name="Google Shape;327;p12"/>
          <p:cNvCxnSpPr/>
          <p:nvPr/>
        </p:nvCxnSpPr>
        <p:spPr>
          <a:xfrm>
            <a:off x="1545996" y="1068367"/>
            <a:ext cx="8996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8" name="Google Shape;32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2"/>
          <p:cNvSpPr/>
          <p:nvPr/>
        </p:nvSpPr>
        <p:spPr>
          <a:xfrm>
            <a:off x="0" y="2535575"/>
            <a:ext cx="1545900" cy="57330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12195769" y="0"/>
            <a:ext cx="1236600" cy="6858000"/>
          </a:xfrm>
          <a:prstGeom prst="parallelogram">
            <a:avLst>
              <a:gd name="adj" fmla="val 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1;p4">
            <a:extLst>
              <a:ext uri="{FF2B5EF4-FFF2-40B4-BE49-F238E27FC236}">
                <a16:creationId xmlns:a16="http://schemas.microsoft.com/office/drawing/2014/main" id="{33D21FCD-DB1E-494D-8D27-3A87787156C4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23DAB8A4-5702-489A-84F2-B0890932ED14}"/>
              </a:ext>
            </a:extLst>
          </p:cNvPr>
          <p:cNvSpPr txBox="1"/>
          <p:nvPr/>
        </p:nvSpPr>
        <p:spPr>
          <a:xfrm>
            <a:off x="2275346" y="1717716"/>
            <a:ext cx="75378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백준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2644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촌수계산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(https://www.acmicpc.net/problem/2644)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25;p4">
            <a:extLst>
              <a:ext uri="{FF2B5EF4-FFF2-40B4-BE49-F238E27FC236}">
                <a16:creationId xmlns:a16="http://schemas.microsoft.com/office/drawing/2014/main" id="{E63D51BB-F966-4AB0-BA65-3DF9968512F2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Google Shape;129;p4">
            <a:extLst>
              <a:ext uri="{FF2B5EF4-FFF2-40B4-BE49-F238E27FC236}">
                <a16:creationId xmlns:a16="http://schemas.microsoft.com/office/drawing/2014/main" id="{B2CB7010-6414-45CA-B232-7E11793ED10C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tx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6" name="Google Shape;130;p4">
            <a:extLst>
              <a:ext uri="{FF2B5EF4-FFF2-40B4-BE49-F238E27FC236}">
                <a16:creationId xmlns:a16="http://schemas.microsoft.com/office/drawing/2014/main" id="{09B16344-6FB2-48BA-872C-465323306602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/>
          <p:nvPr/>
        </p:nvSpPr>
        <p:spPr>
          <a:xfrm>
            <a:off x="2883877" y="0"/>
            <a:ext cx="12084148" cy="6858000"/>
          </a:xfrm>
          <a:prstGeom prst="parallelogram">
            <a:avLst>
              <a:gd name="adj" fmla="val 2500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-2533651" y="0"/>
            <a:ext cx="7167217" cy="6858000"/>
          </a:xfrm>
          <a:prstGeom prst="parallelogram">
            <a:avLst>
              <a:gd name="adj" fmla="val 2500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17"/>
          <p:cNvSpPr txBox="1"/>
          <p:nvPr/>
        </p:nvSpPr>
        <p:spPr>
          <a:xfrm>
            <a:off x="1524183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algun Gothic"/>
              <a:buNone/>
            </a:pPr>
            <a:r>
              <a:rPr lang="ko-KR" sz="6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sz="6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0379758" y="0"/>
            <a:ext cx="12084148" cy="6858000"/>
          </a:xfrm>
          <a:prstGeom prst="parallelogram">
            <a:avLst>
              <a:gd name="adj" fmla="val 2500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ctrTitle"/>
          </p:nvPr>
        </p:nvSpPr>
        <p:spPr>
          <a:xfrm>
            <a:off x="988735" y="2823316"/>
            <a:ext cx="102444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lgun Gothic"/>
              <a:buNone/>
            </a:pPr>
            <a:r>
              <a:rPr lang="ko-KR" sz="8000">
                <a:solidFill>
                  <a:schemeClr val="lt1"/>
                </a:solidFill>
              </a:rPr>
              <a:t>체스게임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-5325253" y="0"/>
            <a:ext cx="7167217" cy="6858000"/>
          </a:xfrm>
          <a:prstGeom prst="parallelogram">
            <a:avLst>
              <a:gd name="adj" fmla="val 2500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520263" y="2860542"/>
            <a:ext cx="213988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목차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5257016" y="1847888"/>
            <a:ext cx="839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096000" y="2055637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그래프란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6001735" y="2455747"/>
            <a:ext cx="349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5257016" y="2625024"/>
            <a:ext cx="839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096000" y="2832773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그래프의 종류</a:t>
            </a:r>
            <a:endParaRPr dirty="0"/>
          </a:p>
        </p:txBody>
      </p:sp>
      <p:cxnSp>
        <p:nvCxnSpPr>
          <p:cNvPr id="109" name="Google Shape;109;p2"/>
          <p:cNvCxnSpPr/>
          <p:nvPr/>
        </p:nvCxnSpPr>
        <p:spPr>
          <a:xfrm>
            <a:off x="6001735" y="3232883"/>
            <a:ext cx="349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2"/>
          <p:cNvSpPr txBox="1"/>
          <p:nvPr/>
        </p:nvSpPr>
        <p:spPr>
          <a:xfrm>
            <a:off x="5257016" y="3428275"/>
            <a:ext cx="839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6096000" y="3636024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 구현</a:t>
            </a:r>
            <a:endParaRPr dirty="0"/>
          </a:p>
        </p:txBody>
      </p:sp>
      <p:cxnSp>
        <p:nvCxnSpPr>
          <p:cNvPr id="112" name="Google Shape;112;p2"/>
          <p:cNvCxnSpPr/>
          <p:nvPr/>
        </p:nvCxnSpPr>
        <p:spPr>
          <a:xfrm>
            <a:off x="6001735" y="4036134"/>
            <a:ext cx="349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2"/>
          <p:cNvSpPr txBox="1"/>
          <p:nvPr/>
        </p:nvSpPr>
        <p:spPr>
          <a:xfrm>
            <a:off x="5257016" y="4243883"/>
            <a:ext cx="839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096000" y="4451632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이번주 문제</a:t>
            </a:r>
            <a:endParaRPr dirty="0"/>
          </a:p>
        </p:txBody>
      </p:sp>
      <p:cxnSp>
        <p:nvCxnSpPr>
          <p:cNvPr id="115" name="Google Shape;115;p2"/>
          <p:cNvCxnSpPr/>
          <p:nvPr/>
        </p:nvCxnSpPr>
        <p:spPr>
          <a:xfrm>
            <a:off x="6001735" y="4851742"/>
            <a:ext cx="349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/>
              <a:t>그래프</a:t>
            </a:r>
            <a:r>
              <a:rPr lang="en-US" altLang="ko-KR" dirty="0"/>
              <a:t>(Graph)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란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0" y="880529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739314" y="1259191"/>
            <a:ext cx="5206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275345" y="1717716"/>
            <a:ext cx="837319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단순히 노드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(N, node)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그 노드를 연결하는 간선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(E, edge)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하나로 모아 놓은 자료구조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연결된 객체 간의 관계를 표현할 수 있는 자료구조임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지도상의 경로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지하철 노선도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 과목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2195769" y="0"/>
            <a:ext cx="1236452" cy="6858000"/>
          </a:xfrm>
          <a:prstGeom prst="parallelogram">
            <a:avLst>
              <a:gd name="adj" fmla="val 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/>
              <a:t>그래프</a:t>
            </a:r>
            <a:r>
              <a:rPr lang="en-US" altLang="ko-KR" dirty="0"/>
              <a:t>(Graph)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란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0" y="880529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739314" y="1259191"/>
            <a:ext cx="5206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vs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트리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4273057-ED14-4D28-A6E2-72B6F255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71742"/>
              </p:ext>
            </p:extLst>
          </p:nvPr>
        </p:nvGraphicFramePr>
        <p:xfrm>
          <a:off x="2161702" y="1819346"/>
          <a:ext cx="8136000" cy="3662680"/>
        </p:xfrm>
        <a:graphic>
          <a:graphicData uri="http://schemas.openxmlformats.org/drawingml/2006/table">
            <a:tbl>
              <a:tblPr firstRow="1" bandRow="1">
                <a:tableStyleId>{917D82E5-3320-4626-8F41-9B6B621A691B}</a:tableStyleId>
              </a:tblPr>
              <a:tblGrid>
                <a:gridCol w="1679132">
                  <a:extLst>
                    <a:ext uri="{9D8B030D-6E8A-4147-A177-3AD203B41FA5}">
                      <a16:colId xmlns:a16="http://schemas.microsoft.com/office/drawing/2014/main" val="4034787164"/>
                    </a:ext>
                  </a:extLst>
                </a:gridCol>
                <a:gridCol w="3228434">
                  <a:extLst>
                    <a:ext uri="{9D8B030D-6E8A-4147-A177-3AD203B41FA5}">
                      <a16:colId xmlns:a16="http://schemas.microsoft.com/office/drawing/2014/main" val="2687033080"/>
                    </a:ext>
                  </a:extLst>
                </a:gridCol>
                <a:gridCol w="3228434">
                  <a:extLst>
                    <a:ext uri="{9D8B030D-6E8A-4147-A177-3AD203B41FA5}">
                      <a16:colId xmlns:a16="http://schemas.microsoft.com/office/drawing/2014/main" val="383441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그래프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트리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722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노드와 그 노드를 연결하는 간선을 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하나로 모아 놓은 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DAG(Directed Acyclic Graph,</a:t>
                      </a:r>
                      <a:r>
                        <a:rPr lang="ko-KR" altLang="en-US" sz="1200" dirty="0"/>
                        <a:t> 방향성이 있는 비 순환 그래프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의 한 종류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3561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방향성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방향 그래프</a:t>
                      </a:r>
                      <a:r>
                        <a:rPr lang="en-US" altLang="ko-KR" sz="1200" dirty="0"/>
                        <a:t>(Directed), </a:t>
                      </a:r>
                    </a:p>
                    <a:p>
                      <a:pPr algn="ctr" latinLnBrk="1"/>
                      <a:r>
                        <a:rPr lang="ko-KR" altLang="en-US" sz="1200" dirty="0" err="1"/>
                        <a:t>무방향</a:t>
                      </a:r>
                      <a:r>
                        <a:rPr lang="ko-KR" altLang="en-US" sz="1200" dirty="0"/>
                        <a:t> 그래프</a:t>
                      </a:r>
                      <a:r>
                        <a:rPr lang="en-US" altLang="ko-KR" sz="1200" dirty="0"/>
                        <a:t>(Undirected) </a:t>
                      </a:r>
                      <a:r>
                        <a:rPr lang="ko-KR" altLang="en-US" sz="1200" dirty="0"/>
                        <a:t>모두 존재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방향이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462109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사이클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사이클 가능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자체간선도 가능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순환그래프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 순환 그래프 모두 존재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사이클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자체간선 다 불가능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비 순환 그래프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7553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루트 노드 </a:t>
                      </a:r>
                      <a:r>
                        <a:rPr lang="en-US" altLang="ko-KR" sz="1200" dirty="0"/>
                        <a:t>/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부모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자식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루트 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부모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자식 노드의 개념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 개의 루트 노드만이 존재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모든 자식 노드는 한 개의 부모 노드 만을 가짐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부모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자식 관계 있음</a:t>
                      </a:r>
                      <a:r>
                        <a:rPr lang="en-US" altLang="ko-KR" sz="1200" dirty="0"/>
                        <a:t>, top-bottom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bottom-top</a:t>
                      </a:r>
                      <a:r>
                        <a:rPr lang="ko-KR" altLang="en-US" sz="1200" dirty="0"/>
                        <a:t>으로 이루어짐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140350"/>
                  </a:ext>
                </a:extLst>
              </a:tr>
            </a:tbl>
          </a:graphicData>
        </a:graphic>
      </p:graphicFrame>
      <p:sp>
        <p:nvSpPr>
          <p:cNvPr id="15" name="Google Shape;130;p4">
            <a:extLst>
              <a:ext uri="{FF2B5EF4-FFF2-40B4-BE49-F238E27FC236}">
                <a16:creationId xmlns:a16="http://schemas.microsoft.com/office/drawing/2014/main" id="{6B99C589-CE4B-409F-B235-CAA87BA3E7D8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9615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/>
              <a:t>그래프</a:t>
            </a:r>
            <a:r>
              <a:rPr lang="en-US" altLang="ko-KR" dirty="0"/>
              <a:t>(Graph)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란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0" y="880529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739314" y="1259191"/>
            <a:ext cx="5206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vs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트리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4273057-ED14-4D28-A6E2-72B6F255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33439"/>
              </p:ext>
            </p:extLst>
          </p:nvPr>
        </p:nvGraphicFramePr>
        <p:xfrm>
          <a:off x="2161702" y="1819346"/>
          <a:ext cx="8136000" cy="3662680"/>
        </p:xfrm>
        <a:graphic>
          <a:graphicData uri="http://schemas.openxmlformats.org/drawingml/2006/table">
            <a:tbl>
              <a:tblPr firstRow="1" bandRow="1">
                <a:tableStyleId>{917D82E5-3320-4626-8F41-9B6B621A691B}</a:tableStyleId>
              </a:tblPr>
              <a:tblGrid>
                <a:gridCol w="1679132">
                  <a:extLst>
                    <a:ext uri="{9D8B030D-6E8A-4147-A177-3AD203B41FA5}">
                      <a16:colId xmlns:a16="http://schemas.microsoft.com/office/drawing/2014/main" val="4034787164"/>
                    </a:ext>
                  </a:extLst>
                </a:gridCol>
                <a:gridCol w="3228434">
                  <a:extLst>
                    <a:ext uri="{9D8B030D-6E8A-4147-A177-3AD203B41FA5}">
                      <a16:colId xmlns:a16="http://schemas.microsoft.com/office/drawing/2014/main" val="2687033080"/>
                    </a:ext>
                  </a:extLst>
                </a:gridCol>
                <a:gridCol w="3228434">
                  <a:extLst>
                    <a:ext uri="{9D8B030D-6E8A-4147-A177-3AD203B41FA5}">
                      <a16:colId xmlns:a16="http://schemas.microsoft.com/office/drawing/2014/main" val="383441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그래프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트리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722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네트워크 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계층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95164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DFS, BFS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DFS, BFS </a:t>
                      </a:r>
                      <a:r>
                        <a:rPr lang="ko-KR" altLang="en-US" sz="1200" dirty="0"/>
                        <a:t>안의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Pre-order, In-order, Post-order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37608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간선의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그래프에 따라 간선의 수가 다름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없을 수도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노드가 </a:t>
                      </a:r>
                      <a:r>
                        <a:rPr lang="en-US" altLang="ko-KR" sz="1200" dirty="0"/>
                        <a:t>N</a:t>
                      </a:r>
                      <a:r>
                        <a:rPr lang="ko-KR" altLang="en-US" sz="1200" dirty="0"/>
                        <a:t>개인 트리는 항상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N – 1 </a:t>
                      </a:r>
                      <a:r>
                        <a:rPr lang="ko-KR" altLang="en-US" sz="1200" dirty="0"/>
                        <a:t>개의 간선을 가짐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19240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임의의 두 노드 간의 경로는 유일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500013"/>
                  </a:ext>
                </a:extLst>
              </a:tr>
            </a:tbl>
          </a:graphicData>
        </a:graphic>
      </p:graphicFrame>
      <p:sp>
        <p:nvSpPr>
          <p:cNvPr id="13" name="Google Shape;130;p4">
            <a:extLst>
              <a:ext uri="{FF2B5EF4-FFF2-40B4-BE49-F238E27FC236}">
                <a16:creationId xmlns:a16="http://schemas.microsoft.com/office/drawing/2014/main" id="{61EC6151-CD34-454A-ACA4-4D635359F4D8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1091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5391210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cs typeface="Arial"/>
                <a:sym typeface="Arial"/>
              </a:rPr>
              <a:t>그래프의 종류</a:t>
            </a:r>
            <a:endParaRPr dirty="0"/>
          </a:p>
        </p:txBody>
      </p:sp>
      <p:cxnSp>
        <p:nvCxnSpPr>
          <p:cNvPr id="138" name="Google Shape;138;p5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141829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무방향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그래프</a:t>
            </a:r>
            <a:endParaRPr sz="1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3440D3C6-3526-4F8B-8958-A1C00371446E}"/>
              </a:ext>
            </a:extLst>
          </p:cNvPr>
          <p:cNvSpPr txBox="1"/>
          <p:nvPr/>
        </p:nvSpPr>
        <p:spPr>
          <a:xfrm>
            <a:off x="2275346" y="1717716"/>
            <a:ext cx="75378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간선에 방향성이 없는 그래프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간선을 통해서 양방향으로 갈 수 있음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1;p4">
            <a:extLst>
              <a:ext uri="{FF2B5EF4-FFF2-40B4-BE49-F238E27FC236}">
                <a16:creationId xmlns:a16="http://schemas.microsoft.com/office/drawing/2014/main" id="{97B8C453-3BE8-40BC-A77E-888E82312A85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9" name="Google Shape;125;p4">
            <a:extLst>
              <a:ext uri="{FF2B5EF4-FFF2-40B4-BE49-F238E27FC236}">
                <a16:creationId xmlns:a16="http://schemas.microsoft.com/office/drawing/2014/main" id="{921C3D95-F0AB-4A76-82E8-CD33C3D8D5AD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Google Shape;129;p4">
            <a:extLst>
              <a:ext uri="{FF2B5EF4-FFF2-40B4-BE49-F238E27FC236}">
                <a16:creationId xmlns:a16="http://schemas.microsoft.com/office/drawing/2014/main" id="{C5D6645D-10B3-45D6-A026-75BFF2E5EBFA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1" name="Google Shape;130;p4">
            <a:extLst>
              <a:ext uri="{FF2B5EF4-FFF2-40B4-BE49-F238E27FC236}">
                <a16:creationId xmlns:a16="http://schemas.microsoft.com/office/drawing/2014/main" id="{5A4566F3-25DC-4ED5-8FBE-83D7ED4AC7B2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19CFFA-F02C-4309-9510-FA3A80C4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00" y="4018739"/>
            <a:ext cx="4320000" cy="21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5391210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cs typeface="Arial"/>
                <a:sym typeface="Arial"/>
              </a:rPr>
              <a:t>그래프의 종류</a:t>
            </a:r>
            <a:endParaRPr dirty="0"/>
          </a:p>
        </p:txBody>
      </p:sp>
      <p:cxnSp>
        <p:nvCxnSpPr>
          <p:cNvPr id="138" name="Google Shape;138;p5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141829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방향 그래프</a:t>
            </a:r>
            <a:endParaRPr sz="1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3440D3C6-3526-4F8B-8958-A1C00371446E}"/>
              </a:ext>
            </a:extLst>
          </p:cNvPr>
          <p:cNvSpPr txBox="1"/>
          <p:nvPr/>
        </p:nvSpPr>
        <p:spPr>
          <a:xfrm>
            <a:off x="2275346" y="1717716"/>
            <a:ext cx="75378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간선에 방향성이 있는 그래프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-&gt; B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성립하더라도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 -&gt; A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성립하지 않을 수 있음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1;p4">
            <a:extLst>
              <a:ext uri="{FF2B5EF4-FFF2-40B4-BE49-F238E27FC236}">
                <a16:creationId xmlns:a16="http://schemas.microsoft.com/office/drawing/2014/main" id="{97B8C453-3BE8-40BC-A77E-888E82312A85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9" name="Google Shape;125;p4">
            <a:extLst>
              <a:ext uri="{FF2B5EF4-FFF2-40B4-BE49-F238E27FC236}">
                <a16:creationId xmlns:a16="http://schemas.microsoft.com/office/drawing/2014/main" id="{921C3D95-F0AB-4A76-82E8-CD33C3D8D5AD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Google Shape;129;p4">
            <a:extLst>
              <a:ext uri="{FF2B5EF4-FFF2-40B4-BE49-F238E27FC236}">
                <a16:creationId xmlns:a16="http://schemas.microsoft.com/office/drawing/2014/main" id="{C5D6645D-10B3-45D6-A026-75BFF2E5EBFA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1" name="Google Shape;130;p4">
            <a:extLst>
              <a:ext uri="{FF2B5EF4-FFF2-40B4-BE49-F238E27FC236}">
                <a16:creationId xmlns:a16="http://schemas.microsoft.com/office/drawing/2014/main" id="{5A4566F3-25DC-4ED5-8FBE-83D7ED4AC7B2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6D8996-7809-4E34-B725-49964FDBB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00" y="3948008"/>
            <a:ext cx="4320000" cy="228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547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5391210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cs typeface="Arial"/>
                <a:sym typeface="Arial"/>
              </a:rPr>
              <a:t>그래프의 종류</a:t>
            </a:r>
            <a:endParaRPr dirty="0"/>
          </a:p>
        </p:txBody>
      </p:sp>
      <p:cxnSp>
        <p:nvCxnSpPr>
          <p:cNvPr id="138" name="Google Shape;138;p5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141829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가중치 그래프</a:t>
            </a:r>
            <a:endParaRPr sz="1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3440D3C6-3526-4F8B-8958-A1C00371446E}"/>
              </a:ext>
            </a:extLst>
          </p:cNvPr>
          <p:cNvSpPr txBox="1"/>
          <p:nvPr/>
        </p:nvSpPr>
        <p:spPr>
          <a:xfrm>
            <a:off x="2275346" y="1717716"/>
            <a:ext cx="75378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간선에 비용이나 가중치가 할당된 그래프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A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도시에서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갈 때의 비용이나 시간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</p:txBody>
      </p:sp>
      <p:sp>
        <p:nvSpPr>
          <p:cNvPr id="18" name="Google Shape;131;p4">
            <a:extLst>
              <a:ext uri="{FF2B5EF4-FFF2-40B4-BE49-F238E27FC236}">
                <a16:creationId xmlns:a16="http://schemas.microsoft.com/office/drawing/2014/main" id="{97B8C453-3BE8-40BC-A77E-888E82312A85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9" name="Google Shape;125;p4">
            <a:extLst>
              <a:ext uri="{FF2B5EF4-FFF2-40B4-BE49-F238E27FC236}">
                <a16:creationId xmlns:a16="http://schemas.microsoft.com/office/drawing/2014/main" id="{921C3D95-F0AB-4A76-82E8-CD33C3D8D5AD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Google Shape;129;p4">
            <a:extLst>
              <a:ext uri="{FF2B5EF4-FFF2-40B4-BE49-F238E27FC236}">
                <a16:creationId xmlns:a16="http://schemas.microsoft.com/office/drawing/2014/main" id="{C5D6645D-10B3-45D6-A026-75BFF2E5EBFA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1" name="Google Shape;130;p4">
            <a:extLst>
              <a:ext uri="{FF2B5EF4-FFF2-40B4-BE49-F238E27FC236}">
                <a16:creationId xmlns:a16="http://schemas.microsoft.com/office/drawing/2014/main" id="{5A4566F3-25DC-4ED5-8FBE-83D7ED4AC7B2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17AFF9-941B-426C-B492-38DC59A7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00" y="3939997"/>
            <a:ext cx="4320000" cy="228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55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5391210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cs typeface="Arial"/>
                <a:sym typeface="Arial"/>
              </a:rPr>
              <a:t>그래프의 종류</a:t>
            </a:r>
            <a:endParaRPr dirty="0"/>
          </a:p>
        </p:txBody>
      </p:sp>
      <p:cxnSp>
        <p:nvCxnSpPr>
          <p:cNvPr id="138" name="Google Shape;138;p5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141829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 그래프</a:t>
            </a:r>
            <a:endParaRPr sz="1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3440D3C6-3526-4F8B-8958-A1C00371446E}"/>
              </a:ext>
            </a:extLst>
          </p:cNvPr>
          <p:cNvSpPr txBox="1"/>
          <p:nvPr/>
        </p:nvSpPr>
        <p:spPr>
          <a:xfrm>
            <a:off x="2275346" y="1717716"/>
            <a:ext cx="781548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무방향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그래프에 있는 모든 정점쌍에 대해서 항상 경로가 존재하는 경우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사이클을 가지지 않는 연결 그래프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1;p4">
            <a:extLst>
              <a:ext uri="{FF2B5EF4-FFF2-40B4-BE49-F238E27FC236}">
                <a16:creationId xmlns:a16="http://schemas.microsoft.com/office/drawing/2014/main" id="{97B8C453-3BE8-40BC-A77E-888E82312A85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9" name="Google Shape;125;p4">
            <a:extLst>
              <a:ext uri="{FF2B5EF4-FFF2-40B4-BE49-F238E27FC236}">
                <a16:creationId xmlns:a16="http://schemas.microsoft.com/office/drawing/2014/main" id="{921C3D95-F0AB-4A76-82E8-CD33C3D8D5AD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그래프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Google Shape;129;p4">
            <a:extLst>
              <a:ext uri="{FF2B5EF4-FFF2-40B4-BE49-F238E27FC236}">
                <a16:creationId xmlns:a16="http://schemas.microsoft.com/office/drawing/2014/main" id="{C5D6645D-10B3-45D6-A026-75BFF2E5EBFA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종류</a:t>
            </a:r>
            <a:endParaRPr sz="1200" b="1" i="0" u="none" strike="noStrike" cap="none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1" name="Google Shape;130;p4">
            <a:extLst>
              <a:ext uri="{FF2B5EF4-FFF2-40B4-BE49-F238E27FC236}">
                <a16:creationId xmlns:a16="http://schemas.microsoft.com/office/drawing/2014/main" id="{5A4566F3-25DC-4ED5-8FBE-83D7ED4AC7B2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구현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CAC7C81-ADDC-471F-9083-5ACAF03B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00" y="4018739"/>
            <a:ext cx="4320000" cy="21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65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686</Words>
  <Application>Microsoft Office PowerPoint</Application>
  <PresentationFormat>와이드스크린</PresentationFormat>
  <Paragraphs>245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맑은 고딕</vt:lpstr>
      <vt:lpstr>Arial</vt:lpstr>
      <vt:lpstr>Times New Roman</vt:lpstr>
      <vt:lpstr>1_Office 테마</vt:lpstr>
      <vt:lpstr>자료구조</vt:lpstr>
      <vt:lpstr>체스게임</vt:lpstr>
      <vt:lpstr>그래프(Graph) 란?</vt:lpstr>
      <vt:lpstr>그래프(Graph) 란?</vt:lpstr>
      <vt:lpstr>그래프(Graph) 란?</vt:lpstr>
      <vt:lpstr>그래프의 종류</vt:lpstr>
      <vt:lpstr>그래프의 종류</vt:lpstr>
      <vt:lpstr>그래프의 종류</vt:lpstr>
      <vt:lpstr>그래프의 종류</vt:lpstr>
      <vt:lpstr>그래프의 종류</vt:lpstr>
      <vt:lpstr>그래프의 종류</vt:lpstr>
      <vt:lpstr>그래프의 종류</vt:lpstr>
      <vt:lpstr>그래프의 종류</vt:lpstr>
      <vt:lpstr>그래프 구현</vt:lpstr>
      <vt:lpstr>그래프 구현</vt:lpstr>
      <vt:lpstr>그래프 구현</vt:lpstr>
      <vt:lpstr>이번주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</dc:title>
  <dc:creator>이은성[ 학부재학 / 컴퓨터정보학과 ]</dc:creator>
  <cp:lastModifiedBy>이은성[ 학부수료 / 컴퓨터정보학과 ]</cp:lastModifiedBy>
  <cp:revision>10</cp:revision>
  <dcterms:created xsi:type="dcterms:W3CDTF">2020-06-12T02:00:18Z</dcterms:created>
  <dcterms:modified xsi:type="dcterms:W3CDTF">2022-06-20T04:52:00Z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0x010100E76DC8A70391454488AD61F88F3B4A13</vt:lpwstr>
  </property>
</Properties>
</file>