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5" r:id="rId3"/>
    <p:sldId id="276" r:id="rId4"/>
    <p:sldId id="279" r:id="rId5"/>
    <p:sldId id="280" r:id="rId6"/>
    <p:sldId id="277" r:id="rId7"/>
    <p:sldId id="282" r:id="rId8"/>
    <p:sldId id="281" r:id="rId9"/>
    <p:sldId id="283" r:id="rId10"/>
    <p:sldId id="284" r:id="rId11"/>
    <p:sldId id="285" r:id="rId12"/>
    <p:sldId id="278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2C9"/>
    <a:srgbClr val="7F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4" autoAdjust="0"/>
    <p:restoredTop sz="90398" autoAdjust="0"/>
  </p:normalViewPr>
  <p:slideViewPr>
    <p:cSldViewPr snapToGrid="0">
      <p:cViewPr varScale="1">
        <p:scale>
          <a:sx n="103" d="100"/>
          <a:sy n="103" d="100"/>
        </p:scale>
        <p:origin x="21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D8EE-5FC8-48D1-B61A-39F5A8ECCDD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3D7C9-BD66-4E35-9181-E1BA90E31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7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gkyu.tistory.com/10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3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명의 사람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김연아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손흥민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서장훈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 위와 같이 부탁을 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그리고 이러한 기능을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C++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를 사용해서 구현해달라고 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파이썬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다르게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기본적으로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C++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에서는 이런 기능을 지원하지 않습니다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어떻게 기능을 구현해야 가장 효율적이고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빠른 자료구조가 될까요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?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답은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각각의 이름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텍스트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에 대해서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유일한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Key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값을 가지게 하는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만들어진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Key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값을 이용해서 자료에 접근한다면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O(1)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시간만에 접근할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1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1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해시 테이블의 용량이 부족할수록 충돌할 가능성이 높아짐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https://mangkyu.tistory.com/102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5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https://ru-magazine.tistory.com/47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5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에서는 연관 컨테이너로 다음과 같은 클래스 템플릿을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1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http://www.tcpschool.com/examples/tryit/tryCpp.php?filename=cpp_container_associate_01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1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4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3D7C9-BD66-4E35-9181-E1BA90E315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130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7943" y="2663703"/>
            <a:ext cx="3214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Algorithm Study</a:t>
            </a:r>
            <a:endParaRPr lang="ko-KR" altLang="en-US" sz="32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7943" y="3248478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LSJ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9" name="그래픽 8" descr="상향 추세">
            <a:extLst>
              <a:ext uri="{FF2B5EF4-FFF2-40B4-BE49-F238E27FC236}">
                <a16:creationId xmlns:a16="http://schemas.microsoft.com/office/drawing/2014/main" id="{D2DC8988-ACD4-496A-B813-5743B67B5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955" y="2635984"/>
            <a:ext cx="1224988" cy="12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3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723F09F-27AC-4870-A27D-386DAEA21500}"/>
              </a:ext>
            </a:extLst>
          </p:cNvPr>
          <p:cNvSpPr/>
          <p:nvPr/>
        </p:nvSpPr>
        <p:spPr>
          <a:xfrm>
            <a:off x="753059" y="1221802"/>
            <a:ext cx="3520361" cy="6811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  <a:r>
              <a:rPr lang="en-US" altLang="ko-KR" dirty="0"/>
              <a:t>(map)</a:t>
            </a:r>
            <a:r>
              <a:rPr lang="ko-KR" altLang="en-US" dirty="0"/>
              <a:t>과 </a:t>
            </a:r>
            <a:r>
              <a:rPr lang="ko-KR" altLang="en-US" dirty="0" err="1"/>
              <a:t>멀티맵</a:t>
            </a:r>
            <a:r>
              <a:rPr lang="en-US" altLang="ko-KR" dirty="0"/>
              <a:t>(multimap)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FC6DE-B3EC-4B55-85FD-51525CB5B811}"/>
              </a:ext>
            </a:extLst>
          </p:cNvPr>
          <p:cNvSpPr txBox="1"/>
          <p:nvPr/>
        </p:nvSpPr>
        <p:spPr>
          <a:xfrm>
            <a:off x="9516853" y="4836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9865B-3C18-4AAA-BFCA-A674142F6B22}"/>
              </a:ext>
            </a:extLst>
          </p:cNvPr>
          <p:cNvSpPr txBox="1"/>
          <p:nvPr/>
        </p:nvSpPr>
        <p:spPr>
          <a:xfrm>
            <a:off x="9516853" y="-377153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06FF2-63EA-45CD-A844-2F792651E8D2}"/>
              </a:ext>
            </a:extLst>
          </p:cNvPr>
          <p:cNvSpPr txBox="1"/>
          <p:nvPr/>
        </p:nvSpPr>
        <p:spPr>
          <a:xfrm>
            <a:off x="753059" y="2758253"/>
            <a:ext cx="5675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맵</a:t>
            </a:r>
            <a:r>
              <a:rPr lang="en-US" altLang="ko-KR" sz="1400" dirty="0"/>
              <a:t>(map) </a:t>
            </a:r>
            <a:r>
              <a:rPr lang="ko-KR" altLang="en-US" sz="1400" dirty="0"/>
              <a:t>컨테이너는 키와 값의 쌍으로 데이터를 관리하는 진정한 연관 컨테이너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집합 컨테이너와 마찬가지로 정렬된 위치에 요소를 삽입하므로 검색 속도가 매우 빠름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맵</a:t>
            </a:r>
            <a:r>
              <a:rPr lang="en-US" altLang="ko-KR" sz="1400" dirty="0"/>
              <a:t>(map)</a:t>
            </a:r>
            <a:r>
              <a:rPr lang="ko-KR" altLang="en-US" sz="1400" dirty="0"/>
              <a:t>에서 키는 유일해야 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키의 중복을 허용하지 않습니다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하나의 키에 하나의 값만이 연결될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</a:t>
            </a:r>
            <a:r>
              <a:rPr lang="ko-KR" altLang="en-US" sz="1400" dirty="0" err="1"/>
              <a:t>멀티맵</a:t>
            </a:r>
            <a:r>
              <a:rPr lang="en-US" altLang="ko-KR" sz="1400" dirty="0"/>
              <a:t>(multimap)</a:t>
            </a:r>
            <a:r>
              <a:rPr lang="ko-KR" altLang="en-US" sz="1400" dirty="0"/>
              <a:t>은 값의 중복을 허용하므로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하나의 키가 여러 개의 값과 연결될 수 있습니다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두 컨테이너는 모두 </a:t>
            </a:r>
            <a:r>
              <a:rPr lang="en-US" altLang="ko-KR" sz="1400" dirty="0"/>
              <a:t>map </a:t>
            </a:r>
            <a:r>
              <a:rPr lang="ko-KR" altLang="en-US" sz="1400" dirty="0"/>
              <a:t>헤더 파일에 정의됨</a:t>
            </a:r>
            <a:endParaRPr lang="en-US" altLang="ko-KR" sz="1400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C50DF179-8D7D-4053-BA30-25146879E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28864"/>
              </p:ext>
            </p:extLst>
          </p:nvPr>
        </p:nvGraphicFramePr>
        <p:xfrm>
          <a:off x="7778326" y="3618519"/>
          <a:ext cx="316515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5151">
                  <a:extLst>
                    <a:ext uri="{9D8B030D-6E8A-4147-A177-3AD203B41FA5}">
                      <a16:colId xmlns:a16="http://schemas.microsoft.com/office/drawing/2014/main" val="372711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1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map&lt;</a:t>
                      </a:r>
                      <a:r>
                        <a:rPr lang="ko-KR" altLang="en-US" sz="1400" dirty="0"/>
                        <a:t>템플릿인수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객체이름</a:t>
                      </a:r>
                      <a:r>
                        <a:rPr lang="en-US" altLang="ko-KR" sz="1400" dirty="0"/>
                        <a:t>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52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497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3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723F09F-27AC-4870-A27D-386DAEA21500}"/>
              </a:ext>
            </a:extLst>
          </p:cNvPr>
          <p:cNvSpPr/>
          <p:nvPr/>
        </p:nvSpPr>
        <p:spPr>
          <a:xfrm>
            <a:off x="753059" y="1221802"/>
            <a:ext cx="3520361" cy="6811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순서가 지정되지 않은 연관 컨테이너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FC6DE-B3EC-4B55-85FD-51525CB5B811}"/>
              </a:ext>
            </a:extLst>
          </p:cNvPr>
          <p:cNvSpPr txBox="1"/>
          <p:nvPr/>
        </p:nvSpPr>
        <p:spPr>
          <a:xfrm>
            <a:off x="9516853" y="483639"/>
            <a:ext cx="1053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Unordered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06FF2-63EA-45CD-A844-2F792651E8D2}"/>
              </a:ext>
            </a:extLst>
          </p:cNvPr>
          <p:cNvSpPr txBox="1"/>
          <p:nvPr/>
        </p:nvSpPr>
        <p:spPr>
          <a:xfrm>
            <a:off x="754848" y="3429000"/>
            <a:ext cx="56757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순서가 지정되지 않은</a:t>
            </a:r>
            <a:r>
              <a:rPr lang="en-US" altLang="ko-KR" sz="1400" dirty="0"/>
              <a:t>(unordered) </a:t>
            </a:r>
            <a:r>
              <a:rPr lang="ko-KR" altLang="en-US" sz="1400" dirty="0"/>
              <a:t>연관 컨테이너는 순서가 지정된 기존의 연관 컨테이너와 같은 동작을 합니다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순서가 지정된 연관 컨테이너는 양방향 반복자를 지원하지만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 컨테이너는 순방향 반복자만을 지원합니다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C50DF179-8D7D-4053-BA30-25146879E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75528"/>
              </p:ext>
            </p:extLst>
          </p:nvPr>
        </p:nvGraphicFramePr>
        <p:xfrm>
          <a:off x="7237150" y="3457515"/>
          <a:ext cx="380096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0964">
                  <a:extLst>
                    <a:ext uri="{9D8B030D-6E8A-4147-A177-3AD203B41FA5}">
                      <a16:colId xmlns:a16="http://schemas.microsoft.com/office/drawing/2014/main" val="372711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1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unordered_map</a:t>
                      </a:r>
                      <a:r>
                        <a:rPr lang="en-US" altLang="ko-KR" sz="1400" dirty="0"/>
                        <a:t>&lt;</a:t>
                      </a:r>
                      <a:r>
                        <a:rPr lang="ko-KR" altLang="en-US" sz="1400" dirty="0"/>
                        <a:t>템플릿인수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객체이름</a:t>
                      </a:r>
                      <a:r>
                        <a:rPr lang="en-US" altLang="ko-KR" sz="1400" dirty="0"/>
                        <a:t>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5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unordered_multimap</a:t>
                      </a:r>
                      <a:r>
                        <a:rPr lang="en-US" altLang="ko-KR" sz="1400" dirty="0"/>
                        <a:t>&lt;</a:t>
                      </a:r>
                      <a:r>
                        <a:rPr lang="ko-KR" altLang="en-US" sz="1400" dirty="0"/>
                        <a:t>템플릿인수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객체이름</a:t>
                      </a:r>
                      <a:r>
                        <a:rPr lang="en-US" altLang="ko-KR" sz="1400" dirty="0"/>
                        <a:t>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2755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5D53D2B-4439-41F7-B8F1-DF5C51EC6DB6}"/>
              </a:ext>
            </a:extLst>
          </p:cNvPr>
          <p:cNvSpPr txBox="1"/>
          <p:nvPr/>
        </p:nvSpPr>
        <p:spPr>
          <a:xfrm>
            <a:off x="9516852" y="-3739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53816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3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문제 추천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7A5848-EA86-41FE-A92F-A8CD74FDCBDE}"/>
              </a:ext>
            </a:extLst>
          </p:cNvPr>
          <p:cNvSpPr/>
          <p:nvPr/>
        </p:nvSpPr>
        <p:spPr>
          <a:xfrm>
            <a:off x="1661000" y="-535003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748DF-C9D8-4ADF-9864-092750C97A71}"/>
              </a:ext>
            </a:extLst>
          </p:cNvPr>
          <p:cNvSpPr txBox="1"/>
          <p:nvPr/>
        </p:nvSpPr>
        <p:spPr>
          <a:xfrm>
            <a:off x="629947" y="-1068652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0AC451-678D-4943-A486-34D377D0D8EB}"/>
              </a:ext>
            </a:extLst>
          </p:cNvPr>
          <p:cNvSpPr txBox="1"/>
          <p:nvPr/>
        </p:nvSpPr>
        <p:spPr>
          <a:xfrm>
            <a:off x="6469029" y="3507343"/>
            <a:ext cx="4875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1302 </a:t>
            </a:r>
            <a:r>
              <a:rPr lang="ko-KR" altLang="en-US" dirty="0"/>
              <a:t>베스트 셀러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https://www.acmicpc.net/problem/1302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293FB1-F29C-4566-BD7B-97C0B49B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47" y="1412675"/>
            <a:ext cx="5350999" cy="48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4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직사각형 3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613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443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직사각형 3">
            <a:extLst>
              <a:ext uri="{FF2B5EF4-FFF2-40B4-BE49-F238E27FC236}">
                <a16:creationId xmlns:a16="http://schemas.microsoft.com/office/drawing/2014/main" id="{98A6BA4D-EF67-4B10-8E9C-74A5E5411E01}"/>
              </a:ext>
            </a:extLst>
          </p:cNvPr>
          <p:cNvSpPr/>
          <p:nvPr/>
        </p:nvSpPr>
        <p:spPr>
          <a:xfrm>
            <a:off x="9929091" y="443345"/>
            <a:ext cx="2262909" cy="14593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!!직사각형 3"/>
          <p:cNvSpPr/>
          <p:nvPr/>
        </p:nvSpPr>
        <p:spPr>
          <a:xfrm>
            <a:off x="0" y="1"/>
            <a:ext cx="20665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LSJ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78752-396F-4F81-A72D-78695332E584}"/>
              </a:ext>
            </a:extLst>
          </p:cNvPr>
          <p:cNvSpPr txBox="1"/>
          <p:nvPr/>
        </p:nvSpPr>
        <p:spPr>
          <a:xfrm>
            <a:off x="3194447" y="2126525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01 Hash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의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914EE-5E10-4253-BB5F-AEADC4D63BFB}"/>
              </a:ext>
            </a:extLst>
          </p:cNvPr>
          <p:cNvSpPr txBox="1"/>
          <p:nvPr/>
        </p:nvSpPr>
        <p:spPr>
          <a:xfrm>
            <a:off x="3194447" y="2706292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02 Hash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074F5-04EF-48DC-87D3-C05DFA4D9B01}"/>
              </a:ext>
            </a:extLst>
          </p:cNvPr>
          <p:cNvSpPr txBox="1"/>
          <p:nvPr/>
        </p:nvSpPr>
        <p:spPr>
          <a:xfrm>
            <a:off x="3194447" y="3300086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03 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문제 추천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3E1A8-95E7-4F76-9422-FF54C39677AB}"/>
              </a:ext>
            </a:extLst>
          </p:cNvPr>
          <p:cNvCxnSpPr>
            <a:cxnSpLocks/>
          </p:cNvCxnSpPr>
          <p:nvPr/>
        </p:nvCxnSpPr>
        <p:spPr>
          <a:xfrm>
            <a:off x="2066544" y="2592705"/>
            <a:ext cx="432647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481BD3-F404-47AC-AEEC-BE9A48612151}"/>
              </a:ext>
            </a:extLst>
          </p:cNvPr>
          <p:cNvCxnSpPr>
            <a:cxnSpLocks/>
          </p:cNvCxnSpPr>
          <p:nvPr/>
        </p:nvCxnSpPr>
        <p:spPr>
          <a:xfrm>
            <a:off x="2087706" y="3233061"/>
            <a:ext cx="430531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5FE8B0E-4210-4478-9AE8-A1234897F0DB}"/>
              </a:ext>
            </a:extLst>
          </p:cNvPr>
          <p:cNvCxnSpPr/>
          <p:nvPr/>
        </p:nvCxnSpPr>
        <p:spPr>
          <a:xfrm>
            <a:off x="2066544" y="3803381"/>
            <a:ext cx="432647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0E19B1D-4446-4303-977C-92DCAD16C8CB}"/>
              </a:ext>
            </a:extLst>
          </p:cNvPr>
          <p:cNvGrpSpPr/>
          <p:nvPr/>
        </p:nvGrpSpPr>
        <p:grpSpPr>
          <a:xfrm>
            <a:off x="10008862" y="610525"/>
            <a:ext cx="1904537" cy="1225091"/>
            <a:chOff x="8725228" y="610525"/>
            <a:chExt cx="3188170" cy="12250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B45578-F5A6-4EE0-B297-6FE5D6D1120D}"/>
                </a:ext>
              </a:extLst>
            </p:cNvPr>
            <p:cNvSpPr txBox="1"/>
            <p:nvPr/>
          </p:nvSpPr>
          <p:spPr>
            <a:xfrm>
              <a:off x="10858500" y="1127730"/>
              <a:ext cx="1736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8199F0-D5B6-48DA-B791-21AD7728F7F8}"/>
                </a:ext>
              </a:extLst>
            </p:cNvPr>
            <p:cNvSpPr txBox="1"/>
            <p:nvPr/>
          </p:nvSpPr>
          <p:spPr>
            <a:xfrm>
              <a:off x="8725228" y="610525"/>
              <a:ext cx="2133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목차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2F56DC-3D7E-4CBF-9C2D-1B57D11FD807}"/>
                </a:ext>
              </a:extLst>
            </p:cNvPr>
            <p:cNvSpPr/>
            <p:nvPr/>
          </p:nvSpPr>
          <p:spPr>
            <a:xfrm>
              <a:off x="11867679" y="681990"/>
              <a:ext cx="45719" cy="10782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039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3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정의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직사각형 3">
            <a:extLst>
              <a:ext uri="{FF2B5EF4-FFF2-40B4-BE49-F238E27FC236}">
                <a16:creationId xmlns:a16="http://schemas.microsoft.com/office/drawing/2014/main" id="{318ADAE7-3249-45DC-9472-E9FC4E16FF41}"/>
              </a:ext>
            </a:extLst>
          </p:cNvPr>
          <p:cNvSpPr/>
          <p:nvPr/>
        </p:nvSpPr>
        <p:spPr>
          <a:xfrm>
            <a:off x="12192001" y="451815"/>
            <a:ext cx="78259" cy="98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C786A-AF80-428E-B4A9-E2886710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409" y="1720052"/>
            <a:ext cx="4344247" cy="39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02DE4B-7FCE-46A1-B145-B8B2180AF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408" y="1449211"/>
            <a:ext cx="5303183" cy="42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CED1F2-CB6C-4122-9424-E11858E9553D}"/>
              </a:ext>
            </a:extLst>
          </p:cNvPr>
          <p:cNvSpPr txBox="1"/>
          <p:nvPr/>
        </p:nvSpPr>
        <p:spPr>
          <a:xfrm>
            <a:off x="3664209" y="5960580"/>
            <a:ext cx="48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</a:t>
            </a:r>
            <a:r>
              <a:rPr lang="en-US" altLang="ko-KR" dirty="0"/>
              <a:t>Key </a:t>
            </a:r>
            <a:r>
              <a:rPr lang="ko-KR" altLang="en-US" dirty="0"/>
              <a:t>값을 사용하여 </a:t>
            </a:r>
            <a:r>
              <a:rPr lang="en-US" altLang="ko-KR" dirty="0"/>
              <a:t>Value</a:t>
            </a:r>
            <a:r>
              <a:rPr lang="ko-KR" altLang="en-US" dirty="0"/>
              <a:t>를 찾아내는 것</a:t>
            </a:r>
          </a:p>
        </p:txBody>
      </p:sp>
    </p:spTree>
    <p:extLst>
      <p:ext uri="{BB962C8B-B14F-4D97-AF65-F5344CB8AC3E}">
        <p14:creationId xmlns:p14="http://schemas.microsoft.com/office/powerpoint/2010/main" val="1791741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3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정의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직사각형 3">
            <a:extLst>
              <a:ext uri="{FF2B5EF4-FFF2-40B4-BE49-F238E27FC236}">
                <a16:creationId xmlns:a16="http://schemas.microsoft.com/office/drawing/2014/main" id="{318ADAE7-3249-45DC-9472-E9FC4E16FF41}"/>
              </a:ext>
            </a:extLst>
          </p:cNvPr>
          <p:cNvSpPr/>
          <p:nvPr/>
        </p:nvSpPr>
        <p:spPr>
          <a:xfrm>
            <a:off x="12192001" y="451815"/>
            <a:ext cx="78259" cy="98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55294C5-F81D-4460-B281-7EFF9E10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4" y="1846635"/>
            <a:ext cx="4344247" cy="39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0FCDBD-C7F1-493E-B1B5-0167648D0884}"/>
              </a:ext>
            </a:extLst>
          </p:cNvPr>
          <p:cNvSpPr txBox="1"/>
          <p:nvPr/>
        </p:nvSpPr>
        <p:spPr>
          <a:xfrm>
            <a:off x="5598477" y="2345217"/>
            <a:ext cx="6064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해시 함수 </a:t>
            </a:r>
            <a:r>
              <a:rPr lang="en-US" altLang="ko-KR" sz="1400" dirty="0"/>
              <a:t>: </a:t>
            </a:r>
            <a:r>
              <a:rPr lang="ko-KR" altLang="en-US" sz="1400" dirty="0"/>
              <a:t>고유한 </a:t>
            </a:r>
            <a:r>
              <a:rPr lang="en-US" altLang="ko-KR" sz="1400" dirty="0"/>
              <a:t>Key </a:t>
            </a:r>
            <a:r>
              <a:rPr lang="ko-KR" altLang="en-US" sz="1400" dirty="0"/>
              <a:t>값을 만드는 함수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9045C15-9C88-42DE-9C9A-7EB4511A6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72968"/>
              </p:ext>
            </p:extLst>
          </p:nvPr>
        </p:nvGraphicFramePr>
        <p:xfrm>
          <a:off x="5598477" y="2652994"/>
          <a:ext cx="6174423" cy="274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5239">
                  <a:extLst>
                    <a:ext uri="{9D8B030D-6E8A-4147-A177-3AD203B41FA5}">
                      <a16:colId xmlns:a16="http://schemas.microsoft.com/office/drawing/2014/main" val="3202227893"/>
                    </a:ext>
                  </a:extLst>
                </a:gridCol>
                <a:gridCol w="3929184">
                  <a:extLst>
                    <a:ext uri="{9D8B030D-6E8A-4147-A177-3AD203B41FA5}">
                      <a16:colId xmlns:a16="http://schemas.microsoft.com/office/drawing/2014/main" val="232537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해시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Division Method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나눗셈을 이용하는 방법으로 </a:t>
                      </a:r>
                      <a:r>
                        <a:rPr lang="ko-KR" altLang="en-US" sz="1200" dirty="0" err="1"/>
                        <a:t>입력값을</a:t>
                      </a:r>
                      <a:r>
                        <a:rPr lang="ko-KR" altLang="en-US" sz="1200" dirty="0"/>
                        <a:t> 테이블의 크기로 나누어 계산한다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주소 </a:t>
                      </a:r>
                      <a:r>
                        <a:rPr lang="en-US" altLang="ko-KR" sz="1200" dirty="0"/>
                        <a:t>= </a:t>
                      </a:r>
                      <a:r>
                        <a:rPr lang="ko-KR" altLang="en-US" sz="1200" dirty="0" err="1"/>
                        <a:t>입력값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% </a:t>
                      </a:r>
                      <a:r>
                        <a:rPr lang="ko-KR" altLang="en-US" sz="1200" dirty="0"/>
                        <a:t>테이블의 크기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테이블의 크기를 소수로 정하고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의 제곱수와 먼 값을 사용해야 효과가 좋다고 알려져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2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Digit Folding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각 </a:t>
                      </a:r>
                      <a:r>
                        <a:rPr lang="en-US" altLang="ko-KR" sz="1200" dirty="0"/>
                        <a:t>Key</a:t>
                      </a:r>
                      <a:r>
                        <a:rPr lang="ko-KR" altLang="en-US" sz="1200" dirty="0"/>
                        <a:t>의 문자열을 </a:t>
                      </a:r>
                      <a:r>
                        <a:rPr lang="en-US" altLang="ko-KR" sz="1200" dirty="0"/>
                        <a:t>ASCII </a:t>
                      </a:r>
                      <a:r>
                        <a:rPr lang="ko-KR" altLang="en-US" sz="1200" dirty="0"/>
                        <a:t>코드로 바꾸고 값을 합한 데이터를 테이블 내의 주소로 사용하는 방법이다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92102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Multiplication Method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숫자로 된 </a:t>
                      </a:r>
                      <a:r>
                        <a:rPr lang="en-US" altLang="ko-KR" sz="1200" dirty="0"/>
                        <a:t>Key</a:t>
                      </a:r>
                      <a:r>
                        <a:rPr lang="ko-KR" altLang="en-US" sz="1200" dirty="0"/>
                        <a:t>값 </a:t>
                      </a:r>
                      <a:r>
                        <a:rPr lang="en-US" altLang="ko-KR" sz="1200" dirty="0"/>
                        <a:t>K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과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사이의 실수 </a:t>
                      </a:r>
                      <a:r>
                        <a:rPr lang="en-US" altLang="ko-KR" sz="1200" dirty="0"/>
                        <a:t>A, </a:t>
                      </a:r>
                      <a:r>
                        <a:rPr lang="ko-KR" altLang="en-US" sz="1200" dirty="0"/>
                        <a:t>보통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의 제곱수인 </a:t>
                      </a:r>
                      <a:r>
                        <a:rPr lang="en-US" altLang="ko-KR" sz="1200" dirty="0"/>
                        <a:t>m</a:t>
                      </a:r>
                      <a:r>
                        <a:rPr lang="ko-KR" altLang="en-US" sz="1200" dirty="0"/>
                        <a:t>을 사용하여 다음과 같은 계산을 해준다</a:t>
                      </a:r>
                      <a:r>
                        <a:rPr lang="en-US" altLang="ko-KR" sz="1200" dirty="0"/>
                        <a:t>. h(k)=(kAmod1) ×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3425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Univeral</a:t>
                      </a:r>
                      <a:r>
                        <a:rPr lang="en-US" altLang="ko-KR" sz="1400" dirty="0"/>
                        <a:t> Hashing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다수의 해시함수를 만들어 집합 </a:t>
                      </a:r>
                      <a:r>
                        <a:rPr lang="en-US" altLang="ko-KR" sz="1200" dirty="0"/>
                        <a:t>H</a:t>
                      </a:r>
                      <a:r>
                        <a:rPr lang="ko-KR" altLang="en-US" sz="1200" dirty="0"/>
                        <a:t>에 넣어두고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무작위로 해시함수를 선택해 </a:t>
                      </a:r>
                      <a:r>
                        <a:rPr lang="ko-KR" altLang="en-US" sz="1200" dirty="0" err="1"/>
                        <a:t>해시값을</a:t>
                      </a:r>
                      <a:r>
                        <a:rPr lang="ko-KR" altLang="en-US" sz="1200" dirty="0"/>
                        <a:t> 만드는 기법이다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44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105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3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정의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직사각형 3">
            <a:extLst>
              <a:ext uri="{FF2B5EF4-FFF2-40B4-BE49-F238E27FC236}">
                <a16:creationId xmlns:a16="http://schemas.microsoft.com/office/drawing/2014/main" id="{318ADAE7-3249-45DC-9472-E9FC4E16FF41}"/>
              </a:ext>
            </a:extLst>
          </p:cNvPr>
          <p:cNvSpPr/>
          <p:nvPr/>
        </p:nvSpPr>
        <p:spPr>
          <a:xfrm>
            <a:off x="12192001" y="451815"/>
            <a:ext cx="78259" cy="98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FCDBD-C7F1-493E-B1B5-0167648D0884}"/>
              </a:ext>
            </a:extLst>
          </p:cNvPr>
          <p:cNvSpPr txBox="1"/>
          <p:nvPr/>
        </p:nvSpPr>
        <p:spPr>
          <a:xfrm>
            <a:off x="5598477" y="2744457"/>
            <a:ext cx="6064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해시 값이 충돌하는 경우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9045C15-9C88-42DE-9C9A-7EB4511A6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50841"/>
              </p:ext>
            </p:extLst>
          </p:nvPr>
        </p:nvGraphicFramePr>
        <p:xfrm>
          <a:off x="5598477" y="3132099"/>
          <a:ext cx="6174423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5239">
                  <a:extLst>
                    <a:ext uri="{9D8B030D-6E8A-4147-A177-3AD203B41FA5}">
                      <a16:colId xmlns:a16="http://schemas.microsoft.com/office/drawing/2014/main" val="3202227893"/>
                    </a:ext>
                  </a:extLst>
                </a:gridCol>
                <a:gridCol w="3929184">
                  <a:extLst>
                    <a:ext uri="{9D8B030D-6E8A-4147-A177-3AD203B41FA5}">
                      <a16:colId xmlns:a16="http://schemas.microsoft.com/office/drawing/2014/main" val="232537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9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분리 </a:t>
                      </a:r>
                      <a:r>
                        <a:rPr lang="ko-KR" altLang="en-US" sz="1400" dirty="0" err="1"/>
                        <a:t>연결법</a:t>
                      </a:r>
                      <a:r>
                        <a:rPr lang="en-US" altLang="ko-KR" sz="1400" dirty="0"/>
                        <a:t>(Separate Chaining)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Separate Chaining</a:t>
                      </a:r>
                      <a:r>
                        <a:rPr lang="ko-KR" altLang="en-US" sz="1200" dirty="0"/>
                        <a:t>이란 동일한 버킷의 데이터에 대해 자료구조를 활용해 추가 메모리를 사용하여 다음 데이터의 주소를 저장하는 것이다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2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개방 </a:t>
                      </a:r>
                      <a:r>
                        <a:rPr lang="ko-KR" altLang="en-US" sz="1400" dirty="0" err="1"/>
                        <a:t>주소법</a:t>
                      </a:r>
                      <a:r>
                        <a:rPr lang="en-US" altLang="ko-KR" sz="1400" dirty="0"/>
                        <a:t>(Open Addressing)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Open Addressing</a:t>
                      </a:r>
                      <a:r>
                        <a:rPr lang="ko-KR" altLang="en-US" sz="1200" dirty="0"/>
                        <a:t>이란 추가적인 메모리를 사용하는 </a:t>
                      </a:r>
                      <a:r>
                        <a:rPr lang="en-US" altLang="ko-KR" sz="1200" dirty="0"/>
                        <a:t>Chaining </a:t>
                      </a:r>
                      <a:r>
                        <a:rPr lang="ko-KR" altLang="en-US" sz="1200" dirty="0"/>
                        <a:t>방식과 다르게 </a:t>
                      </a:r>
                      <a:r>
                        <a:rPr lang="ko-KR" altLang="en-US" sz="1200" dirty="0" err="1"/>
                        <a:t>비어있는</a:t>
                      </a:r>
                      <a:r>
                        <a:rPr lang="ko-KR" altLang="en-US" sz="1200" dirty="0"/>
                        <a:t> 해시 테이블의 공간을 활용하는 방법이다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921025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D5AB835D-F552-4CFD-B082-03EF90786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7" y="2049647"/>
            <a:ext cx="4671212" cy="321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BD20C1-3B1A-4EC4-A33D-4DD25BAF5EA0}"/>
              </a:ext>
            </a:extLst>
          </p:cNvPr>
          <p:cNvSpPr txBox="1"/>
          <p:nvPr/>
        </p:nvSpPr>
        <p:spPr>
          <a:xfrm>
            <a:off x="2158530" y="5267593"/>
            <a:ext cx="161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분리 </a:t>
            </a:r>
            <a:r>
              <a:rPr lang="ko-KR" altLang="en-US" sz="1050" dirty="0" err="1"/>
              <a:t>연결법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23713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3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F7BEBB-6CE8-4FE5-90DA-F0997DEC8060}"/>
              </a:ext>
            </a:extLst>
          </p:cNvPr>
          <p:cNvSpPr txBox="1"/>
          <p:nvPr/>
        </p:nvSpPr>
        <p:spPr>
          <a:xfrm>
            <a:off x="629947" y="-1126140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511EF-84A1-4134-956E-210A0FCC1299}"/>
              </a:ext>
            </a:extLst>
          </p:cNvPr>
          <p:cNvSpPr/>
          <p:nvPr/>
        </p:nvSpPr>
        <p:spPr>
          <a:xfrm>
            <a:off x="1660998" y="-603583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정의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B96087-6C5F-4884-A6F3-2C9B0301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4" y="1846635"/>
            <a:ext cx="4344247" cy="39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192FF8-79E3-423D-A903-194C6A067B03}"/>
              </a:ext>
            </a:extLst>
          </p:cNvPr>
          <p:cNvSpPr txBox="1"/>
          <p:nvPr/>
        </p:nvSpPr>
        <p:spPr>
          <a:xfrm>
            <a:off x="6048375" y="2480261"/>
            <a:ext cx="53398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해시 함수의 특징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유일한 </a:t>
            </a:r>
            <a:r>
              <a:rPr lang="en-US" altLang="ko-KR" sz="1400" dirty="0"/>
              <a:t>Key </a:t>
            </a:r>
            <a:r>
              <a:rPr lang="ko-KR" altLang="en-US" sz="1400" dirty="0"/>
              <a:t>값을 가지므로 빠른 검색속도를 가짐</a:t>
            </a:r>
            <a:r>
              <a:rPr lang="en-US" altLang="ko-KR" sz="1400" dirty="0"/>
              <a:t>   (O(1), </a:t>
            </a:r>
            <a:r>
              <a:rPr lang="ko-KR" altLang="en-US" sz="1400" dirty="0"/>
              <a:t>충돌이 발생하는 경우 </a:t>
            </a:r>
            <a:r>
              <a:rPr lang="en-US" altLang="ko-KR" sz="1400" dirty="0"/>
              <a:t>O(N)</a:t>
            </a:r>
            <a:r>
              <a:rPr lang="ko-KR" altLang="en-US" sz="1400" dirty="0"/>
              <a:t>까지 증가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입력 값이 일부만 변경되어도 전혀 다른 해시 값을 출력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같은 입력 값에 대해서는 같은 출력 값을 보장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상대적으로 간단하게 구현이 되어 리소스 소모가 적음</a:t>
            </a:r>
          </a:p>
        </p:txBody>
      </p:sp>
    </p:spTree>
    <p:extLst>
      <p:ext uri="{BB962C8B-B14F-4D97-AF65-F5344CB8AC3E}">
        <p14:creationId xmlns:p14="http://schemas.microsoft.com/office/powerpoint/2010/main" val="4036868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3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192FF8-79E3-423D-A903-194C6A067B03}"/>
              </a:ext>
            </a:extLst>
          </p:cNvPr>
          <p:cNvSpPr txBox="1"/>
          <p:nvPr/>
        </p:nvSpPr>
        <p:spPr>
          <a:xfrm>
            <a:off x="753059" y="3429000"/>
            <a:ext cx="60769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Key, Value </a:t>
            </a:r>
            <a:r>
              <a:rPr lang="ko-KR" altLang="en-US" sz="1400" dirty="0"/>
              <a:t>처럼 관련 있는 데이터를 하나의 쌍으로 저장하는 컨테이너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연관 컨테이너는 삽입되는 요소의 위치를 지정할 수는 없다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일반적으로 해시테이블</a:t>
            </a:r>
            <a:r>
              <a:rPr lang="en-US" altLang="ko-KR" sz="1400" dirty="0"/>
              <a:t>, balanced </a:t>
            </a:r>
            <a:r>
              <a:rPr lang="ko-KR" altLang="en-US" sz="1400" dirty="0"/>
              <a:t>이진 탐색 트리로 구현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723F09F-27AC-4870-A27D-386DAEA21500}"/>
              </a:ext>
            </a:extLst>
          </p:cNvPr>
          <p:cNvSpPr/>
          <p:nvPr/>
        </p:nvSpPr>
        <p:spPr>
          <a:xfrm>
            <a:off x="753059" y="2330972"/>
            <a:ext cx="2090057" cy="6811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연관 컨테이너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87855FA-FBCC-4352-A0AF-A4EA1DF4D78D}"/>
              </a:ext>
            </a:extLst>
          </p:cNvPr>
          <p:cNvGraphicFramePr>
            <a:graphicFrameLocks noGrp="1"/>
          </p:cNvGraphicFramePr>
          <p:nvPr/>
        </p:nvGraphicFramePr>
        <p:xfrm>
          <a:off x="7760997" y="3086675"/>
          <a:ext cx="3165151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5151">
                  <a:extLst>
                    <a:ext uri="{9D8B030D-6E8A-4147-A177-3AD203B41FA5}">
                      <a16:colId xmlns:a16="http://schemas.microsoft.com/office/drawing/2014/main" val="372711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연관 컨테이너의 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1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set, multiset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5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map, multimap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02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unorderd_set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unordered_multiset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6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unorderd_map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unordered_multimap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0686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AA89569-E435-4EE6-B743-6BA2B25B144B}"/>
              </a:ext>
            </a:extLst>
          </p:cNvPr>
          <p:cNvSpPr txBox="1"/>
          <p:nvPr/>
        </p:nvSpPr>
        <p:spPr>
          <a:xfrm>
            <a:off x="9516853" y="48363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연관 컨테이너</a:t>
            </a:r>
            <a:endParaRPr lang="en-US" altLang="ko-KR" sz="14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501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3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192FF8-79E3-423D-A903-194C6A067B03}"/>
              </a:ext>
            </a:extLst>
          </p:cNvPr>
          <p:cNvSpPr txBox="1"/>
          <p:nvPr/>
        </p:nvSpPr>
        <p:spPr>
          <a:xfrm>
            <a:off x="753059" y="2758253"/>
            <a:ext cx="56757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집합</a:t>
            </a:r>
            <a:r>
              <a:rPr lang="en-US" altLang="ko-KR" sz="1400" dirty="0"/>
              <a:t>(set) </a:t>
            </a:r>
            <a:r>
              <a:rPr lang="ko-KR" altLang="en-US" sz="1400" dirty="0"/>
              <a:t>컨테이너는 저장하는 데이터 그 자체를 키로 사용하는 가장 단순한 연관 컨테이너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벡터와 달리 오름차순으로 정렬된 위치에 요소를 삽입하므로 검색 속도가 매우 빠름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집합</a:t>
            </a:r>
            <a:r>
              <a:rPr lang="en-US" altLang="ko-KR" sz="1400" dirty="0"/>
              <a:t>(set)</a:t>
            </a:r>
            <a:r>
              <a:rPr lang="ko-KR" altLang="en-US" sz="1400" dirty="0"/>
              <a:t>에서 키는 유일해야 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키의 중복이 불가하지만 멀티집합</a:t>
            </a:r>
            <a:r>
              <a:rPr lang="en-US" altLang="ko-KR" sz="1400" dirty="0"/>
              <a:t>(multiset)</a:t>
            </a:r>
            <a:r>
              <a:rPr lang="ko-KR" altLang="en-US" sz="1400" dirty="0"/>
              <a:t>은 키의 중복을 허용하므로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같은 값을 여러 번 저장할 수 있습니다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두 컨테이너는 모두 </a:t>
            </a:r>
            <a:r>
              <a:rPr lang="en-US" altLang="ko-KR" sz="1400" dirty="0"/>
              <a:t>set </a:t>
            </a:r>
            <a:r>
              <a:rPr lang="ko-KR" altLang="en-US" sz="1400" dirty="0"/>
              <a:t>헤더 파일에 정의됨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723F09F-27AC-4870-A27D-386DAEA21500}"/>
              </a:ext>
            </a:extLst>
          </p:cNvPr>
          <p:cNvSpPr/>
          <p:nvPr/>
        </p:nvSpPr>
        <p:spPr>
          <a:xfrm>
            <a:off x="753059" y="1221802"/>
            <a:ext cx="3520361" cy="6811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집합</a:t>
            </a:r>
            <a:r>
              <a:rPr lang="en-US" altLang="ko-KR" dirty="0"/>
              <a:t>(set)</a:t>
            </a:r>
            <a:r>
              <a:rPr lang="ko-KR" altLang="en-US" dirty="0"/>
              <a:t>과 멀티 집합</a:t>
            </a:r>
            <a:r>
              <a:rPr lang="en-US" altLang="ko-KR" dirty="0"/>
              <a:t>(multiset)</a:t>
            </a:r>
            <a:endParaRPr lang="ko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87855FA-FBCC-4352-A0AF-A4EA1DF4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74846"/>
              </p:ext>
            </p:extLst>
          </p:nvPr>
        </p:nvGraphicFramePr>
        <p:xfrm>
          <a:off x="7778326" y="3618519"/>
          <a:ext cx="316515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5151">
                  <a:extLst>
                    <a:ext uri="{9D8B030D-6E8A-4147-A177-3AD203B41FA5}">
                      <a16:colId xmlns:a16="http://schemas.microsoft.com/office/drawing/2014/main" val="372711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1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set&lt;</a:t>
                      </a:r>
                      <a:r>
                        <a:rPr lang="ko-KR" altLang="en-US" sz="1400" dirty="0"/>
                        <a:t>템플릿인수</a:t>
                      </a:r>
                      <a:r>
                        <a:rPr lang="en-US" altLang="ko-KR" sz="1400" dirty="0"/>
                        <a:t>&gt; </a:t>
                      </a:r>
                      <a:r>
                        <a:rPr lang="ko-KR" altLang="en-US" sz="1400" dirty="0"/>
                        <a:t>객체이름</a:t>
                      </a:r>
                      <a:r>
                        <a:rPr lang="en-US" altLang="ko-KR" sz="1400" dirty="0"/>
                        <a:t>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520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5DEBD0-65FC-4490-B902-DDBE18EFD178}"/>
              </a:ext>
            </a:extLst>
          </p:cNvPr>
          <p:cNvSpPr txBox="1"/>
          <p:nvPr/>
        </p:nvSpPr>
        <p:spPr>
          <a:xfrm>
            <a:off x="9444878" y="-36301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연관 컨테이너</a:t>
            </a:r>
            <a:endParaRPr lang="en-US" altLang="ko-KR" sz="14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FC6DE-B3EC-4B55-85FD-51525CB5B811}"/>
              </a:ext>
            </a:extLst>
          </p:cNvPr>
          <p:cNvSpPr txBox="1"/>
          <p:nvPr/>
        </p:nvSpPr>
        <p:spPr>
          <a:xfrm>
            <a:off x="9516853" y="483639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177884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직사각형 3"/>
          <p:cNvSpPr/>
          <p:nvPr/>
        </p:nvSpPr>
        <p:spPr>
          <a:xfrm>
            <a:off x="275843" y="0"/>
            <a:ext cx="11640313" cy="98755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7244B-24DF-45AC-83BD-64B3E58EC1B4}"/>
              </a:ext>
            </a:extLst>
          </p:cNvPr>
          <p:cNvSpPr txBox="1"/>
          <p:nvPr/>
        </p:nvSpPr>
        <p:spPr>
          <a:xfrm>
            <a:off x="629947" y="54054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FEE95-03A8-44AE-8127-0361BACC5F76}"/>
              </a:ext>
            </a:extLst>
          </p:cNvPr>
          <p:cNvSpPr/>
          <p:nvPr/>
        </p:nvSpPr>
        <p:spPr>
          <a:xfrm>
            <a:off x="1660998" y="547160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의 특징 및 활용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C0392A-9C0C-4244-B9CE-3E6F5D17511A}"/>
              </a:ext>
            </a:extLst>
          </p:cNvPr>
          <p:cNvCxnSpPr/>
          <p:nvPr/>
        </p:nvCxnSpPr>
        <p:spPr>
          <a:xfrm>
            <a:off x="9475139" y="217822"/>
            <a:ext cx="0" cy="4762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9C7F4-F6D3-4AAE-A352-FD3BCBD2719C}"/>
              </a:ext>
            </a:extLst>
          </p:cNvPr>
          <p:cNvSpPr txBox="1"/>
          <p:nvPr/>
        </p:nvSpPr>
        <p:spPr>
          <a:xfrm>
            <a:off x="9516853" y="1753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Hash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7EA3A-3337-4850-BACA-2211BFA56E97}"/>
              </a:ext>
            </a:extLst>
          </p:cNvPr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723F09F-27AC-4870-A27D-386DAEA21500}"/>
              </a:ext>
            </a:extLst>
          </p:cNvPr>
          <p:cNvSpPr/>
          <p:nvPr/>
        </p:nvSpPr>
        <p:spPr>
          <a:xfrm>
            <a:off x="753059" y="1221802"/>
            <a:ext cx="3520361" cy="6811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집합</a:t>
            </a:r>
            <a:r>
              <a:rPr lang="en-US" altLang="ko-KR" dirty="0"/>
              <a:t>(set)</a:t>
            </a:r>
            <a:r>
              <a:rPr lang="ko-KR" altLang="en-US" dirty="0"/>
              <a:t>과 멀티 집합</a:t>
            </a:r>
            <a:r>
              <a:rPr lang="en-US" altLang="ko-KR" dirty="0"/>
              <a:t>(multiset)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FC6DE-B3EC-4B55-85FD-51525CB5B811}"/>
              </a:ext>
            </a:extLst>
          </p:cNvPr>
          <p:cNvSpPr txBox="1"/>
          <p:nvPr/>
        </p:nvSpPr>
        <p:spPr>
          <a:xfrm>
            <a:off x="9516853" y="483639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F4480-8456-4ED5-9005-388B45285005}"/>
              </a:ext>
            </a:extLst>
          </p:cNvPr>
          <p:cNvSpPr txBox="1"/>
          <p:nvPr/>
        </p:nvSpPr>
        <p:spPr>
          <a:xfrm>
            <a:off x="753059" y="2120623"/>
            <a:ext cx="64688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iostream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iterator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namespace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arr</a:t>
            </a:r>
            <a:r>
              <a:rPr lang="ko-KR" altLang="en-US" sz="1200" dirty="0"/>
              <a:t>[5] = {10, 20, 30, 40, 50}; // 배열 생성 및 초기화 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&gt; </a:t>
            </a:r>
            <a:r>
              <a:rPr lang="ko-KR" altLang="en-US" sz="1200" dirty="0" err="1"/>
              <a:t>st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arr</a:t>
            </a:r>
            <a:r>
              <a:rPr lang="ko-KR" altLang="en-US" sz="1200" dirty="0"/>
              <a:t>, arr+3);	// 배열의 일부 요소를 가지고 셋 컨테이너를 생성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cout</a:t>
            </a:r>
            <a:r>
              <a:rPr lang="ko-KR" altLang="en-US" sz="1200" dirty="0"/>
              <a:t> &lt;&lt; "현재 집합의 모든 요소는 다음과 같습니다." &lt;&lt; </a:t>
            </a:r>
            <a:r>
              <a:rPr lang="ko-KR" altLang="en-US" sz="1200" dirty="0" err="1"/>
              <a:t>endl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copy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st.begin</a:t>
            </a:r>
            <a:r>
              <a:rPr lang="ko-KR" altLang="en-US" sz="1200" dirty="0"/>
              <a:t>(), </a:t>
            </a:r>
            <a:r>
              <a:rPr lang="ko-KR" altLang="en-US" sz="1200" dirty="0" err="1"/>
              <a:t>st.end</a:t>
            </a:r>
            <a:r>
              <a:rPr lang="ko-KR" altLang="en-US" sz="1200" dirty="0"/>
              <a:t>(), </a:t>
            </a:r>
            <a:r>
              <a:rPr lang="ko-KR" altLang="en-US" sz="1200" dirty="0" err="1"/>
              <a:t>ostream_iterator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&gt;(</a:t>
            </a:r>
            <a:r>
              <a:rPr lang="ko-KR" altLang="en-US" sz="1200" dirty="0" err="1"/>
              <a:t>cout</a:t>
            </a:r>
            <a:r>
              <a:rPr lang="ko-KR" altLang="en-US" sz="1200" dirty="0"/>
              <a:t>, " "));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cout</a:t>
            </a:r>
            <a:r>
              <a:rPr lang="ko-KR" altLang="en-US" sz="1200" dirty="0"/>
              <a:t> &lt;&lt; </a:t>
            </a:r>
            <a:r>
              <a:rPr lang="ko-KR" altLang="en-US" sz="1200" dirty="0" err="1"/>
              <a:t>endl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	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st.insert</a:t>
            </a:r>
            <a:r>
              <a:rPr lang="ko-KR" altLang="en-US" sz="1200" dirty="0"/>
              <a:t>(60);	// 요소의 추가 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st.insert</a:t>
            </a:r>
            <a:r>
              <a:rPr lang="ko-KR" altLang="en-US" sz="1200" dirty="0"/>
              <a:t>(70);	// 요소의 추가 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st.erase</a:t>
            </a:r>
            <a:r>
              <a:rPr lang="ko-KR" altLang="en-US" sz="1200" dirty="0"/>
              <a:t>(20);	// 요소의 삭제 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cout</a:t>
            </a:r>
            <a:r>
              <a:rPr lang="ko-KR" altLang="en-US" sz="1200" dirty="0"/>
              <a:t> &lt;&lt; "현재 집합의 모든 요소는 다음과 같습니다." &lt;&lt; </a:t>
            </a:r>
            <a:r>
              <a:rPr lang="ko-KR" altLang="en-US" sz="1200" dirty="0" err="1"/>
              <a:t>endl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copy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st.begin</a:t>
            </a:r>
            <a:r>
              <a:rPr lang="ko-KR" altLang="en-US" sz="1200" dirty="0"/>
              <a:t>(), </a:t>
            </a:r>
            <a:r>
              <a:rPr lang="ko-KR" altLang="en-US" sz="1200" dirty="0" err="1"/>
              <a:t>st.end</a:t>
            </a:r>
            <a:r>
              <a:rPr lang="ko-KR" altLang="en-US" sz="1200" dirty="0"/>
              <a:t>(), </a:t>
            </a:r>
            <a:r>
              <a:rPr lang="ko-KR" altLang="en-US" sz="1200" dirty="0" err="1"/>
              <a:t>ostream_iterator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&gt;(</a:t>
            </a:r>
            <a:r>
              <a:rPr lang="ko-KR" altLang="en-US" sz="1200" dirty="0" err="1"/>
              <a:t>cout</a:t>
            </a:r>
            <a:r>
              <a:rPr lang="ko-KR" altLang="en-US" sz="1200" dirty="0"/>
              <a:t>, " "));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05D3C964-94E2-4F0E-91BD-4CB80518B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8176"/>
              </p:ext>
            </p:extLst>
          </p:nvPr>
        </p:nvGraphicFramePr>
        <p:xfrm>
          <a:off x="7401668" y="3457189"/>
          <a:ext cx="3843823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3823">
                  <a:extLst>
                    <a:ext uri="{9D8B030D-6E8A-4147-A177-3AD203B41FA5}">
                      <a16:colId xmlns:a16="http://schemas.microsoft.com/office/drawing/2014/main" val="372711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STL </a:t>
                      </a:r>
                      <a:r>
                        <a:rPr lang="ko-KR" altLang="en-US" sz="1400" dirty="0"/>
                        <a:t>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1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Insert() : </a:t>
                      </a:r>
                      <a:r>
                        <a:rPr lang="ko-KR" altLang="en-US" sz="1200" dirty="0"/>
                        <a:t>컨테이너에 데이터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5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Erase() : </a:t>
                      </a:r>
                      <a:r>
                        <a:rPr lang="ko-KR" altLang="en-US" sz="1200" dirty="0"/>
                        <a:t>컨테이너에 전달된 값과 같은 값의 요소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73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012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987</Words>
  <Application>Microsoft Office PowerPoint</Application>
  <PresentationFormat>와이드스크린</PresentationFormat>
  <Paragraphs>163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a공간B</vt:lpstr>
      <vt:lpstr>a드림고딕1</vt:lpstr>
      <vt:lpstr>a드림고딕7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이성주</cp:lastModifiedBy>
  <cp:revision>157</cp:revision>
  <dcterms:created xsi:type="dcterms:W3CDTF">2014-11-11T07:47:07Z</dcterms:created>
  <dcterms:modified xsi:type="dcterms:W3CDTF">2022-06-07T06:16:05Z</dcterms:modified>
</cp:coreProperties>
</file>