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7" r:id="rId5"/>
    <p:sldId id="266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5" autoAdjust="0"/>
    <p:restoredTop sz="94660"/>
  </p:normalViewPr>
  <p:slideViewPr>
    <p:cSldViewPr snapToGrid="0">
      <p:cViewPr varScale="1">
        <p:scale>
          <a:sx n="58" d="100"/>
          <a:sy n="58" d="100"/>
        </p:scale>
        <p:origin x="53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3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5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9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393CB0-11A7-4127-9AFB-32502D6F3CCC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3D44AA4-CD08-4418-AE32-199C16110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00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cmicpc.net/problem/1782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angdi.tistory.com/98" TargetMode="External"/><Relationship Id="rId2" Type="http://schemas.openxmlformats.org/officeDocument/2006/relationships/hyperlink" Target="https://berkbach.com/c-c-%EC%9E%90%EB%A3%8C%EA%B5%AC%EC%A1%B0-%EC%97%B0%EA%B2%B0-%EB%A6%AC%EC%8A%A4%ED%8A%B8-1-41a312399a8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owen.com/2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amu.wiki/w/Big-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EF92F-270B-9CAA-046F-376ABCA89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600"/>
              <a:t>연결리스트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39FD61-7D6F-09CC-4DFF-CA0BF967F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53" y="3133839"/>
            <a:ext cx="10993546" cy="590321"/>
          </a:xfrm>
        </p:spPr>
        <p:txBody>
          <a:bodyPr>
            <a:noAutofit/>
          </a:bodyPr>
          <a:lstStyle/>
          <a:p>
            <a:endParaRPr lang="en-US" altLang="ko-KR" sz="800"/>
          </a:p>
          <a:p>
            <a:r>
              <a:rPr lang="ko-KR" altLang="en-US" sz="2400">
                <a:solidFill>
                  <a:schemeClr val="bg1"/>
                </a:solidFill>
              </a:rPr>
              <a:t>알고리즘 스터디 </a:t>
            </a:r>
            <a:endParaRPr lang="en-US" altLang="ko-KR" sz="2400">
              <a:solidFill>
                <a:schemeClr val="bg1"/>
              </a:solidFill>
            </a:endParaRPr>
          </a:p>
          <a:p>
            <a:r>
              <a:rPr lang="ko-KR" altLang="en-US" sz="2400">
                <a:solidFill>
                  <a:schemeClr val="bg1"/>
                </a:solidFill>
              </a:rPr>
              <a:t>최아현</a:t>
            </a:r>
          </a:p>
        </p:txBody>
      </p:sp>
    </p:spTree>
    <p:extLst>
      <p:ext uri="{BB962C8B-B14F-4D97-AF65-F5344CB8AC3E}">
        <p14:creationId xmlns:p14="http://schemas.microsoft.com/office/powerpoint/2010/main" val="117359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9248F-0C2A-0EF8-5D7B-B13DD505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 </a:t>
            </a:r>
            <a:r>
              <a:rPr lang="ko-KR" altLang="en-US"/>
              <a:t>원형 연결 리스트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05EBF-AB0E-4C20-6708-6AC50968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025" y="2086862"/>
            <a:ext cx="4448175" cy="1181100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3FDBDB6-6A42-33A6-E21E-EC6EBF88C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단순 연결 리스트에서 마지막 원소가 </a:t>
            </a:r>
            <a:r>
              <a:rPr lang="en-US" altLang="ko-KR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NULL</a:t>
            </a:r>
            <a:r>
              <a:rPr lang="ko-KR" altLang="en-US" b="0" i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대신 처음 원소를 가리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킴</a:t>
            </a: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이와 비슷하게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이중 연결 리스트의 처음과 끝을 서로 이으면 이중 원형 연결 리스트를 만들 수 있음</a:t>
            </a:r>
            <a:br>
              <a:rPr lang="ko-KR" altLang="en-US"/>
            </a:br>
            <a:br>
              <a:rPr lang="ko-KR" altLang="en-US"/>
            </a:br>
            <a:r>
              <a:rPr lang="en-US" altLang="ko-KR"/>
              <a:t>ex.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스트림 버퍼의 구현에 많이 사용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이미 할당된 메모리 공간을 삭제하고 재할당하는 부담이 없기 때문에 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큐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를 구현하는 데에도 적합함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1A4C0-2EC3-D055-0699-41C31CCC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</a:t>
            </a:r>
            <a:r>
              <a:rPr lang="ko-KR" altLang="en-US"/>
              <a:t>청크 리스트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B9F87A-4BF4-173E-FF33-768F71F1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배열과 리스트의 장점을 합친 것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리스트의 멤버가 배열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청크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(chunk) : 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덩어리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*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청크 리스트의 발전형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: B+tree</a:t>
            </a:r>
            <a:endParaRPr lang="ko-KR" altLang="en-US"/>
          </a:p>
          <a:p>
            <a:pPr marL="0" indent="0">
              <a:buNone/>
            </a:pP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CPU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에 </a:t>
            </a:r>
            <a:r>
              <a:rPr lang="ko-KR" altLang="en-US">
                <a:solidFill>
                  <a:schemeClr val="tx1"/>
                </a:solidFill>
                <a:latin typeface="Open Sans" panose="020B0606030504020204" pitchFamily="34" charset="0"/>
              </a:rPr>
              <a:t>캐시 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기능이 있는 경우 지역성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Locality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이 떨어지는 연결 리스트는 심각한 성능 저하를 불러옴</a:t>
            </a: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이를 보완하기 위해 리스트의 멤버를 레코드의 배열로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808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56A7A-FE57-5E56-A019-62110524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ko-KR" altLang="en-US"/>
              <a:t>관련 문제 </a:t>
            </a:r>
            <a:r>
              <a:rPr lang="ko-KR" altLang="en-US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백준 </a:t>
            </a:r>
            <a:r>
              <a:rPr lang="en-US" altLang="ko-KR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17827</a:t>
            </a:r>
            <a:r>
              <a:rPr lang="ko-KR" altLang="en-US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번 </a:t>
            </a:r>
            <a:r>
              <a:rPr lang="en-US" altLang="ko-KR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ko-KR" altLang="en-US">
                <a:solidFill>
                  <a:schemeClr val="accent3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달팽이 리스트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10C63-FEBF-3653-981E-8ED68913D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372763" cy="427674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문제 </a:t>
            </a:r>
            <a:r>
              <a:rPr lang="en-US" altLang="ko-KR"/>
              <a:t>(</a:t>
            </a:r>
            <a:r>
              <a:rPr lang="ko-KR" altLang="en-US"/>
              <a:t>실버</a:t>
            </a:r>
            <a:r>
              <a:rPr lang="en-US" altLang="ko-KR"/>
              <a:t>2)</a:t>
            </a:r>
          </a:p>
          <a:p>
            <a:pPr marL="0" indent="0">
              <a:buNone/>
            </a:pP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영진이는 달팽이를 좋아한다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달팽이를 너무너무 좋아하기 때문에 특정한 모양의 단방향 연결리스트에 달팽이 리스트라는 이름을 붙여주었다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일반적인 선형 단방향 연결리스트의 각 노드 번호를 연결된 순서대로 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1, 2, ..., </a:t>
            </a:r>
            <a:r>
              <a:rPr lang="en-US" altLang="ko-KR" sz="1700" b="0" i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이라 하자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이때 </a:t>
            </a:r>
            <a:r>
              <a:rPr lang="en-US" altLang="ko-KR" sz="1700" b="0" i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노드는 아무 노드도 가리키지 않는데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여기서 </a:t>
            </a:r>
            <a:r>
              <a:rPr lang="en-US" altLang="ko-KR" sz="1700" b="0" i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노드가 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노드를 제외한 임의의 노드를 가리켜 사이클을 이루게 되는 리스트를 달팽이 리스트라고 한다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달팽이 리스트는 각 노드당 하나의 정수를 저장한다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즉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달팽이 리스트는 다음과 같이 생긴 연결리스트이다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노드 안의 수는 저장된 값을 뜻한다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"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달팽아 달팽아 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노드부터 한 칸씩 총 </a:t>
            </a:r>
            <a:r>
              <a:rPr lang="en-US" altLang="ko-KR" sz="1700" b="0" i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번 이동해 도착한 노드엔 어떤 값이 있을까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?"</a:t>
            </a:r>
          </a:p>
          <a:p>
            <a:pPr marL="0" indent="0" algn="l">
              <a:buNone/>
            </a:pP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영진이는 어두운 방 안에서 달팽이 리스트 하나를 쓱쓱 그리더니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같은 말을 </a:t>
            </a:r>
            <a:r>
              <a:rPr lang="en-US" altLang="ko-KR" sz="1700" b="0" i="1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만 바꿔가며 계속 중얼거렸다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영진이의 상태가 심상치 않아 보인다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... </a:t>
            </a:r>
            <a:r>
              <a:rPr lang="ko-KR" altLang="en-US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상황이 더 악화되기 전에 영진이의 모든 질문에 대답해주도록 하자</a:t>
            </a:r>
            <a:r>
              <a:rPr lang="en-US" altLang="ko-KR" sz="1700" b="0" i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85D51B-3B6D-73BC-D1D4-5C6458CF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398" y="3060555"/>
            <a:ext cx="3671343" cy="24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5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54FC0-0BDC-3415-2B50-9AE3699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 블로그</a:t>
            </a:r>
            <a:r>
              <a:rPr lang="en-US" altLang="ko-KR"/>
              <a:t>..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4A292-9F48-B4C4-78D2-D5D15327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>
                <a:solidFill>
                  <a:srgbClr val="0070C0"/>
                </a:solidFill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 블로그</a:t>
            </a:r>
            <a:r>
              <a:rPr lang="en-US" altLang="ko-KR" sz="1800">
                <a:solidFill>
                  <a:srgbClr val="0070C0"/>
                </a:solidFill>
                <a:latin typeface="Open Sans" panose="020B0606030504020204" pitchFamily="34" charset="0"/>
              </a:rPr>
              <a:t>1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0070C0"/>
                </a:solidFill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 블로그</a:t>
            </a:r>
            <a:r>
              <a:rPr lang="en-US" altLang="ko-KR" sz="1800">
                <a:solidFill>
                  <a:srgbClr val="0070C0"/>
                </a:solidFill>
                <a:latin typeface="Open Sans" panose="020B0606030504020204" pitchFamily="34" charset="0"/>
              </a:rPr>
              <a:t>2</a:t>
            </a:r>
          </a:p>
          <a:p>
            <a:pPr marL="0" indent="0">
              <a:buNone/>
            </a:pPr>
            <a:r>
              <a:rPr lang="ko-KR" altLang="en-US" sz="1800">
                <a:solidFill>
                  <a:srgbClr val="0070C0"/>
                </a:solidFill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참고 블로그</a:t>
            </a:r>
            <a:r>
              <a:rPr lang="en-US" altLang="ko-KR" sz="1800">
                <a:solidFill>
                  <a:srgbClr val="0070C0"/>
                </a:solidFill>
                <a:latin typeface="Open Sans" panose="020B0606030504020204" pitchFamily="34" charset="0"/>
              </a:rPr>
              <a:t>3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3BF9A-3845-23B5-9664-BE6BEDDA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309D7-9037-BF78-84DF-85F0CE9AC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77541"/>
            <a:ext cx="11029615" cy="3678303"/>
          </a:xfrm>
        </p:spPr>
        <p:txBody>
          <a:bodyPr numCol="2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2000" b="1"/>
              <a:t>Linked List</a:t>
            </a:r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r>
              <a:rPr lang="ko-KR" altLang="en-US" sz="2000" b="1"/>
              <a:t>배열 </a:t>
            </a:r>
            <a:r>
              <a:rPr lang="en-US" altLang="ko-KR" sz="2000" b="1"/>
              <a:t>vs </a:t>
            </a:r>
            <a:r>
              <a:rPr lang="ko-KR" altLang="en-US" sz="2000" b="1"/>
              <a:t>연결리스트</a:t>
            </a: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r>
              <a:rPr lang="ko-KR" altLang="en-US" sz="2000" b="1"/>
              <a:t>연결 리스트 종류</a:t>
            </a: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endParaRPr lang="en-US" altLang="ko-KR" sz="2000" b="1"/>
          </a:p>
          <a:p>
            <a:pPr marL="514350" indent="-514350">
              <a:buAutoNum type="arabicPeriod"/>
            </a:pPr>
            <a:r>
              <a:rPr lang="ko-KR" altLang="en-US" sz="2000" b="1"/>
              <a:t>관련 문제</a:t>
            </a:r>
            <a:endParaRPr lang="en-US" altLang="ko-KR" sz="2000" b="1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E2079D-2EBE-73F9-ADB3-F98D750B67DE}"/>
              </a:ext>
            </a:extLst>
          </p:cNvPr>
          <p:cNvSpPr txBox="1">
            <a:spLocks/>
          </p:cNvSpPr>
          <p:nvPr/>
        </p:nvSpPr>
        <p:spPr>
          <a:xfrm>
            <a:off x="1101146" y="2921075"/>
            <a:ext cx="4394220" cy="1261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latin typeface="+mn-ea"/>
              </a:rPr>
              <a:t>1.1. </a:t>
            </a:r>
            <a:r>
              <a:rPr lang="ko-KR" altLang="en-US">
                <a:latin typeface="+mn-ea"/>
              </a:rPr>
              <a:t>정의</a:t>
            </a:r>
            <a:endParaRPr lang="en-US" altLang="ko-KR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latin typeface="+mn-ea"/>
              </a:rPr>
              <a:t>1.2. </a:t>
            </a:r>
            <a:r>
              <a:rPr lang="ko-KR" altLang="en-US">
                <a:latin typeface="+mn-ea"/>
              </a:rPr>
              <a:t>노드</a:t>
            </a:r>
            <a:endParaRPr lang="en-US" altLang="ko-KR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latin typeface="+mn-ea"/>
              </a:rPr>
              <a:t>1.3. </a:t>
            </a:r>
            <a:r>
              <a:rPr lang="ko-KR" altLang="en-US">
                <a:latin typeface="+mn-ea"/>
              </a:rPr>
              <a:t>시간 복잡도</a:t>
            </a:r>
            <a:endParaRPr lang="en-US" altLang="ko-KR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90B73-D6B4-3961-1748-163E2D3157D7}"/>
              </a:ext>
            </a:extLst>
          </p:cNvPr>
          <p:cNvSpPr txBox="1">
            <a:spLocks/>
          </p:cNvSpPr>
          <p:nvPr/>
        </p:nvSpPr>
        <p:spPr>
          <a:xfrm>
            <a:off x="6507621" y="2921075"/>
            <a:ext cx="4394220" cy="1724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solidFill>
                  <a:srgbClr val="373A3C"/>
                </a:solidFill>
                <a:latin typeface="+mn-ea"/>
              </a:rPr>
              <a:t>3.1. </a:t>
            </a:r>
            <a:r>
              <a:rPr lang="ko-KR" altLang="en-US">
                <a:solidFill>
                  <a:srgbClr val="373A3C"/>
                </a:solidFill>
                <a:latin typeface="+mn-ea"/>
              </a:rPr>
              <a:t>단순 연결 리스트 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(Singly Linked List)</a:t>
            </a:r>
            <a:endParaRPr lang="en-US" altLang="ko-KR">
              <a:solidFill>
                <a:srgbClr val="0275D8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solidFill>
                  <a:srgbClr val="373A3C"/>
                </a:solidFill>
                <a:latin typeface="+mn-ea"/>
              </a:rPr>
              <a:t>3.2. 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이중 연결 리스트 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(Doubly Linked List)</a:t>
            </a:r>
            <a:endParaRPr lang="en-US" altLang="ko-KR">
              <a:solidFill>
                <a:srgbClr val="0275D8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solidFill>
                  <a:srgbClr val="373A3C"/>
                </a:solidFill>
                <a:latin typeface="+mn-ea"/>
              </a:rPr>
              <a:t>3.3. 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원형 연결 리스트 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(Circular linked list)</a:t>
            </a:r>
            <a:endParaRPr lang="en-US" altLang="ko-KR">
              <a:solidFill>
                <a:srgbClr val="0275D8"/>
              </a:solidFill>
              <a:latin typeface="Open Sans" panose="020B0606030504020204" pitchFamily="34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>
                <a:solidFill>
                  <a:srgbClr val="373A3C"/>
                </a:solidFill>
                <a:latin typeface="+mn-ea"/>
              </a:rPr>
              <a:t>3.4. 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청크 리스트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(Chunked List)</a:t>
            </a:r>
          </a:p>
        </p:txBody>
      </p:sp>
    </p:spTree>
    <p:extLst>
      <p:ext uri="{BB962C8B-B14F-4D97-AF65-F5344CB8AC3E}">
        <p14:creationId xmlns:p14="http://schemas.microsoft.com/office/powerpoint/2010/main" val="226141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646DA-2503-1D8F-09E3-48A9FA16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Linked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14B76-8411-0650-7367-6829E0C14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5988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데이터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노드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를 저장할 때 그 다음 순서의 자료가 있는 위치를 데이터에 포함시키는 방식으로 자료를 저장</a:t>
            </a:r>
            <a:endParaRPr lang="en-US" altLang="ko-KR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3F3E39"/>
                </a:solidFill>
                <a:effectLst/>
                <a:latin typeface="charter"/>
              </a:rPr>
              <a:t>노드의 동적 할당과 포인터를 기반으로 </a:t>
            </a:r>
            <a:r>
              <a:rPr lang="ko-KR" altLang="en-US" b="0" i="0">
                <a:solidFill>
                  <a:srgbClr val="3F3E39"/>
                </a:solidFill>
                <a:effectLst/>
                <a:latin typeface="charter"/>
              </a:rPr>
              <a:t>구현되기 때문에 필요로 하는 메모리에 크기에 유연하게 대처가 가능</a:t>
            </a:r>
            <a:endParaRPr lang="en-US" altLang="ko-KR" b="0" i="0">
              <a:solidFill>
                <a:srgbClr val="3F3E39"/>
              </a:solidFill>
              <a:effectLst/>
              <a:latin typeface="charter"/>
            </a:endParaRPr>
          </a:p>
          <a:p>
            <a:pPr marL="0" indent="0">
              <a:buNone/>
            </a:pPr>
            <a:endParaRPr lang="en-US" altLang="ko-KR">
              <a:solidFill>
                <a:srgbClr val="3F3E39"/>
              </a:solidFill>
              <a:latin typeface="charter"/>
            </a:endParaRP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282A10-36F5-783B-AF25-0D1CCC83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07" y="2010694"/>
            <a:ext cx="20853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0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9E6E3-2F74-EBC8-BC4F-19144C0B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1.2. </a:t>
            </a:r>
            <a:r>
              <a:rPr lang="ko-KR" altLang="en-US"/>
              <a:t>노드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EEAAA-8F2C-E134-0A74-3E804744D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>
                <a:effectLst/>
                <a:latin typeface="Avenir"/>
              </a:rPr>
              <a:t>노드</a:t>
            </a:r>
            <a:r>
              <a:rPr lang="en-US" altLang="ko-KR" b="0" i="0">
                <a:effectLst/>
                <a:latin typeface="Avenir"/>
              </a:rPr>
              <a:t>(node)</a:t>
            </a:r>
            <a:r>
              <a:rPr lang="ko-KR" altLang="en-US" b="0" i="0">
                <a:effectLst/>
                <a:latin typeface="Avenir"/>
              </a:rPr>
              <a:t>는 노드는 데이터 요소인 </a:t>
            </a:r>
            <a:r>
              <a:rPr lang="en-US" altLang="ko-KR" b="0" i="0" u="sng">
                <a:effectLst/>
                <a:latin typeface="Avenir"/>
              </a:rPr>
              <a:t>(</a:t>
            </a:r>
            <a:r>
              <a:rPr lang="ko-KR" altLang="en-US" b="0" i="0" u="sng">
                <a:effectLst/>
                <a:latin typeface="Avenir"/>
              </a:rPr>
              <a:t>원소</a:t>
            </a:r>
            <a:r>
              <a:rPr lang="en-US" altLang="ko-KR" b="0" i="0" u="sng">
                <a:effectLst/>
                <a:latin typeface="Avenir"/>
              </a:rPr>
              <a:t>, </a:t>
            </a:r>
            <a:r>
              <a:rPr lang="ko-KR" altLang="en-US" b="0" i="0" u="sng">
                <a:effectLst/>
                <a:latin typeface="Avenir"/>
              </a:rPr>
              <a:t>값</a:t>
            </a:r>
            <a:r>
              <a:rPr lang="en-US" altLang="ko-KR" b="0" i="0" u="sng">
                <a:effectLst/>
                <a:latin typeface="Avenir"/>
              </a:rPr>
              <a:t>)</a:t>
            </a:r>
            <a:r>
              <a:rPr lang="ko-KR" altLang="en-US" b="0" i="0" u="sng">
                <a:effectLst/>
                <a:latin typeface="Avenir"/>
              </a:rPr>
              <a:t>과</a:t>
            </a:r>
            <a:r>
              <a:rPr lang="ko-KR" altLang="en-US" b="0" i="0">
                <a:effectLst/>
                <a:latin typeface="Avenir"/>
              </a:rPr>
              <a:t> 리스트의 다음 원소를 지시하는 포인터</a:t>
            </a:r>
            <a:r>
              <a:rPr lang="en-US" altLang="ko-KR" b="0" i="0" u="sng">
                <a:effectLst/>
                <a:latin typeface="Avenir"/>
              </a:rPr>
              <a:t>(</a:t>
            </a:r>
            <a:r>
              <a:rPr lang="ko-KR" altLang="en-US" b="0" i="0" u="sng">
                <a:effectLst/>
                <a:latin typeface="Avenir"/>
              </a:rPr>
              <a:t>주소</a:t>
            </a:r>
            <a:r>
              <a:rPr lang="en-US" altLang="ko-KR" b="0" i="0" u="sng">
                <a:effectLst/>
                <a:latin typeface="Avenir"/>
              </a:rPr>
              <a:t>, </a:t>
            </a:r>
            <a:r>
              <a:rPr lang="ko-KR" altLang="en-US" b="0" i="0" u="sng">
                <a:effectLst/>
                <a:latin typeface="Avenir"/>
              </a:rPr>
              <a:t>링크</a:t>
            </a:r>
            <a:r>
              <a:rPr lang="en-US" altLang="ko-KR" b="0" i="0" u="sng">
                <a:effectLst/>
                <a:latin typeface="Avenir"/>
              </a:rPr>
              <a:t>)</a:t>
            </a:r>
            <a:r>
              <a:rPr lang="ko-KR" altLang="en-US" b="0" i="0">
                <a:effectLst/>
                <a:latin typeface="Avenir"/>
              </a:rPr>
              <a:t>로 구성된다</a:t>
            </a:r>
            <a:r>
              <a:rPr lang="en-US" altLang="ko-KR" b="0" i="0">
                <a:effectLst/>
                <a:latin typeface="Avenir"/>
              </a:rPr>
              <a:t>.</a:t>
            </a:r>
          </a:p>
          <a:p>
            <a:pPr marL="0" indent="0">
              <a:buNone/>
            </a:pPr>
            <a:endParaRPr lang="en-US" altLang="ko-KR" b="0" i="0">
              <a:effectLst/>
              <a:latin typeface="Avenir"/>
            </a:endParaRPr>
          </a:p>
          <a:p>
            <a:pPr marL="0" indent="0">
              <a:buNone/>
            </a:pPr>
            <a:endParaRPr lang="en-US" altLang="ko-KR">
              <a:latin typeface="Avenir"/>
            </a:endParaRPr>
          </a:p>
          <a:p>
            <a:pPr marL="0" indent="0">
              <a:buNone/>
            </a:pPr>
            <a:endParaRPr lang="en-US" altLang="ko-KR">
              <a:latin typeface="Avenir"/>
            </a:endParaRPr>
          </a:p>
          <a:p>
            <a:pPr marL="0" indent="0">
              <a:buNone/>
            </a:pPr>
            <a:r>
              <a:rPr lang="ko-KR" altLang="en-US" b="0" i="0">
                <a:effectLst/>
                <a:latin typeface="Avenir"/>
              </a:rPr>
              <a:t>포인터에는 가리키는 값의 주소가 저장된다</a:t>
            </a:r>
            <a:r>
              <a:rPr lang="en-US" altLang="ko-KR" b="0" i="0">
                <a:effectLst/>
                <a:latin typeface="Avenir"/>
              </a:rPr>
              <a:t>. (</a:t>
            </a:r>
            <a:r>
              <a:rPr lang="ko-KR" altLang="en-US">
                <a:latin typeface="Avenir"/>
              </a:rPr>
              <a:t>아래</a:t>
            </a:r>
            <a:r>
              <a:rPr lang="en-US" altLang="ko-KR">
                <a:latin typeface="Avenir"/>
              </a:rPr>
              <a:t>. </a:t>
            </a:r>
            <a:r>
              <a:rPr lang="ko-KR" altLang="en-US" b="0" i="0">
                <a:effectLst/>
                <a:latin typeface="Avenir"/>
              </a:rPr>
              <a:t>구조</a:t>
            </a:r>
            <a:r>
              <a:rPr lang="ko-KR" altLang="en-US">
                <a:latin typeface="Avenir"/>
              </a:rPr>
              <a:t>체 예시</a:t>
            </a:r>
            <a:r>
              <a:rPr lang="en-US" altLang="ko-KR">
                <a:latin typeface="Avenir"/>
              </a:rPr>
              <a:t>)</a:t>
            </a:r>
            <a:endParaRPr lang="en-US" altLang="ko-KR" b="0" i="0">
              <a:effectLst/>
              <a:latin typeface="Avenir"/>
            </a:endParaRPr>
          </a:p>
          <a:p>
            <a:pPr marL="0" indent="0">
              <a:buNone/>
            </a:pPr>
            <a:endParaRPr lang="en-US" altLang="ko-KR">
              <a:latin typeface="Avenir"/>
            </a:endParaRPr>
          </a:p>
          <a:p>
            <a:pPr marL="0" indent="0">
              <a:buNone/>
            </a:pPr>
            <a:endParaRPr lang="en-US" altLang="ko-KR">
              <a:latin typeface="Avenir"/>
            </a:endParaRP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7E748-9100-D332-D114-4C2610D4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09" y="4551998"/>
            <a:ext cx="4888637" cy="1184599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80B06A5-6BA9-86DC-D344-13E822A1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69874"/>
              </p:ext>
            </p:extLst>
          </p:nvPr>
        </p:nvGraphicFramePr>
        <p:xfrm>
          <a:off x="4435287" y="2835586"/>
          <a:ext cx="2934447" cy="1061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447">
                  <a:extLst>
                    <a:ext uri="{9D8B030D-6E8A-4147-A177-3AD203B41FA5}">
                      <a16:colId xmlns:a16="http://schemas.microsoft.com/office/drawing/2014/main" val="4086687247"/>
                    </a:ext>
                  </a:extLst>
                </a:gridCol>
              </a:tblGrid>
              <a:tr h="527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Avenir"/>
                        </a:rPr>
                        <a:t>값</a:t>
                      </a:r>
                      <a:r>
                        <a:rPr lang="en-US" altLang="ko-KR">
                          <a:latin typeface="Avenir"/>
                        </a:rPr>
                        <a:t>(</a:t>
                      </a:r>
                      <a:r>
                        <a:rPr lang="ko-KR" altLang="en-US">
                          <a:latin typeface="Avenir"/>
                        </a:rPr>
                        <a:t>데이터</a:t>
                      </a:r>
                      <a:r>
                        <a:rPr lang="en-US" altLang="ko-KR">
                          <a:latin typeface="Avenir"/>
                        </a:rPr>
                        <a:t>)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91920"/>
                  </a:ext>
                </a:extLst>
              </a:tr>
              <a:tr h="5343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Avenir"/>
                        </a:rPr>
                        <a:t>메모리 주소값 </a:t>
                      </a:r>
                      <a:r>
                        <a:rPr lang="en-US" altLang="ko-KR">
                          <a:latin typeface="Avenir"/>
                        </a:rPr>
                        <a:t>(</a:t>
                      </a:r>
                      <a:r>
                        <a:rPr lang="ko-KR" altLang="en-US">
                          <a:latin typeface="Avenir"/>
                        </a:rPr>
                        <a:t>포인터</a:t>
                      </a:r>
                      <a:r>
                        <a:rPr lang="en-US" altLang="ko-KR">
                          <a:latin typeface="Avenir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6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47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4866D-2A8D-DCF7-8792-2678433F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 </a:t>
            </a:r>
            <a:r>
              <a:rPr lang="ko-KR" altLang="en-US"/>
              <a:t>시간복잡도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6F7B2-C662-B99F-7EFC-5482E8AA2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첫번째 데이터의 추가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삭제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O(1)</a:t>
            </a:r>
          </a:p>
          <a:p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첫번째가 아닌 중간에 있는 데이터들의 추가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삭제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탐색은 해당 데이터를 검색하는데까지 시간이 걸리기 때문에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O(n)</a:t>
            </a:r>
          </a:p>
          <a:p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정렬은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O(</a:t>
            </a:r>
            <a:r>
              <a:rPr lang="en-US" altLang="ko-KR" b="0" i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log</a:t>
            </a:r>
            <a:r>
              <a:rPr lang="en-US" altLang="ko-KR" b="0" i="1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880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863A-B201-4F63-B604-A582A3EA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 </a:t>
            </a:r>
            <a:r>
              <a:rPr lang="ko-KR" altLang="en-US"/>
              <a:t>배열 </a:t>
            </a:r>
            <a:r>
              <a:rPr lang="en-US" altLang="ko-KR"/>
              <a:t>vs </a:t>
            </a:r>
            <a:r>
              <a:rPr lang="ko-KR" altLang="en-US"/>
              <a:t>연결리스트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9C7BB-E9D5-C41E-EAD3-61367540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b="1"/>
              <a:t>배열</a:t>
            </a:r>
            <a:r>
              <a:rPr lang="ko-KR" altLang="en-US"/>
              <a:t>은 </a:t>
            </a:r>
            <a:r>
              <a:rPr lang="ko-KR" altLang="en-US" b="0" i="0">
                <a:effectLst/>
                <a:latin typeface="Avenir"/>
              </a:rPr>
              <a:t>인덱스로 표현되는 </a:t>
            </a:r>
            <a:r>
              <a:rPr lang="en-US" altLang="ko-KR" b="0" i="0">
                <a:effectLst/>
                <a:latin typeface="Avenir"/>
              </a:rPr>
              <a:t>'</a:t>
            </a:r>
            <a:r>
              <a:rPr lang="ko-KR" altLang="en-US" b="0" i="0">
                <a:effectLst/>
                <a:latin typeface="Avenir"/>
              </a:rPr>
              <a:t>순서</a:t>
            </a:r>
            <a:r>
              <a:rPr lang="en-US" altLang="ko-KR" b="0" i="0">
                <a:effectLst/>
                <a:latin typeface="Avenir"/>
              </a:rPr>
              <a:t>'</a:t>
            </a:r>
            <a:r>
              <a:rPr lang="ko-KR" altLang="en-US" b="0" i="0">
                <a:effectLst/>
                <a:latin typeface="Avenir"/>
              </a:rPr>
              <a:t>가 배열 원소의 메모리 공간에서 </a:t>
            </a:r>
            <a:r>
              <a:rPr lang="ko-KR" altLang="en-US" b="1" i="0">
                <a:effectLst/>
                <a:latin typeface="Avenir"/>
              </a:rPr>
              <a:t>물리적 순서</a:t>
            </a:r>
            <a:r>
              <a:rPr lang="ko-KR" altLang="en-US" b="0" i="0">
                <a:effectLst/>
                <a:latin typeface="Avenir"/>
              </a:rPr>
              <a:t>를 의미</a:t>
            </a:r>
            <a:endParaRPr lang="en-US" altLang="ko-KR" b="0" i="0">
              <a:effectLst/>
              <a:latin typeface="Aveni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i="0">
                <a:effectLst/>
                <a:latin typeface="Avenir"/>
              </a:rPr>
              <a:t>연결 리스트</a:t>
            </a:r>
            <a:r>
              <a:rPr lang="ko-KR" altLang="en-US" b="0" i="0">
                <a:effectLst/>
                <a:latin typeface="Avenir"/>
              </a:rPr>
              <a:t>는 원소들의 물리적인 저장 순서나 위치와 무관하게 원소들 간의 </a:t>
            </a:r>
            <a:r>
              <a:rPr lang="ko-KR" altLang="en-US" b="1" i="0">
                <a:effectLst/>
                <a:latin typeface="Avenir"/>
              </a:rPr>
              <a:t>논리적인 순서</a:t>
            </a:r>
            <a:r>
              <a:rPr lang="ko-KR" altLang="en-US" b="0" i="0">
                <a:effectLst/>
                <a:latin typeface="Avenir"/>
              </a:rPr>
              <a:t>만 유지</a:t>
            </a:r>
            <a:endParaRPr lang="en-US" altLang="ko-KR" b="0" i="0">
              <a:effectLst/>
              <a:latin typeface="Aveni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/>
              <a:t>배열</a:t>
            </a:r>
            <a:r>
              <a:rPr lang="ko-KR" altLang="en-US"/>
              <a:t> 데이터마다 인덱스가 있어서 특정한 자료를 불러내기 편리하지만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/>
              <a:t>연결 리스트</a:t>
            </a:r>
            <a:r>
              <a:rPr lang="ko-KR" altLang="en-US"/>
              <a:t>는</a:t>
            </a:r>
            <a:r>
              <a:rPr lang="ko-KR" altLang="en-US" b="1"/>
              <a:t> </a:t>
            </a:r>
            <a:r>
              <a:rPr lang="ko-KR" altLang="en-US" b="0" i="0">
                <a:effectLst/>
                <a:latin typeface="Open Sans" panose="020B0606030504020204" pitchFamily="34" charset="0"/>
              </a:rPr>
              <a:t>자료 번호가 없이 그저 연결 관계만 있기 때문에 특정한 노드를 불러내기 어려움</a:t>
            </a: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endParaRPr lang="en-US" altLang="ko-KR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/>
              <a:t>배열</a:t>
            </a:r>
            <a:r>
              <a:rPr lang="ko-KR" altLang="en-US"/>
              <a:t> 앞이나 중간에 데이터를 넣을 때 데이터들이 밀리기 때문에 비효율적이며 크기를 크게 키우기 어려움</a:t>
            </a:r>
            <a:r>
              <a:rPr lang="en-US" altLang="ko-KR"/>
              <a:t>(</a:t>
            </a:r>
            <a:r>
              <a:rPr lang="ko-KR" altLang="en-US"/>
              <a:t>연속된 메모리 할당</a:t>
            </a:r>
            <a:r>
              <a:rPr lang="en-US" altLang="ko-KR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>
                <a:latin typeface="+mn-ea"/>
              </a:rPr>
              <a:t>연결리스트</a:t>
            </a:r>
            <a:r>
              <a:rPr lang="ko-KR" altLang="en-US">
                <a:latin typeface="+mn-ea"/>
              </a:rPr>
              <a:t> </a:t>
            </a:r>
            <a:r>
              <a:rPr lang="ko-KR" altLang="en-US" b="0" i="0">
                <a:solidFill>
                  <a:srgbClr val="373A3C"/>
                </a:solidFill>
                <a:effectLst/>
                <a:latin typeface="+mn-ea"/>
              </a:rPr>
              <a:t>추가</a:t>
            </a:r>
            <a:r>
              <a:rPr lang="en-US" altLang="ko-KR" b="0" i="0">
                <a:solidFill>
                  <a:srgbClr val="373A3C"/>
                </a:solidFill>
                <a:effectLst/>
                <a:latin typeface="+mn-ea"/>
              </a:rPr>
              <a:t>/</a:t>
            </a:r>
            <a:r>
              <a:rPr lang="ko-KR" altLang="en-US" b="0" i="0">
                <a:solidFill>
                  <a:srgbClr val="373A3C"/>
                </a:solidFill>
                <a:effectLst/>
                <a:latin typeface="+mn-ea"/>
              </a:rPr>
              <a:t>삽입 및 삭제가 용이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39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C8A62-FCEA-DE83-3C0C-5E7B8D45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ko-KR" altLang="en-US"/>
              <a:t>연결 리스트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8991C-0EC4-5B6E-61DC-3D2B145B4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1. </a:t>
            </a:r>
            <a:r>
              <a:rPr lang="ko-KR" altLang="en-US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단순 연결 리스트 </a:t>
            </a: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(Singly Linked List)</a:t>
            </a:r>
            <a:endParaRPr lang="en-US" altLang="ko-KR" sz="2400" b="0" i="0">
              <a:solidFill>
                <a:srgbClr val="0275D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2. </a:t>
            </a:r>
            <a:r>
              <a:rPr lang="ko-KR" altLang="en-US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이중 연결 리스트 </a:t>
            </a: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(Doubly Linked List)</a:t>
            </a:r>
            <a:endParaRPr lang="en-US" altLang="ko-KR" sz="2400" b="0" i="0">
              <a:solidFill>
                <a:srgbClr val="0275D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3. </a:t>
            </a:r>
            <a:r>
              <a:rPr lang="ko-KR" altLang="en-US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원형 연결 리스트 </a:t>
            </a: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(Circular linked list)</a:t>
            </a:r>
            <a:endParaRPr lang="en-US" altLang="ko-KR" sz="2400" b="0" i="0">
              <a:solidFill>
                <a:srgbClr val="0275D8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4. </a:t>
            </a:r>
            <a:r>
              <a:rPr lang="ko-KR" altLang="en-US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청크 리스트</a:t>
            </a:r>
            <a:r>
              <a:rPr lang="en-US" altLang="ko-KR" sz="24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(Chunked List)</a:t>
            </a:r>
          </a:p>
        </p:txBody>
      </p:sp>
    </p:spTree>
    <p:extLst>
      <p:ext uri="{BB962C8B-B14F-4D97-AF65-F5344CB8AC3E}">
        <p14:creationId xmlns:p14="http://schemas.microsoft.com/office/powerpoint/2010/main" val="130942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EAEF188-5076-E339-B96B-857A545E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/>
          </a:p>
          <a:p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다음 노드에 대한 참조만을 가진 가장 단순한 형태의 연결 리스트</a:t>
            </a:r>
            <a:endParaRPr lang="en-US" altLang="ko-KR">
              <a:solidFill>
                <a:srgbClr val="373A3C"/>
              </a:solidFill>
              <a:latin typeface="Open Sans" panose="020B0606030504020204" pitchFamily="34" charset="0"/>
            </a:endParaRPr>
          </a:p>
          <a:p>
            <a:endParaRPr lang="en-US" altLang="ko-KR"/>
          </a:p>
          <a:p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가장 마지막 원소를 찾으려면 리스트 탐색 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(</a:t>
            </a:r>
            <a:r>
              <a:rPr lang="en-US" altLang="ko-KR">
                <a:solidFill>
                  <a:srgbClr val="0275D8"/>
                </a:solidFill>
                <a:latin typeface="Open Sans" panose="020B0606030504020204" pitchFamily="34" charset="0"/>
                <a:hlinkClick r:id="rId2" tooltip="Big-O"/>
              </a:rPr>
              <a:t>O(n)</a:t>
            </a:r>
            <a:r>
              <a:rPr lang="en-US" altLang="ko-KR">
                <a:solidFill>
                  <a:srgbClr val="373A3C"/>
                </a:solidFill>
                <a:latin typeface="Open Sans" panose="020B0606030504020204" pitchFamily="34" charset="0"/>
              </a:rPr>
              <a:t>) </a:t>
            </a:r>
          </a:p>
          <a:p>
            <a:endParaRPr lang="en-US" altLang="ko-KR"/>
          </a:p>
          <a:p>
            <a:r>
              <a:rPr lang="ko-KR" altLang="en-US"/>
              <a:t>안정적인 자료구조가 아님</a:t>
            </a:r>
            <a:endParaRPr lang="en-US" altLang="ko-KR"/>
          </a:p>
          <a:p>
            <a:pPr marL="0" indent="0">
              <a:buNone/>
            </a:pP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단일 연결 리스트는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Tail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노드로는 리스트 순회가 불가능하기 때문에 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Head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노드를 참조하는 주소를 잃어버릴 경우 데이터 전체를 못 쓰며</a:t>
            </a:r>
            <a:r>
              <a:rPr lang="en-US" altLang="ko-KR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다음 노드를 참조하는 주소 중 하나가 잘못되는 경우에도 체인이 끊어진 양 거기부터 뒤쪽 자료들을 유실함</a:t>
            </a:r>
            <a:br>
              <a:rPr lang="ko-KR" altLang="en-US"/>
            </a:br>
            <a:br>
              <a:rPr lang="ko-KR" altLang="en-US"/>
            </a:br>
            <a:r>
              <a:rPr lang="en-US" altLang="ko-KR" sz="1400" u="sng"/>
              <a:t>* </a:t>
            </a:r>
            <a:r>
              <a:rPr lang="ko-KR" altLang="en-US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파일 시스템 중 </a:t>
            </a:r>
            <a:r>
              <a:rPr lang="en-US" altLang="ko-KR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FAT </a:t>
            </a:r>
            <a:r>
              <a:rPr lang="ko-KR" altLang="en-US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파일 시스템이 이 단순 연결 리스트로 파일 청크를 연결하는데 그래서 </a:t>
            </a:r>
            <a:r>
              <a:rPr lang="en-US" altLang="ko-KR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FAT </a:t>
            </a:r>
            <a:r>
              <a:rPr lang="ko-KR" altLang="en-US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파일 시스템은 파일 내용 일부가 손상될 경우 파일의 상당 부분을 유실할 수 있고 랜덤 액세스 성능도 낮다</a:t>
            </a:r>
            <a:r>
              <a:rPr lang="en-US" altLang="ko-KR" sz="1400" b="0" i="0" u="sng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u="sng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1056E3-7E54-2BDD-2C80-C7ACD3F7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</a:t>
            </a:r>
            <a:r>
              <a:rPr lang="ko-KR" altLang="en-US"/>
              <a:t>단순 연결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3EC1BB-C1AE-A093-08A5-F5C73D6D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64" y="2373219"/>
            <a:ext cx="4495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3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6F4AEB-3691-1055-D877-4B09AE58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다음 노드의 참조와 이전 노드의 참조도 같이 가리킴</a:t>
            </a:r>
            <a:endParaRPr lang="en-US" altLang="ko-KR" sz="1800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단순 연결 리스트 보다 삽입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정렬 경우 작업량이 더 많고 </a:t>
            </a:r>
            <a:endParaRPr lang="en-US" altLang="ko-KR" sz="1800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자료구조의 크기가 약간 더 커짐</a:t>
            </a:r>
            <a:endParaRPr lang="en-US" altLang="ko-KR" sz="1800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ko-KR" sz="1800" b="0" i="0">
              <a:solidFill>
                <a:srgbClr val="373A3C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Head</a:t>
            </a:r>
            <a:r>
              <a:rPr lang="ko-KR" altLang="en-US">
                <a:solidFill>
                  <a:srgbClr val="373A3C"/>
                </a:solidFill>
                <a:latin typeface="Open Sans" panose="020B0606030504020204" pitchFamily="34" charset="0"/>
              </a:rPr>
              <a:t> 또는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Tail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노드를 갖고 있다면 둘 중 하나를 가지고 전체 리스트를 순회할 수 있기 때문에 끊어진 체인을 복구하는 게 가능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하지만 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next 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포인터는 갱신을 했는데 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prev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포인터는 갱신하지 않았을 경우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altLang="ko-KR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prev</a:t>
            </a:r>
            <a:r>
              <a:rPr lang="ko-KR" altLang="en-US" sz="1800" b="0" i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포인터를 따라가는 순회에서 도달 불가능한 잃어버린 노드가 발생함</a:t>
            </a:r>
            <a:endParaRPr lang="ko-KR" altLang="en-US" sz="1800"/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96865F-A227-5058-67DB-5D8EFF55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이중 연결 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3780D2-7EFC-F5FF-DF94-0F2060E12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74" y="2089616"/>
            <a:ext cx="4667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7140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사용자 지정 1">
      <a:majorFont>
        <a:latin typeface="Arial Black"/>
        <a:ea typeface="경기천년제목V Bold"/>
        <a:cs typeface=""/>
      </a:majorFont>
      <a:minorFont>
        <a:latin typeface="Bahnschrift Light"/>
        <a:ea typeface="경기천년제목 Light"/>
        <a:cs typeface="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2059</TotalTime>
  <Words>748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Avenir</vt:lpstr>
      <vt:lpstr>charter</vt:lpstr>
      <vt:lpstr>경기천년제목 Light</vt:lpstr>
      <vt:lpstr>Arial</vt:lpstr>
      <vt:lpstr>Arial Black</vt:lpstr>
      <vt:lpstr>Bahnschrift Light</vt:lpstr>
      <vt:lpstr>Open Sans</vt:lpstr>
      <vt:lpstr>Wingdings 2</vt:lpstr>
      <vt:lpstr>분할</vt:lpstr>
      <vt:lpstr>연결리스트</vt:lpstr>
      <vt:lpstr>목차</vt:lpstr>
      <vt:lpstr>1.1. Linked List</vt:lpstr>
      <vt:lpstr>1.2. 노드</vt:lpstr>
      <vt:lpstr>1.3. 시간복잡도</vt:lpstr>
      <vt:lpstr>2. 배열 vs 연결리스트</vt:lpstr>
      <vt:lpstr>3. 연결 리스트 종류</vt:lpstr>
      <vt:lpstr>3.1 단순 연결 리스트</vt:lpstr>
      <vt:lpstr>3.2 이중 연결 리스트</vt:lpstr>
      <vt:lpstr>3.3 원형 연결 리스트</vt:lpstr>
      <vt:lpstr>3.4 청크 리스트</vt:lpstr>
      <vt:lpstr>4. 관련 문제 백준 17827번 – 달팽이 리스트</vt:lpstr>
      <vt:lpstr>참고 블로그..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연결리스트</dc:title>
  <dc:creator>821033319786</dc:creator>
  <cp:lastModifiedBy>821033319786</cp:lastModifiedBy>
  <cp:revision>3</cp:revision>
  <dcterms:created xsi:type="dcterms:W3CDTF">2022-06-03T04:09:31Z</dcterms:created>
  <dcterms:modified xsi:type="dcterms:W3CDTF">2022-06-04T14:28:50Z</dcterms:modified>
</cp:coreProperties>
</file>