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67" r:id="rId5"/>
    <p:sldId id="266" r:id="rId6"/>
    <p:sldId id="258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86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393CB0-11A7-4127-9AFB-32502D6F3CCC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3D44AA4-CD08-4418-AE32-199C16110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81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3CB0-11A7-4127-9AFB-32502D6F3CCC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AA4-CD08-4418-AE32-199C16110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1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393CB0-11A7-4127-9AFB-32502D6F3CCC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3D44AA4-CD08-4418-AE32-199C16110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65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3CB0-11A7-4127-9AFB-32502D6F3CCC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3D44AA4-CD08-4418-AE32-199C16110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35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393CB0-11A7-4127-9AFB-32502D6F3CCC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3D44AA4-CD08-4418-AE32-199C16110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9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3CB0-11A7-4127-9AFB-32502D6F3CCC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AA4-CD08-4418-AE32-199C16110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25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3CB0-11A7-4127-9AFB-32502D6F3CCC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AA4-CD08-4418-AE32-199C16110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0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3CB0-11A7-4127-9AFB-32502D6F3CCC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AA4-CD08-4418-AE32-199C16110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31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3CB0-11A7-4127-9AFB-32502D6F3CCC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AA4-CD08-4418-AE32-199C16110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82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393CB0-11A7-4127-9AFB-32502D6F3CCC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3D44AA4-CD08-4418-AE32-199C16110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51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3CB0-11A7-4127-9AFB-32502D6F3CCC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AA4-CD08-4418-AE32-199C16110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79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3393CB0-11A7-4127-9AFB-32502D6F3CCC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3D44AA4-CD08-4418-AE32-199C16110D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009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234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EF92F-270B-9CAA-046F-376ABCA89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600"/>
              <a:t>Deque</a:t>
            </a:r>
            <a:endParaRPr lang="ko-KR" altLang="en-US" sz="66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39FD61-7D6F-09CC-4DFF-CA0BF967F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453" y="3133839"/>
            <a:ext cx="10993546" cy="590321"/>
          </a:xfrm>
        </p:spPr>
        <p:txBody>
          <a:bodyPr>
            <a:noAutofit/>
          </a:bodyPr>
          <a:lstStyle/>
          <a:p>
            <a:endParaRPr lang="en-US" altLang="ko-KR" sz="800"/>
          </a:p>
          <a:p>
            <a:r>
              <a:rPr lang="ko-KR" altLang="en-US" sz="2400">
                <a:solidFill>
                  <a:schemeClr val="bg1"/>
                </a:solidFill>
              </a:rPr>
              <a:t>알고리즘 스터디 </a:t>
            </a:r>
            <a:endParaRPr lang="en-US" altLang="ko-KR" sz="2400">
              <a:solidFill>
                <a:schemeClr val="bg1"/>
              </a:solidFill>
            </a:endParaRPr>
          </a:p>
          <a:p>
            <a:r>
              <a:rPr lang="ko-KR" altLang="en-US" sz="2400">
                <a:solidFill>
                  <a:schemeClr val="bg1"/>
                </a:solidFill>
              </a:rPr>
              <a:t>최아현</a:t>
            </a:r>
          </a:p>
        </p:txBody>
      </p:sp>
    </p:spTree>
    <p:extLst>
      <p:ext uri="{BB962C8B-B14F-4D97-AF65-F5344CB8AC3E}">
        <p14:creationId xmlns:p14="http://schemas.microsoft.com/office/powerpoint/2010/main" val="117359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3BF9A-3845-23B5-9664-BE6BEDDA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7309D7-9037-BF78-84DF-85F0CE9AC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659" y="1885624"/>
            <a:ext cx="10871200" cy="3678303"/>
          </a:xfrm>
        </p:spPr>
        <p:txBody>
          <a:bodyPr numCol="1">
            <a:normAutofit/>
          </a:bodyPr>
          <a:lstStyle/>
          <a:p>
            <a:pPr marL="0" indent="0" algn="ctr">
              <a:buNone/>
            </a:pPr>
            <a:r>
              <a:rPr lang="en-US" altLang="ko-KR" sz="2800" b="1"/>
              <a:t>1. Deque</a:t>
            </a:r>
          </a:p>
          <a:p>
            <a:pPr algn="ctr">
              <a:buFontTx/>
              <a:buChar char="-"/>
            </a:pPr>
            <a:r>
              <a:rPr lang="ko-KR" altLang="en-US" sz="2000">
                <a:latin typeface="+mn-ea"/>
              </a:rPr>
              <a:t>정의</a:t>
            </a:r>
            <a:endParaRPr lang="en-US" altLang="ko-KR" sz="2000">
              <a:latin typeface="+mn-ea"/>
            </a:endParaRPr>
          </a:p>
          <a:p>
            <a:pPr algn="ctr">
              <a:buFontTx/>
              <a:buChar char="-"/>
            </a:pPr>
            <a:r>
              <a:rPr lang="ko-KR" altLang="en-US" sz="2000">
                <a:latin typeface="+mn-ea"/>
              </a:rPr>
              <a:t>특징</a:t>
            </a:r>
            <a:endParaRPr lang="en-US" altLang="ko-KR" sz="2000">
              <a:latin typeface="+mn-ea"/>
            </a:endParaRPr>
          </a:p>
          <a:p>
            <a:pPr algn="ctr">
              <a:buFontTx/>
              <a:buChar char="-"/>
            </a:pPr>
            <a:r>
              <a:rPr lang="ko-KR" altLang="en-US" sz="2000">
                <a:latin typeface="+mn-ea"/>
              </a:rPr>
              <a:t>구현</a:t>
            </a:r>
            <a:endParaRPr lang="en-US" altLang="ko-KR" sz="2000">
              <a:latin typeface="+mn-ea"/>
            </a:endParaRPr>
          </a:p>
          <a:p>
            <a:pPr marL="0" indent="0" algn="ctr">
              <a:buNone/>
            </a:pPr>
            <a:r>
              <a:rPr lang="en-US" altLang="ko-KR" sz="2800" b="1"/>
              <a:t>2. </a:t>
            </a:r>
            <a:r>
              <a:rPr lang="ko-KR" altLang="en-US" sz="2800" b="1"/>
              <a:t>덱 </a:t>
            </a:r>
            <a:r>
              <a:rPr lang="en-US" altLang="ko-KR" sz="2800" b="1"/>
              <a:t>vs </a:t>
            </a:r>
            <a:r>
              <a:rPr lang="ko-KR" altLang="en-US" sz="2800" b="1"/>
              <a:t>벡터</a:t>
            </a:r>
            <a:endParaRPr lang="en-US" altLang="ko-KR" sz="2800" b="1"/>
          </a:p>
          <a:p>
            <a:pPr marL="0" indent="0" algn="ctr">
              <a:buNone/>
            </a:pPr>
            <a:r>
              <a:rPr lang="en-US" altLang="ko-KR" sz="2800" b="1"/>
              <a:t>3. </a:t>
            </a:r>
            <a:r>
              <a:rPr lang="ko-KR" altLang="en-US" sz="2800" b="1"/>
              <a:t>문제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26141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646DA-2503-1D8F-09E3-48A9FA16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1.1. </a:t>
            </a:r>
            <a:r>
              <a:rPr lang="en-US" altLang="ko-KR" sz="2800"/>
              <a:t>Deque(</a:t>
            </a:r>
            <a:r>
              <a:rPr lang="en-US" altLang="ko-KR"/>
              <a:t>Double ended queue)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14B76-8411-0650-7367-6829E0C14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54733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i="0">
                <a:solidFill>
                  <a:srgbClr val="222222"/>
                </a:solidFill>
                <a:effectLst/>
                <a:latin typeface="Apple SD Gothic Neo"/>
              </a:rPr>
              <a:t>FIFO </a:t>
            </a:r>
            <a:r>
              <a:rPr lang="ko-KR" altLang="en-US" b="0" i="0">
                <a:solidFill>
                  <a:srgbClr val="222222"/>
                </a:solidFill>
                <a:effectLst/>
                <a:latin typeface="Apple SD Gothic Neo"/>
              </a:rPr>
              <a:t>방식과 </a:t>
            </a:r>
            <a:r>
              <a:rPr lang="en-US" altLang="ko-KR" b="0" i="0">
                <a:solidFill>
                  <a:srgbClr val="222222"/>
                </a:solidFill>
                <a:effectLst/>
                <a:latin typeface="Apple SD Gothic Neo"/>
              </a:rPr>
              <a:t>LIFO </a:t>
            </a:r>
            <a:r>
              <a:rPr lang="ko-KR" altLang="en-US" b="0" i="0">
                <a:solidFill>
                  <a:srgbClr val="222222"/>
                </a:solidFill>
                <a:effectLst/>
                <a:latin typeface="Apple SD Gothic Neo"/>
              </a:rPr>
              <a:t>방식 둘 다 사용</a:t>
            </a:r>
            <a:endParaRPr lang="en-US" altLang="ko-KR" b="0" i="0">
              <a:solidFill>
                <a:srgbClr val="222222"/>
              </a:solidFill>
              <a:effectLst/>
              <a:latin typeface="Apple SD Gothic Neo"/>
            </a:endParaRPr>
          </a:p>
          <a:p>
            <a:pPr marL="0" indent="0">
              <a:buNone/>
            </a:pPr>
            <a:r>
              <a:rPr lang="ko-KR" altLang="en-US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시작과 끝을 가리키는 포인터로 삽입과 삭제</a:t>
            </a:r>
            <a:endParaRPr lang="en-US" altLang="ko-KR" b="0" i="0">
              <a:solidFill>
                <a:srgbClr val="373A3C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ko-KR" altLang="en-US">
                <a:solidFill>
                  <a:srgbClr val="373A3C"/>
                </a:solidFill>
                <a:latin typeface="Open Sans" panose="020B0606030504020204" pitchFamily="34" charset="0"/>
              </a:rPr>
              <a:t>큐는 앞으로 삭제 뒤로 삽입이지만</a:t>
            </a:r>
          </a:p>
          <a:p>
            <a:pPr marL="0" indent="0">
              <a:buNone/>
            </a:pPr>
            <a:r>
              <a:rPr lang="ko-KR" altLang="en-US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덱은 삽입과 삭제를 한쪽이 아닌 앞 뒤로 가능</a:t>
            </a:r>
            <a:endParaRPr lang="en-US" altLang="ko-KR">
              <a:solidFill>
                <a:srgbClr val="3F3E39"/>
              </a:solidFill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385970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9E6E3-2F74-EBC8-BC4F-19144C0B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1.2. </a:t>
            </a:r>
            <a:r>
              <a:rPr lang="ko-KR" altLang="en-US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EEAAA-8F2C-E134-0A74-3E804744D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Deque</a:t>
            </a:r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특징</a:t>
            </a:r>
          </a:p>
          <a:p>
            <a:pPr marL="0" indent="0" algn="l">
              <a:buNone/>
            </a:pP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크기가 가변적이다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앞과 뒤에서 삽입과 삭제가 좋다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중간에 데이터 삽입</a:t>
            </a: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삭제가 용이하지 않다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구현이 쉽지 않다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랜덤 접근이 가능하다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algn="l">
              <a:buNone/>
            </a:pPr>
            <a:endParaRPr lang="en-US" altLang="ko-KR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b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altLang="ko-KR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Deque</a:t>
            </a:r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사용하는 경우</a:t>
            </a:r>
          </a:p>
          <a:p>
            <a:pPr marL="0" indent="0" algn="l">
              <a:buNone/>
            </a:pP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앞과 뒤에서 삽입</a:t>
            </a: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삭제를 한다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저장할 데이터 개수가 가변적이다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검색을 거의 하지 않는다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데이터 접근을 랜덤하게 하고 싶다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>
              <a:latin typeface="Avenir"/>
            </a:endParaRPr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477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4866D-2A8D-DCF7-8792-2678433F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1.3. </a:t>
            </a:r>
            <a:r>
              <a:rPr lang="ko-KR" altLang="en-US"/>
              <a:t>구현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76F7B2-C662-B99F-7EFC-5482E8AA2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05012"/>
            <a:ext cx="5345475" cy="3678303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373A3C"/>
                </a:solidFill>
                <a:latin typeface="Open Sans" panose="020B0606030504020204" pitchFamily="34" charset="0"/>
              </a:rPr>
              <a:t>#include&lt;deque&gt;</a:t>
            </a:r>
          </a:p>
          <a:p>
            <a:r>
              <a:rPr lang="en-US" altLang="ko-KR">
                <a:solidFill>
                  <a:srgbClr val="373A3C"/>
                </a:solidFill>
                <a:latin typeface="Open Sans" panose="020B0606030504020204" pitchFamily="34" charset="0"/>
              </a:rPr>
              <a:t>d</a:t>
            </a:r>
            <a:r>
              <a:rPr lang="en-US" altLang="ko-KR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eque&lt;</a:t>
            </a:r>
            <a:r>
              <a:rPr lang="ko-KR" altLang="en-US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자료형</a:t>
            </a:r>
            <a:r>
              <a:rPr lang="en-US" altLang="ko-KR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&gt; </a:t>
            </a:r>
            <a:r>
              <a:rPr lang="ko-KR" altLang="en-US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이름</a:t>
            </a:r>
            <a:r>
              <a:rPr lang="en-US" altLang="ko-KR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;</a:t>
            </a:r>
          </a:p>
          <a:p>
            <a:r>
              <a:rPr lang="en-US" altLang="ko-KR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deque&lt; </a:t>
            </a:r>
            <a:r>
              <a:rPr lang="ko-KR" altLang="en-US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자료 </a:t>
            </a:r>
            <a:r>
              <a:rPr lang="en-US" altLang="ko-KR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type &gt;* </a:t>
            </a:r>
            <a:r>
              <a:rPr lang="ko-KR" altLang="en-US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변수 이름 </a:t>
            </a:r>
            <a:endParaRPr lang="en-US" altLang="ko-KR" b="0" i="0">
              <a:solidFill>
                <a:srgbClr val="373A3C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ko-KR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                                   = new deque&lt; </a:t>
            </a:r>
            <a:r>
              <a:rPr lang="ko-KR" altLang="en-US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자료 </a:t>
            </a:r>
            <a:r>
              <a:rPr lang="en-US" altLang="ko-KR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type &gt;;</a:t>
            </a:r>
          </a:p>
          <a:p>
            <a:r>
              <a:rPr lang="en-US" altLang="ko-KR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deque&lt; int &gt;* deque1 = new deque&lt; int &gt;;</a:t>
            </a:r>
          </a:p>
          <a:p>
            <a:endParaRPr lang="en-US" altLang="ko-KR" b="0" i="0">
              <a:solidFill>
                <a:srgbClr val="373A3C"/>
              </a:solidFill>
              <a:effectLst/>
              <a:latin typeface="Open Sans" panose="020B0606030504020204" pitchFamily="34" charset="0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A5794FE-550D-5CDB-BE51-DBE134C77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401339"/>
              </p:ext>
            </p:extLst>
          </p:nvPr>
        </p:nvGraphicFramePr>
        <p:xfrm>
          <a:off x="6095999" y="2132484"/>
          <a:ext cx="55880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922">
                  <a:extLst>
                    <a:ext uri="{9D8B030D-6E8A-4147-A177-3AD203B41FA5}">
                      <a16:colId xmlns:a16="http://schemas.microsoft.com/office/drawing/2014/main" val="4114951421"/>
                    </a:ext>
                  </a:extLst>
                </a:gridCol>
                <a:gridCol w="3896078">
                  <a:extLst>
                    <a:ext uri="{9D8B030D-6E8A-4147-A177-3AD203B41FA5}">
                      <a16:colId xmlns:a16="http://schemas.microsoft.com/office/drawing/2014/main" val="1999265270"/>
                    </a:ext>
                  </a:extLst>
                </a:gridCol>
              </a:tblGrid>
              <a:tr h="2611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멤버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4105"/>
                  </a:ext>
                </a:extLst>
              </a:tr>
              <a:tr h="2611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push_front()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맨 앞 원소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521952"/>
                  </a:ext>
                </a:extLst>
              </a:tr>
              <a:tr h="2611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push_back()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마지막 원소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384141"/>
                  </a:ext>
                </a:extLst>
              </a:tr>
              <a:tr h="2611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pop_front()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마지막 원소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662775"/>
                  </a:ext>
                </a:extLst>
              </a:tr>
              <a:tr h="2611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pop_back()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맨 앞 원소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831073"/>
                  </a:ext>
                </a:extLst>
              </a:tr>
              <a:tr h="2611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clear()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모든 원소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971315"/>
                  </a:ext>
                </a:extLst>
              </a:tr>
              <a:tr h="2611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empty()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원소가 없으면 </a:t>
                      </a:r>
                      <a:r>
                        <a:rPr lang="en-US" altLang="ko-KR"/>
                        <a:t>True</a:t>
                      </a:r>
                      <a:r>
                        <a:rPr lang="ko-KR" altLang="en-US"/>
                        <a:t>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445379"/>
                  </a:ext>
                </a:extLst>
              </a:tr>
              <a:tr h="2611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front()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첫번째 원소 참조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06301"/>
                  </a:ext>
                </a:extLst>
              </a:tr>
              <a:tr h="2611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back()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마지막 원소 참조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501732"/>
                  </a:ext>
                </a:extLst>
              </a:tr>
              <a:tr h="2611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begin()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첫번째 원소의 랜덤접근 반복자 반환</a:t>
                      </a: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31764"/>
                  </a:ext>
                </a:extLst>
              </a:tr>
              <a:tr h="26119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end()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마지막 원소 다음의 반복자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001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09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E863A-B201-4F63-B604-A582A3EA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덱 </a:t>
            </a:r>
            <a:r>
              <a:rPr lang="en-US" altLang="ko-KR"/>
              <a:t>vs </a:t>
            </a:r>
            <a:r>
              <a:rPr lang="ko-KR" altLang="en-US"/>
              <a:t>벡터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9C7BB-E9D5-C41E-EAD3-613675400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b="1"/>
              <a:t>.</a:t>
            </a:r>
            <a:endParaRPr lang="en-US" altLang="ko-KR">
              <a:latin typeface="+mn-ea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E035D22-A409-103C-585B-FF3C27C05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686572"/>
              </p:ext>
            </p:extLst>
          </p:nvPr>
        </p:nvGraphicFramePr>
        <p:xfrm>
          <a:off x="2624666" y="2451101"/>
          <a:ext cx="6942666" cy="3137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5013">
                  <a:extLst>
                    <a:ext uri="{9D8B030D-6E8A-4147-A177-3AD203B41FA5}">
                      <a16:colId xmlns:a16="http://schemas.microsoft.com/office/drawing/2014/main" val="2039147031"/>
                    </a:ext>
                  </a:extLst>
                </a:gridCol>
                <a:gridCol w="1361958">
                  <a:extLst>
                    <a:ext uri="{9D8B030D-6E8A-4147-A177-3AD203B41FA5}">
                      <a16:colId xmlns:a16="http://schemas.microsoft.com/office/drawing/2014/main" val="4029659109"/>
                    </a:ext>
                  </a:extLst>
                </a:gridCol>
                <a:gridCol w="1245695">
                  <a:extLst>
                    <a:ext uri="{9D8B030D-6E8A-4147-A177-3AD203B41FA5}">
                      <a16:colId xmlns:a16="http://schemas.microsoft.com/office/drawing/2014/main" val="1101907555"/>
                    </a:ext>
                  </a:extLst>
                </a:gridCol>
              </a:tblGrid>
              <a:tr h="4481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벡터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855945"/>
                  </a:ext>
                </a:extLst>
              </a:tr>
              <a:tr h="448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크기 변경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050690"/>
                  </a:ext>
                </a:extLst>
              </a:tr>
              <a:tr h="448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앞 삽입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삭제 용이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411881"/>
                  </a:ext>
                </a:extLst>
              </a:tr>
              <a:tr h="448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뒤 삽입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삭제 용이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606776"/>
                  </a:ext>
                </a:extLst>
              </a:tr>
              <a:tr h="448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중간 삽입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삭제 용이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210301"/>
                  </a:ext>
                </a:extLst>
              </a:tr>
              <a:tr h="448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순차 접근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30873"/>
                  </a:ext>
                </a:extLst>
              </a:tr>
              <a:tr h="448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랜덤 접근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070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39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56A7A-FE57-5E56-A019-62110524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문제 </a:t>
            </a:r>
            <a:r>
              <a:rPr lang="ko-KR" altLang="en-US">
                <a:solidFill>
                  <a:schemeClr val="accent1">
                    <a:lumMod val="25000"/>
                    <a:lumOff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백준 </a:t>
            </a:r>
            <a:r>
              <a:rPr lang="en-US" altLang="ko-KR">
                <a:solidFill>
                  <a:schemeClr val="accent1">
                    <a:lumMod val="25000"/>
                    <a:lumOff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2346</a:t>
            </a:r>
            <a:r>
              <a:rPr lang="ko-KR" altLang="en-US">
                <a:solidFill>
                  <a:schemeClr val="accent1">
                    <a:lumMod val="25000"/>
                    <a:lumOff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번 </a:t>
            </a:r>
            <a:r>
              <a:rPr lang="en-US" altLang="ko-KR">
                <a:solidFill>
                  <a:schemeClr val="accent1">
                    <a:lumMod val="25000"/>
                    <a:lumOff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– </a:t>
            </a:r>
            <a:r>
              <a:rPr lang="ko-KR" altLang="en-US">
                <a:solidFill>
                  <a:schemeClr val="accent1">
                    <a:lumMod val="25000"/>
                    <a:lumOff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풍선 터뜨리기</a:t>
            </a:r>
            <a:endParaRPr lang="ko-KR" altLang="en-US">
              <a:solidFill>
                <a:schemeClr val="accent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10C63-FEBF-3653-981E-8ED68913D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0865741" cy="4276748"/>
          </a:xfrm>
        </p:spPr>
        <p:txBody>
          <a:bodyPr>
            <a:normAutofit/>
          </a:bodyPr>
          <a:lstStyle/>
          <a:p>
            <a:r>
              <a:rPr lang="ko-KR" altLang="en-US"/>
              <a:t>문제 </a:t>
            </a:r>
            <a:r>
              <a:rPr lang="en-US" altLang="ko-KR"/>
              <a:t>(</a:t>
            </a:r>
            <a:r>
              <a:rPr lang="ko-KR" altLang="en-US"/>
              <a:t>실버</a:t>
            </a:r>
            <a:r>
              <a:rPr lang="en-US" altLang="ko-KR"/>
              <a:t>3)</a:t>
            </a:r>
          </a:p>
          <a:p>
            <a:pPr marL="0" indent="0" algn="l">
              <a:buNone/>
            </a:pP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번부터 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N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번까지 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N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개의 풍선이 원형으로 놓여 있고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i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번 풍선의 오른쪽에는 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i+1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번 풍선이 있고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왼쪽에는 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i-1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번 풍선이 있다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단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, 1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번 풍선의 왼쪽에 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N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번 풍선이 있고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, N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번 풍선의 오른쪽에 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번 풍선이 있다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각 풍선 안에는 종이가 하나 들어있고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종이에는 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-N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보다 크거나 같고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, N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보다 작거나 같은 정수가 하나 적혀있다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이 풍선들을 다음과 같은 규칙으로 터뜨린다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우선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제일 처음에는 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번 풍선을 터뜨린다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다음에는 풍선 안에 있는 종이를 꺼내어 그 종이에 적혀있는 값만큼 이동하여 다음 풍선을 터뜨린다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양수가 적혀 있을 경우에는 오른쪽으로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음수가 적혀 있을 때는 왼쪽으로 이동한다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이동할 때에는 이미 터진 풍선은 빼고 이동한다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예를 들어 다섯 개의 풍선 안에 차례로 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3, 2, 1, -3, -1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이 적혀 있었다고 하자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이 경우 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3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이 적혀 있는 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번 풍선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, -3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이 적혀 있는 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4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번 풍선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, -1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이 적혀 있는 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5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번 풍선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, 1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이 적혀 있는 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3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번 풍선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, 2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가 적혀 있는 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2</a:t>
            </a:r>
            <a:r>
              <a:rPr lang="ko-KR" altLang="en-US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번 풍선의 순서대로 터지게 된다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9551132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분할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사용자 지정 1">
      <a:majorFont>
        <a:latin typeface="Arial Black"/>
        <a:ea typeface="경기천년제목V Bold"/>
        <a:cs typeface=""/>
      </a:majorFont>
      <a:minorFont>
        <a:latin typeface="Bahnschrift Light"/>
        <a:ea typeface="경기천년제목 Light"/>
        <a:cs typeface="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TM03457464[[fn=분할]]</Template>
  <TotalTime>2098</TotalTime>
  <Words>490</Words>
  <Application>Microsoft Office PowerPoint</Application>
  <PresentationFormat>와이드스크린</PresentationFormat>
  <Paragraphs>86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Apple SD Gothic Neo</vt:lpstr>
      <vt:lpstr>Avenir</vt:lpstr>
      <vt:lpstr>charter</vt:lpstr>
      <vt:lpstr>경기천년제목 Light</vt:lpstr>
      <vt:lpstr>Arial</vt:lpstr>
      <vt:lpstr>Arial Black</vt:lpstr>
      <vt:lpstr>Bahnschrift Light</vt:lpstr>
      <vt:lpstr>Open Sans</vt:lpstr>
      <vt:lpstr>Wingdings 2</vt:lpstr>
      <vt:lpstr>분할</vt:lpstr>
      <vt:lpstr>Deque</vt:lpstr>
      <vt:lpstr>목차</vt:lpstr>
      <vt:lpstr>1.1. Deque(Double ended queue)</vt:lpstr>
      <vt:lpstr>1.2. 특징</vt:lpstr>
      <vt:lpstr>1.3. 구현 방법</vt:lpstr>
      <vt:lpstr>2. 덱 vs 벡터</vt:lpstr>
      <vt:lpstr>3. 문제 백준 2346번 – 풍선 터뜨리기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연결리스트</dc:title>
  <dc:creator>821033319786</dc:creator>
  <cp:lastModifiedBy>821033319786</cp:lastModifiedBy>
  <cp:revision>5</cp:revision>
  <dcterms:created xsi:type="dcterms:W3CDTF">2022-06-03T04:09:31Z</dcterms:created>
  <dcterms:modified xsi:type="dcterms:W3CDTF">2022-06-16T15:19:57Z</dcterms:modified>
</cp:coreProperties>
</file>