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73" r:id="rId5"/>
    <p:sldId id="272" r:id="rId6"/>
    <p:sldId id="259" r:id="rId7"/>
    <p:sldId id="271" r:id="rId8"/>
    <p:sldId id="265" r:id="rId9"/>
    <p:sldId id="268" r:id="rId10"/>
    <p:sldId id="270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hka6TICt5x23MfN5ttwl+GUyfk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17D82E5-3320-4626-8F41-9B6B621A691B}">
  <a:tblStyle styleId="{917D82E5-3320-4626-8F41-9B6B621A69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72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안녕하세요 수도권 3반 2조 발표를 맡은 조우석이라고 합니다. 통신사 회원이탈하는 원인에대한 분석결과를 발표시작하겠습니다.</a:t>
            </a: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6" name="Google Shape;34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1281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1898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7039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146a4cf87c_1_4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9" name="Google Shape;259;g1146a4cf87c_1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3" name="Google Shape;32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2883877" y="0"/>
            <a:ext cx="12084148" cy="6858000"/>
          </a:xfrm>
          <a:prstGeom prst="parallelogram">
            <a:avLst>
              <a:gd name="adj" fmla="val 25000"/>
            </a:avLst>
          </a:prstGeom>
          <a:solidFill>
            <a:srgbClr val="27BAB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E6E6E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62830" y="1467525"/>
            <a:ext cx="1296065" cy="82685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3556026" y="3996565"/>
            <a:ext cx="510967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ko-KR" altLang="en-US" sz="2400" dirty="0">
                <a:solidFill>
                  <a:schemeClr val="lt1"/>
                </a:solidFill>
              </a:rPr>
              <a:t>우선순위 큐</a:t>
            </a:r>
            <a:endParaRPr lang="en-US" altLang="ko-KR" sz="2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4633567" y="4830792"/>
            <a:ext cx="29545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ko-KR" alt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이은성</a:t>
            </a:r>
          </a:p>
        </p:txBody>
      </p:sp>
      <p:sp>
        <p:nvSpPr>
          <p:cNvPr id="94" name="Google Shape;94;p1"/>
          <p:cNvSpPr/>
          <p:nvPr/>
        </p:nvSpPr>
        <p:spPr>
          <a:xfrm>
            <a:off x="-2533651" y="0"/>
            <a:ext cx="7167217" cy="6858000"/>
          </a:xfrm>
          <a:prstGeom prst="parallelogram">
            <a:avLst>
              <a:gd name="adj" fmla="val 25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988735" y="2670916"/>
            <a:ext cx="10244400" cy="13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ko-KR" altLang="en-US" dirty="0">
                <a:solidFill>
                  <a:schemeClr val="lt1"/>
                </a:solidFill>
                <a:latin typeface="Arial"/>
                <a:cs typeface="Arial"/>
                <a:sym typeface="Arial"/>
              </a:rPr>
              <a:t>자료구조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7"/>
          <p:cNvSpPr/>
          <p:nvPr/>
        </p:nvSpPr>
        <p:spPr>
          <a:xfrm>
            <a:off x="2883877" y="0"/>
            <a:ext cx="12084148" cy="6858000"/>
          </a:xfrm>
          <a:prstGeom prst="parallelogram">
            <a:avLst>
              <a:gd name="adj" fmla="val 25000"/>
            </a:avLst>
          </a:prstGeom>
          <a:solidFill>
            <a:srgbClr val="27BAB5"/>
          </a:solidFill>
          <a:ln w="12700" cap="flat" cmpd="sng">
            <a:solidFill>
              <a:srgbClr val="27BA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9" name="Google Shape;349;p17"/>
          <p:cNvSpPr/>
          <p:nvPr/>
        </p:nvSpPr>
        <p:spPr>
          <a:xfrm>
            <a:off x="-2533651" y="0"/>
            <a:ext cx="7167217" cy="6858000"/>
          </a:xfrm>
          <a:prstGeom prst="parallelogram">
            <a:avLst>
              <a:gd name="adj" fmla="val 25000"/>
            </a:avLst>
          </a:prstGeom>
          <a:solidFill>
            <a:srgbClr val="E6E6E6"/>
          </a:solidFill>
          <a:ln w="12700" cap="flat" cmpd="sng">
            <a:solidFill>
              <a:srgbClr val="E6E6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0" name="Google Shape;350;p17"/>
          <p:cNvSpPr txBox="1"/>
          <p:nvPr/>
        </p:nvSpPr>
        <p:spPr>
          <a:xfrm>
            <a:off x="1524183" y="223520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algun Gothic"/>
              <a:buNone/>
            </a:pPr>
            <a:r>
              <a:rPr lang="ko-KR" sz="6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THANK YOU</a:t>
            </a:r>
            <a:endParaRPr sz="6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10379758" y="0"/>
            <a:ext cx="12084148" cy="6858000"/>
          </a:xfrm>
          <a:prstGeom prst="parallelogram">
            <a:avLst>
              <a:gd name="adj" fmla="val 25000"/>
            </a:avLst>
          </a:prstGeom>
          <a:solidFill>
            <a:srgbClr val="27BAB5"/>
          </a:solidFill>
          <a:ln w="12700" cap="flat" cmpd="sng">
            <a:solidFill>
              <a:srgbClr val="27BA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 txBox="1">
            <a:spLocks noGrp="1"/>
          </p:cNvSpPr>
          <p:nvPr>
            <p:ph type="ctrTitle"/>
          </p:nvPr>
        </p:nvSpPr>
        <p:spPr>
          <a:xfrm>
            <a:off x="988735" y="2823316"/>
            <a:ext cx="10244400" cy="13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algun Gothic"/>
              <a:buNone/>
            </a:pPr>
            <a:r>
              <a:rPr lang="ko-KR" sz="8000">
                <a:solidFill>
                  <a:schemeClr val="lt1"/>
                </a:solidFill>
              </a:rPr>
              <a:t>체스게임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-5325253" y="0"/>
            <a:ext cx="7167217" cy="6858000"/>
          </a:xfrm>
          <a:prstGeom prst="parallelogram">
            <a:avLst>
              <a:gd name="adj" fmla="val 25000"/>
            </a:avLst>
          </a:prstGeom>
          <a:solidFill>
            <a:srgbClr val="E6E6E6"/>
          </a:solidFill>
          <a:ln w="12700" cap="flat" cmpd="sng">
            <a:solidFill>
              <a:srgbClr val="E6E6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1520263" y="2860542"/>
            <a:ext cx="2139885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목차</a:t>
            </a:r>
            <a:endParaRPr/>
          </a:p>
        </p:txBody>
      </p:sp>
      <p:sp>
        <p:nvSpPr>
          <p:cNvPr id="104" name="Google Shape;104;p2"/>
          <p:cNvSpPr txBox="1"/>
          <p:nvPr/>
        </p:nvSpPr>
        <p:spPr>
          <a:xfrm>
            <a:off x="5257016" y="1847888"/>
            <a:ext cx="8391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</a:t>
            </a:r>
            <a:endParaRPr sz="4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6096000" y="2055637"/>
            <a:ext cx="340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우선순위 </a:t>
            </a:r>
            <a:r>
              <a:rPr lang="ko-KR" alt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큐란</a:t>
            </a: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6" name="Google Shape;106;p2"/>
          <p:cNvCxnSpPr/>
          <p:nvPr/>
        </p:nvCxnSpPr>
        <p:spPr>
          <a:xfrm>
            <a:off x="6001735" y="2455747"/>
            <a:ext cx="349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7" name="Google Shape;107;p2"/>
          <p:cNvSpPr txBox="1"/>
          <p:nvPr/>
        </p:nvSpPr>
        <p:spPr>
          <a:xfrm>
            <a:off x="5257016" y="2625024"/>
            <a:ext cx="8391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02</a:t>
            </a:r>
            <a:endParaRPr sz="4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6096000" y="2832773"/>
            <a:ext cx="340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C++ priority queue</a:t>
            </a:r>
            <a:endParaRPr dirty="0"/>
          </a:p>
        </p:txBody>
      </p:sp>
      <p:cxnSp>
        <p:nvCxnSpPr>
          <p:cNvPr id="109" name="Google Shape;109;p2"/>
          <p:cNvCxnSpPr/>
          <p:nvPr/>
        </p:nvCxnSpPr>
        <p:spPr>
          <a:xfrm>
            <a:off x="6001735" y="3232883"/>
            <a:ext cx="349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0" name="Google Shape;110;p2"/>
          <p:cNvSpPr txBox="1"/>
          <p:nvPr/>
        </p:nvSpPr>
        <p:spPr>
          <a:xfrm>
            <a:off x="5257016" y="3428275"/>
            <a:ext cx="8391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</a:t>
            </a:r>
            <a:endParaRPr sz="4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6096000" y="3636024"/>
            <a:ext cx="340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 예시</a:t>
            </a:r>
            <a:endParaRPr dirty="0"/>
          </a:p>
        </p:txBody>
      </p:sp>
      <p:cxnSp>
        <p:nvCxnSpPr>
          <p:cNvPr id="112" name="Google Shape;112;p2"/>
          <p:cNvCxnSpPr/>
          <p:nvPr/>
        </p:nvCxnSpPr>
        <p:spPr>
          <a:xfrm>
            <a:off x="6001735" y="4036134"/>
            <a:ext cx="349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p2"/>
          <p:cNvSpPr txBox="1"/>
          <p:nvPr/>
        </p:nvSpPr>
        <p:spPr>
          <a:xfrm>
            <a:off x="5257016" y="4243883"/>
            <a:ext cx="8391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04</a:t>
            </a:r>
            <a:endParaRPr sz="4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6096000" y="4451632"/>
            <a:ext cx="340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이번주 문제</a:t>
            </a:r>
            <a:endParaRPr dirty="0"/>
          </a:p>
        </p:txBody>
      </p:sp>
      <p:cxnSp>
        <p:nvCxnSpPr>
          <p:cNvPr id="115" name="Google Shape;115;p2"/>
          <p:cNvCxnSpPr/>
          <p:nvPr/>
        </p:nvCxnSpPr>
        <p:spPr>
          <a:xfrm>
            <a:off x="6001735" y="4851742"/>
            <a:ext cx="349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/>
          <p:nvPr/>
        </p:nvSpPr>
        <p:spPr>
          <a:xfrm>
            <a:off x="0" y="0"/>
            <a:ext cx="1341120" cy="6858000"/>
          </a:xfrm>
          <a:prstGeom prst="parallelogram">
            <a:avLst>
              <a:gd name="adj" fmla="val 0"/>
            </a:avLst>
          </a:prstGeom>
          <a:solidFill>
            <a:srgbClr val="E6E6E6"/>
          </a:solidFill>
          <a:ln w="12700" cap="flat" cmpd="sng">
            <a:solidFill>
              <a:srgbClr val="E6E6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4"/>
          <p:cNvSpPr txBox="1">
            <a:spLocks noGrp="1"/>
          </p:cNvSpPr>
          <p:nvPr>
            <p:ph type="title"/>
          </p:nvPr>
        </p:nvSpPr>
        <p:spPr>
          <a:xfrm>
            <a:off x="1973151" y="143800"/>
            <a:ext cx="4135268" cy="89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 altLang="en-US" dirty="0"/>
              <a:t>우선순위 </a:t>
            </a:r>
            <a:r>
              <a:rPr lang="ko-KR" altLang="en-US" dirty="0" err="1"/>
              <a:t>큐</a:t>
            </a:r>
            <a:r>
              <a:rPr lang="ko-KR" altLang="en-US" dirty="0" err="1">
                <a:latin typeface="Arial"/>
                <a:ea typeface="Arial"/>
                <a:cs typeface="Arial"/>
                <a:sym typeface="Arial"/>
              </a:rPr>
              <a:t>란</a:t>
            </a: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?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" name="Google Shape;122;p4"/>
          <p:cNvCxnSpPr/>
          <p:nvPr/>
        </p:nvCxnSpPr>
        <p:spPr>
          <a:xfrm>
            <a:off x="1545996" y="1068367"/>
            <a:ext cx="8996538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3" name="Google Shape;12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155" y="245353"/>
            <a:ext cx="522002" cy="33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4"/>
          <p:cNvSpPr/>
          <p:nvPr/>
        </p:nvSpPr>
        <p:spPr>
          <a:xfrm>
            <a:off x="0" y="880529"/>
            <a:ext cx="1545996" cy="573420"/>
          </a:xfrm>
          <a:prstGeom prst="homePlate">
            <a:avLst>
              <a:gd name="adj" fmla="val 31038"/>
            </a:avLst>
          </a:prstGeom>
          <a:solidFill>
            <a:srgbClr val="27BAB5"/>
          </a:solidFill>
          <a:ln w="12700" cap="flat" cmpd="sng">
            <a:solidFill>
              <a:srgbClr val="27BA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-1" y="1037460"/>
            <a:ext cx="1376314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n-ea"/>
                <a:ea typeface="+mn-ea"/>
              </a:rPr>
              <a:t>우선순위 큐</a:t>
            </a:r>
            <a:endParaRPr sz="1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1739314" y="1259191"/>
            <a:ext cx="52063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</a:t>
            </a: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우선순위 큐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2275346" y="1717716"/>
            <a:ext cx="7537800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우선순위 큐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(Priority queue)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는 평범한 큐나 스택과 비슷한 축약 자료형이다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우선순위 큐에서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높은 우선순위를 가진 원소는 낮은 우선순위를 가진 원소보다 먼저 처리된다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만약 두 원소가 같은 우선순위를 가진다면 그들은 큐에서 그들의 순서에 의해 처리된다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ko-KR" altLang="en-US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12195769" y="0"/>
            <a:ext cx="1236452" cy="6858000"/>
          </a:xfrm>
          <a:prstGeom prst="parallelogram">
            <a:avLst>
              <a:gd name="adj" fmla="val 0"/>
            </a:avLst>
          </a:prstGeom>
          <a:solidFill>
            <a:srgbClr val="27BAB5"/>
          </a:solidFill>
          <a:ln w="12700" cap="flat" cmpd="sng">
            <a:solidFill>
              <a:srgbClr val="27BA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0" y="1569041"/>
            <a:ext cx="1376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+mn-ea"/>
                <a:ea typeface="+mn-ea"/>
                <a:cs typeface="Times New Roman"/>
                <a:sym typeface="Times New Roman"/>
              </a:rPr>
              <a:t> </a:t>
            </a:r>
            <a:r>
              <a:rPr lang="en-US" sz="1200" b="1" dirty="0">
                <a:solidFill>
                  <a:schemeClr val="dk1"/>
                </a:solidFill>
                <a:latin typeface="+mn-ea"/>
                <a:ea typeface="+mn-ea"/>
                <a:cs typeface="Times New Roman"/>
                <a:sym typeface="Times New Roman"/>
              </a:rPr>
              <a:t>C++</a:t>
            </a:r>
            <a:endParaRPr sz="1200" b="1" i="0" u="none" strike="noStrike" cap="none" dirty="0">
              <a:solidFill>
                <a:schemeClr val="dk1"/>
              </a:solidFill>
              <a:latin typeface="+mn-ea"/>
              <a:ea typeface="+mn-ea"/>
              <a:cs typeface="Times New Roman"/>
              <a:sym typeface="Times New Roman"/>
            </a:endParaRPr>
          </a:p>
        </p:txBody>
      </p:sp>
      <p:sp>
        <p:nvSpPr>
          <p:cNvPr id="130" name="Google Shape;130;p4"/>
          <p:cNvSpPr txBox="1"/>
          <p:nvPr/>
        </p:nvSpPr>
        <p:spPr>
          <a:xfrm>
            <a:off x="0" y="2137380"/>
            <a:ext cx="1376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+mn-ea"/>
                <a:ea typeface="+mn-ea"/>
                <a:cs typeface="Times New Roman"/>
                <a:sym typeface="Times New Roman"/>
              </a:rPr>
              <a:t>예시</a:t>
            </a:r>
            <a:endParaRPr sz="1200" b="1" dirty="0">
              <a:solidFill>
                <a:schemeClr val="dk1"/>
              </a:solidFill>
              <a:latin typeface="+mn-ea"/>
              <a:ea typeface="+mn-ea"/>
              <a:cs typeface="Times New Roman"/>
              <a:sym typeface="Times New Roman"/>
            </a:endParaRPr>
          </a:p>
        </p:txBody>
      </p:sp>
      <p:sp>
        <p:nvSpPr>
          <p:cNvPr id="131" name="Google Shape;131;p4"/>
          <p:cNvSpPr txBox="1"/>
          <p:nvPr/>
        </p:nvSpPr>
        <p:spPr>
          <a:xfrm>
            <a:off x="0" y="2689448"/>
            <a:ext cx="1376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+mn-ea"/>
                <a:ea typeface="+mn-ea"/>
                <a:cs typeface="Times New Roman"/>
                <a:sym typeface="Times New Roman"/>
              </a:rPr>
              <a:t>문제</a:t>
            </a:r>
            <a:endParaRPr sz="1200" b="1" dirty="0">
              <a:solidFill>
                <a:schemeClr val="dk1"/>
              </a:solidFill>
              <a:latin typeface="+mn-ea"/>
              <a:ea typeface="+mn-ea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/>
          <p:nvPr/>
        </p:nvSpPr>
        <p:spPr>
          <a:xfrm>
            <a:off x="0" y="0"/>
            <a:ext cx="1341120" cy="6858000"/>
          </a:xfrm>
          <a:prstGeom prst="parallelogram">
            <a:avLst>
              <a:gd name="adj" fmla="val 0"/>
            </a:avLst>
          </a:prstGeom>
          <a:solidFill>
            <a:srgbClr val="E6E6E6"/>
          </a:solidFill>
          <a:ln w="12700" cap="flat" cmpd="sng">
            <a:solidFill>
              <a:srgbClr val="E6E6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4"/>
          <p:cNvSpPr txBox="1">
            <a:spLocks noGrp="1"/>
          </p:cNvSpPr>
          <p:nvPr>
            <p:ph type="title"/>
          </p:nvPr>
        </p:nvSpPr>
        <p:spPr>
          <a:xfrm>
            <a:off x="1973151" y="143800"/>
            <a:ext cx="4135268" cy="89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 altLang="en-US" dirty="0"/>
              <a:t>우선순위 </a:t>
            </a:r>
            <a:r>
              <a:rPr lang="ko-KR" altLang="en-US" dirty="0" err="1"/>
              <a:t>큐</a:t>
            </a:r>
            <a:r>
              <a:rPr lang="ko-KR" altLang="en-US" dirty="0" err="1">
                <a:latin typeface="Arial"/>
                <a:ea typeface="Arial"/>
                <a:cs typeface="Arial"/>
                <a:sym typeface="Arial"/>
              </a:rPr>
              <a:t>란</a:t>
            </a: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?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" name="Google Shape;122;p4"/>
          <p:cNvCxnSpPr/>
          <p:nvPr/>
        </p:nvCxnSpPr>
        <p:spPr>
          <a:xfrm>
            <a:off x="1545996" y="1068367"/>
            <a:ext cx="8996538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3" name="Google Shape;12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155" y="245353"/>
            <a:ext cx="522002" cy="33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4"/>
          <p:cNvSpPr/>
          <p:nvPr/>
        </p:nvSpPr>
        <p:spPr>
          <a:xfrm>
            <a:off x="0" y="880529"/>
            <a:ext cx="1545996" cy="573420"/>
          </a:xfrm>
          <a:prstGeom prst="homePlate">
            <a:avLst>
              <a:gd name="adj" fmla="val 31038"/>
            </a:avLst>
          </a:prstGeom>
          <a:solidFill>
            <a:srgbClr val="27BAB5"/>
          </a:solidFill>
          <a:ln w="12700" cap="flat" cmpd="sng">
            <a:solidFill>
              <a:srgbClr val="27BA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-1" y="1037460"/>
            <a:ext cx="1376314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n-ea"/>
                <a:ea typeface="+mn-ea"/>
              </a:rPr>
              <a:t>우선순위 큐</a:t>
            </a:r>
            <a:endParaRPr sz="1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1739314" y="1259191"/>
            <a:ext cx="52063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</a:t>
            </a: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우선순위 큐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12195769" y="0"/>
            <a:ext cx="1236452" cy="6858000"/>
          </a:xfrm>
          <a:prstGeom prst="parallelogram">
            <a:avLst>
              <a:gd name="adj" fmla="val 0"/>
            </a:avLst>
          </a:prstGeom>
          <a:solidFill>
            <a:srgbClr val="27BAB5"/>
          </a:solidFill>
          <a:ln w="12700" cap="flat" cmpd="sng">
            <a:solidFill>
              <a:srgbClr val="27BA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0" y="1569041"/>
            <a:ext cx="1376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+mn-ea"/>
                <a:ea typeface="+mn-ea"/>
                <a:cs typeface="Times New Roman"/>
                <a:sym typeface="Times New Roman"/>
              </a:rPr>
              <a:t> </a:t>
            </a:r>
            <a:r>
              <a:rPr lang="en-US" sz="1200" b="1" dirty="0">
                <a:solidFill>
                  <a:schemeClr val="dk1"/>
                </a:solidFill>
                <a:latin typeface="+mn-ea"/>
                <a:ea typeface="+mn-ea"/>
                <a:cs typeface="Times New Roman"/>
                <a:sym typeface="Times New Roman"/>
              </a:rPr>
              <a:t>C++</a:t>
            </a:r>
            <a:endParaRPr sz="1200" b="1" i="0" u="none" strike="noStrike" cap="none" dirty="0">
              <a:solidFill>
                <a:schemeClr val="dk1"/>
              </a:solidFill>
              <a:latin typeface="+mn-ea"/>
              <a:ea typeface="+mn-ea"/>
              <a:cs typeface="Times New Roman"/>
              <a:sym typeface="Times New Roman"/>
            </a:endParaRPr>
          </a:p>
        </p:txBody>
      </p:sp>
      <p:sp>
        <p:nvSpPr>
          <p:cNvPr id="130" name="Google Shape;130;p4"/>
          <p:cNvSpPr txBox="1"/>
          <p:nvPr/>
        </p:nvSpPr>
        <p:spPr>
          <a:xfrm>
            <a:off x="0" y="2137380"/>
            <a:ext cx="1376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+mn-ea"/>
                <a:ea typeface="+mn-ea"/>
                <a:cs typeface="Times New Roman"/>
                <a:sym typeface="Times New Roman"/>
              </a:rPr>
              <a:t>예시</a:t>
            </a:r>
            <a:endParaRPr sz="1200" b="1" dirty="0">
              <a:solidFill>
                <a:schemeClr val="dk1"/>
              </a:solidFill>
              <a:latin typeface="+mn-ea"/>
              <a:ea typeface="+mn-ea"/>
              <a:cs typeface="Times New Roman"/>
              <a:sym typeface="Times New Roman"/>
            </a:endParaRPr>
          </a:p>
        </p:txBody>
      </p:sp>
      <p:sp>
        <p:nvSpPr>
          <p:cNvPr id="131" name="Google Shape;131;p4"/>
          <p:cNvSpPr txBox="1"/>
          <p:nvPr/>
        </p:nvSpPr>
        <p:spPr>
          <a:xfrm>
            <a:off x="0" y="2689448"/>
            <a:ext cx="1376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+mn-ea"/>
                <a:ea typeface="+mn-ea"/>
                <a:cs typeface="Times New Roman"/>
                <a:sym typeface="Times New Roman"/>
              </a:rPr>
              <a:t>문제</a:t>
            </a:r>
            <a:endParaRPr sz="1200" b="1" dirty="0">
              <a:solidFill>
                <a:schemeClr val="dk1"/>
              </a:solidFill>
              <a:latin typeface="+mn-ea"/>
              <a:ea typeface="+mn-ea"/>
              <a:cs typeface="Times New Roman"/>
              <a:sym typeface="Times New Roman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13F807D-9BD8-4F0B-B348-92D509C5AA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918997"/>
              </p:ext>
            </p:extLst>
          </p:nvPr>
        </p:nvGraphicFramePr>
        <p:xfrm>
          <a:off x="2364971" y="1880162"/>
          <a:ext cx="7934497" cy="3228006"/>
        </p:xfrm>
        <a:graphic>
          <a:graphicData uri="http://schemas.openxmlformats.org/drawingml/2006/table">
            <a:tbl>
              <a:tblPr/>
              <a:tblGrid>
                <a:gridCol w="2644776">
                  <a:extLst>
                    <a:ext uri="{9D8B030D-6E8A-4147-A177-3AD203B41FA5}">
                      <a16:colId xmlns:a16="http://schemas.microsoft.com/office/drawing/2014/main" val="35614506"/>
                    </a:ext>
                  </a:extLst>
                </a:gridCol>
                <a:gridCol w="2644776">
                  <a:extLst>
                    <a:ext uri="{9D8B030D-6E8A-4147-A177-3AD203B41FA5}">
                      <a16:colId xmlns:a16="http://schemas.microsoft.com/office/drawing/2014/main" val="2177649282"/>
                    </a:ext>
                  </a:extLst>
                </a:gridCol>
                <a:gridCol w="2644945">
                  <a:extLst>
                    <a:ext uri="{9D8B030D-6E8A-4147-A177-3AD203B41FA5}">
                      <a16:colId xmlns:a16="http://schemas.microsoft.com/office/drawing/2014/main" val="2700307070"/>
                    </a:ext>
                  </a:extLst>
                </a:gridCol>
              </a:tblGrid>
              <a:tr h="40188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rgbClr val="FFFFFF"/>
                          </a:solidFill>
                          <a:effectLst/>
                          <a:latin typeface="Noto Sans Demilight"/>
                        </a:rPr>
                        <a:t>구현 방법</a:t>
                      </a:r>
                      <a:endParaRPr lang="ko-KR" altLang="en-US" dirty="0">
                        <a:solidFill>
                          <a:srgbClr val="FFFFFF"/>
                        </a:solidFill>
                        <a:effectLst/>
                        <a:latin typeface="Spoqa Han Sans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9B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FFFFFF"/>
                          </a:solidFill>
                          <a:effectLst/>
                          <a:latin typeface="Noto Sans Demilight"/>
                        </a:rPr>
                        <a:t>enqueue()</a:t>
                      </a:r>
                      <a:endParaRPr lang="en-US">
                        <a:solidFill>
                          <a:srgbClr val="FFFFFF"/>
                        </a:solidFill>
                        <a:effectLst/>
                        <a:latin typeface="Spoqa Han Sans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9B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FFFFFF"/>
                          </a:solidFill>
                          <a:effectLst/>
                          <a:latin typeface="Noto Sans Demilight"/>
                        </a:rPr>
                        <a:t>dequeue()</a:t>
                      </a:r>
                      <a:endParaRPr lang="en-US">
                        <a:solidFill>
                          <a:srgbClr val="FFFFFF"/>
                        </a:solidFill>
                        <a:effectLst/>
                        <a:latin typeface="Spoqa Han Sans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9B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965510"/>
                  </a:ext>
                </a:extLst>
              </a:tr>
              <a:tr h="40188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rgbClr val="666666"/>
                          </a:solidFill>
                          <a:effectLst/>
                          <a:latin typeface="Noto Sans Light"/>
                        </a:rPr>
                        <a:t>배열 </a:t>
                      </a:r>
                      <a:r>
                        <a:rPr lang="en-US" altLang="ko-KR" dirty="0">
                          <a:solidFill>
                            <a:srgbClr val="666666"/>
                          </a:solidFill>
                          <a:effectLst/>
                          <a:latin typeface="Noto Sans Light"/>
                        </a:rPr>
                        <a:t>(</a:t>
                      </a:r>
                      <a:r>
                        <a:rPr lang="en-US" dirty="0">
                          <a:solidFill>
                            <a:srgbClr val="666666"/>
                          </a:solidFill>
                          <a:effectLst/>
                          <a:latin typeface="Noto Sans Light"/>
                        </a:rPr>
                        <a:t>unsorted array)</a:t>
                      </a:r>
                      <a:endParaRPr lang="en-US" dirty="0">
                        <a:solidFill>
                          <a:srgbClr val="666666"/>
                        </a:solidFill>
                        <a:effectLst/>
                        <a:latin typeface="Spoqa Han Sans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666666"/>
                          </a:solidFill>
                          <a:effectLst/>
                          <a:latin typeface="Spoqa Han Sans"/>
                        </a:rPr>
                        <a:t>O(1)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66666"/>
                          </a:solidFill>
                          <a:effectLst/>
                          <a:latin typeface="Spoqa Han Sans"/>
                        </a:rPr>
                        <a:t>O(N)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9292599"/>
                  </a:ext>
                </a:extLst>
              </a:tr>
              <a:tr h="674122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rgbClr val="666666"/>
                          </a:solidFill>
                          <a:effectLst/>
                          <a:latin typeface="Noto Sans Light"/>
                        </a:rPr>
                        <a:t>연결 리스트 </a:t>
                      </a:r>
                      <a:r>
                        <a:rPr lang="en-US" altLang="ko-KR" dirty="0">
                          <a:solidFill>
                            <a:srgbClr val="666666"/>
                          </a:solidFill>
                          <a:effectLst/>
                          <a:latin typeface="Noto Sans Light"/>
                        </a:rPr>
                        <a:t>(</a:t>
                      </a:r>
                      <a:r>
                        <a:rPr lang="en-US" dirty="0">
                          <a:solidFill>
                            <a:srgbClr val="666666"/>
                          </a:solidFill>
                          <a:effectLst/>
                          <a:latin typeface="Noto Sans Light"/>
                        </a:rPr>
                        <a:t>unsorted linked list)</a:t>
                      </a:r>
                      <a:endParaRPr lang="en-US" dirty="0">
                        <a:solidFill>
                          <a:srgbClr val="666666"/>
                        </a:solidFill>
                        <a:effectLst/>
                        <a:latin typeface="Spoqa Han Sans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666666"/>
                          </a:solidFill>
                          <a:effectLst/>
                          <a:latin typeface="Spoqa Han Sans"/>
                        </a:rPr>
                        <a:t>O(1)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66666"/>
                          </a:solidFill>
                          <a:effectLst/>
                          <a:latin typeface="Spoqa Han Sans"/>
                        </a:rPr>
                        <a:t>O(N)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1151118"/>
                  </a:ext>
                </a:extLst>
              </a:tr>
              <a:tr h="674122"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solidFill>
                            <a:srgbClr val="666666"/>
                          </a:solidFill>
                          <a:effectLst/>
                          <a:latin typeface="Noto Sans Light"/>
                        </a:rPr>
                        <a:t>정렬된 배열 </a:t>
                      </a:r>
                      <a:r>
                        <a:rPr lang="en-US" altLang="ko-KR">
                          <a:solidFill>
                            <a:srgbClr val="666666"/>
                          </a:solidFill>
                          <a:effectLst/>
                          <a:latin typeface="Noto Sans Light"/>
                        </a:rPr>
                        <a:t>(</a:t>
                      </a:r>
                      <a:r>
                        <a:rPr lang="en-US">
                          <a:solidFill>
                            <a:srgbClr val="666666"/>
                          </a:solidFill>
                          <a:effectLst/>
                          <a:latin typeface="Noto Sans Light"/>
                        </a:rPr>
                        <a:t>sorted array)</a:t>
                      </a:r>
                      <a:endParaRPr lang="en-US">
                        <a:solidFill>
                          <a:srgbClr val="666666"/>
                        </a:solidFill>
                        <a:effectLst/>
                        <a:latin typeface="Spoqa Han Sans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666666"/>
                          </a:solidFill>
                          <a:effectLst/>
                          <a:latin typeface="Spoqa Han Sans"/>
                        </a:rPr>
                        <a:t>O(N)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66666"/>
                          </a:solidFill>
                          <a:effectLst/>
                          <a:latin typeface="Spoqa Han Sans"/>
                        </a:rPr>
                        <a:t>O(1)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4964499"/>
                  </a:ext>
                </a:extLst>
              </a:tr>
              <a:tr h="674122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rgbClr val="666666"/>
                          </a:solidFill>
                          <a:effectLst/>
                          <a:latin typeface="Noto Sans Light"/>
                        </a:rPr>
                        <a:t>정렬된 연결 리스트</a:t>
                      </a:r>
                      <a:endParaRPr lang="en-US" altLang="ko-KR" dirty="0">
                        <a:solidFill>
                          <a:srgbClr val="666666"/>
                        </a:solidFill>
                        <a:effectLst/>
                        <a:latin typeface="Noto Sans Light"/>
                      </a:endParaRPr>
                    </a:p>
                    <a:p>
                      <a:pPr algn="ctr"/>
                      <a:r>
                        <a:rPr lang="ko-KR" altLang="en-US" dirty="0">
                          <a:solidFill>
                            <a:srgbClr val="666666"/>
                          </a:solidFill>
                          <a:effectLst/>
                          <a:latin typeface="Noto Sans Light"/>
                        </a:rPr>
                        <a:t> </a:t>
                      </a:r>
                      <a:r>
                        <a:rPr lang="en-US" altLang="ko-KR" dirty="0">
                          <a:solidFill>
                            <a:srgbClr val="666666"/>
                          </a:solidFill>
                          <a:effectLst/>
                          <a:latin typeface="Noto Sans Light"/>
                        </a:rPr>
                        <a:t>(</a:t>
                      </a:r>
                      <a:r>
                        <a:rPr lang="en-US" dirty="0">
                          <a:solidFill>
                            <a:srgbClr val="666666"/>
                          </a:solidFill>
                          <a:effectLst/>
                          <a:latin typeface="Noto Sans Light"/>
                        </a:rPr>
                        <a:t>sorted linked list)</a:t>
                      </a:r>
                      <a:endParaRPr lang="en-US" dirty="0">
                        <a:solidFill>
                          <a:srgbClr val="666666"/>
                        </a:solidFill>
                        <a:effectLst/>
                        <a:latin typeface="Spoqa Han Sans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666666"/>
                          </a:solidFill>
                          <a:effectLst/>
                          <a:latin typeface="Spoqa Han Sans"/>
                        </a:rPr>
                        <a:t>O(N)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666666"/>
                          </a:solidFill>
                          <a:effectLst/>
                          <a:latin typeface="Spoqa Han Sans"/>
                        </a:rPr>
                        <a:t>O(1)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10831"/>
                  </a:ext>
                </a:extLst>
              </a:tr>
              <a:tr h="401880"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solidFill>
                            <a:srgbClr val="666666"/>
                          </a:solidFill>
                          <a:effectLst/>
                          <a:latin typeface="Noto Sans Light"/>
                        </a:rPr>
                        <a:t>힙 </a:t>
                      </a:r>
                      <a:r>
                        <a:rPr lang="en-US" altLang="ko-KR">
                          <a:solidFill>
                            <a:srgbClr val="666666"/>
                          </a:solidFill>
                          <a:effectLst/>
                          <a:latin typeface="Noto Sans Light"/>
                        </a:rPr>
                        <a:t>(</a:t>
                      </a:r>
                      <a:r>
                        <a:rPr lang="en-US">
                          <a:solidFill>
                            <a:srgbClr val="666666"/>
                          </a:solidFill>
                          <a:effectLst/>
                          <a:latin typeface="Noto Sans Light"/>
                        </a:rPr>
                        <a:t>heap)</a:t>
                      </a:r>
                      <a:endParaRPr lang="en-US">
                        <a:solidFill>
                          <a:srgbClr val="666666"/>
                        </a:solidFill>
                        <a:effectLst/>
                        <a:latin typeface="Spoqa Han Sans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666666"/>
                          </a:solidFill>
                          <a:effectLst/>
                          <a:latin typeface="Spoqa Han Sans"/>
                        </a:rPr>
                        <a:t>O(logN)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666666"/>
                          </a:solidFill>
                          <a:effectLst/>
                          <a:latin typeface="Spoqa Han Sans"/>
                        </a:rPr>
                        <a:t>O(</a:t>
                      </a:r>
                      <a:r>
                        <a:rPr lang="en-US" dirty="0" err="1">
                          <a:solidFill>
                            <a:srgbClr val="666666"/>
                          </a:solidFill>
                          <a:effectLst/>
                          <a:latin typeface="Spoqa Han Sans"/>
                        </a:rPr>
                        <a:t>logN</a:t>
                      </a:r>
                      <a:r>
                        <a:rPr lang="en-US" dirty="0">
                          <a:solidFill>
                            <a:srgbClr val="666666"/>
                          </a:solidFill>
                          <a:effectLst/>
                          <a:latin typeface="Spoqa Han Sans"/>
                        </a:rPr>
                        <a:t>)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08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09111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/>
          <p:nvPr/>
        </p:nvSpPr>
        <p:spPr>
          <a:xfrm>
            <a:off x="0" y="0"/>
            <a:ext cx="1341120" cy="6858000"/>
          </a:xfrm>
          <a:prstGeom prst="parallelogram">
            <a:avLst>
              <a:gd name="adj" fmla="val 0"/>
            </a:avLst>
          </a:prstGeom>
          <a:solidFill>
            <a:srgbClr val="E6E6E6"/>
          </a:solidFill>
          <a:ln w="12700" cap="flat" cmpd="sng">
            <a:solidFill>
              <a:srgbClr val="E6E6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4"/>
          <p:cNvSpPr txBox="1">
            <a:spLocks noGrp="1"/>
          </p:cNvSpPr>
          <p:nvPr>
            <p:ph type="title"/>
          </p:nvPr>
        </p:nvSpPr>
        <p:spPr>
          <a:xfrm>
            <a:off x="1973151" y="143800"/>
            <a:ext cx="4135268" cy="89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 altLang="en-US" dirty="0"/>
              <a:t>우선순위 </a:t>
            </a:r>
            <a:r>
              <a:rPr lang="ko-KR" altLang="en-US" dirty="0" err="1"/>
              <a:t>큐</a:t>
            </a:r>
            <a:r>
              <a:rPr lang="ko-KR" altLang="en-US" dirty="0" err="1">
                <a:latin typeface="Arial"/>
                <a:ea typeface="Arial"/>
                <a:cs typeface="Arial"/>
                <a:sym typeface="Arial"/>
              </a:rPr>
              <a:t>란</a:t>
            </a: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?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" name="Google Shape;122;p4"/>
          <p:cNvCxnSpPr/>
          <p:nvPr/>
        </p:nvCxnSpPr>
        <p:spPr>
          <a:xfrm>
            <a:off x="1545996" y="1068367"/>
            <a:ext cx="8996538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3" name="Google Shape;12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155" y="245353"/>
            <a:ext cx="522002" cy="33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4"/>
          <p:cNvSpPr/>
          <p:nvPr/>
        </p:nvSpPr>
        <p:spPr>
          <a:xfrm>
            <a:off x="0" y="880529"/>
            <a:ext cx="1545996" cy="573420"/>
          </a:xfrm>
          <a:prstGeom prst="homePlate">
            <a:avLst>
              <a:gd name="adj" fmla="val 31038"/>
            </a:avLst>
          </a:prstGeom>
          <a:solidFill>
            <a:srgbClr val="27BAB5"/>
          </a:solidFill>
          <a:ln w="12700" cap="flat" cmpd="sng">
            <a:solidFill>
              <a:srgbClr val="27BA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-1" y="1037460"/>
            <a:ext cx="1376314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n-ea"/>
                <a:ea typeface="+mn-ea"/>
              </a:rPr>
              <a:t>우선순위 큐</a:t>
            </a:r>
            <a:endParaRPr sz="1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1739314" y="1259191"/>
            <a:ext cx="52063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</a:t>
            </a: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우선순위 큐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12195769" y="0"/>
            <a:ext cx="1236452" cy="6858000"/>
          </a:xfrm>
          <a:prstGeom prst="parallelogram">
            <a:avLst>
              <a:gd name="adj" fmla="val 0"/>
            </a:avLst>
          </a:prstGeom>
          <a:solidFill>
            <a:srgbClr val="27BAB5"/>
          </a:solidFill>
          <a:ln w="12700" cap="flat" cmpd="sng">
            <a:solidFill>
              <a:srgbClr val="27BA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0" y="1569041"/>
            <a:ext cx="1376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+mn-ea"/>
                <a:ea typeface="+mn-ea"/>
                <a:cs typeface="Times New Roman"/>
                <a:sym typeface="Times New Roman"/>
              </a:rPr>
              <a:t> </a:t>
            </a:r>
            <a:r>
              <a:rPr lang="en-US" sz="1200" b="1" dirty="0">
                <a:solidFill>
                  <a:schemeClr val="dk1"/>
                </a:solidFill>
                <a:latin typeface="+mn-ea"/>
                <a:ea typeface="+mn-ea"/>
                <a:cs typeface="Times New Roman"/>
                <a:sym typeface="Times New Roman"/>
              </a:rPr>
              <a:t>C++</a:t>
            </a:r>
            <a:endParaRPr sz="1200" b="1" i="0" u="none" strike="noStrike" cap="none" dirty="0">
              <a:solidFill>
                <a:schemeClr val="dk1"/>
              </a:solidFill>
              <a:latin typeface="+mn-ea"/>
              <a:ea typeface="+mn-ea"/>
              <a:cs typeface="Times New Roman"/>
              <a:sym typeface="Times New Roman"/>
            </a:endParaRPr>
          </a:p>
        </p:txBody>
      </p:sp>
      <p:sp>
        <p:nvSpPr>
          <p:cNvPr id="130" name="Google Shape;130;p4"/>
          <p:cNvSpPr txBox="1"/>
          <p:nvPr/>
        </p:nvSpPr>
        <p:spPr>
          <a:xfrm>
            <a:off x="0" y="2137380"/>
            <a:ext cx="1376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+mn-ea"/>
                <a:ea typeface="+mn-ea"/>
                <a:cs typeface="Times New Roman"/>
                <a:sym typeface="Times New Roman"/>
              </a:rPr>
              <a:t>예시</a:t>
            </a:r>
            <a:endParaRPr sz="1200" b="1" dirty="0">
              <a:solidFill>
                <a:schemeClr val="dk1"/>
              </a:solidFill>
              <a:latin typeface="+mn-ea"/>
              <a:ea typeface="+mn-ea"/>
              <a:cs typeface="Times New Roman"/>
              <a:sym typeface="Times New Roman"/>
            </a:endParaRPr>
          </a:p>
        </p:txBody>
      </p:sp>
      <p:sp>
        <p:nvSpPr>
          <p:cNvPr id="131" name="Google Shape;131;p4"/>
          <p:cNvSpPr txBox="1"/>
          <p:nvPr/>
        </p:nvSpPr>
        <p:spPr>
          <a:xfrm>
            <a:off x="0" y="2689448"/>
            <a:ext cx="1376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+mn-ea"/>
                <a:ea typeface="+mn-ea"/>
                <a:cs typeface="Times New Roman"/>
                <a:sym typeface="Times New Roman"/>
              </a:rPr>
              <a:t>문제</a:t>
            </a:r>
            <a:endParaRPr sz="1200" b="1" dirty="0">
              <a:solidFill>
                <a:schemeClr val="dk1"/>
              </a:solidFill>
              <a:latin typeface="+mn-ea"/>
              <a:ea typeface="+mn-ea"/>
              <a:cs typeface="Times New Roman"/>
              <a:sym typeface="Times New Roman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BE5AFC-1A6C-47F2-8623-DB85DA2A48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7" r="316"/>
          <a:stretch/>
        </p:blipFill>
        <p:spPr bwMode="auto">
          <a:xfrm>
            <a:off x="3899302" y="2045939"/>
            <a:ext cx="4301203" cy="346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6477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/>
          <p:nvPr/>
        </p:nvSpPr>
        <p:spPr>
          <a:xfrm>
            <a:off x="0" y="0"/>
            <a:ext cx="1341120" cy="6858000"/>
          </a:xfrm>
          <a:prstGeom prst="parallelogram">
            <a:avLst>
              <a:gd name="adj" fmla="val 0"/>
            </a:avLst>
          </a:prstGeom>
          <a:solidFill>
            <a:srgbClr val="E6E6E6"/>
          </a:solidFill>
          <a:ln w="12700" cap="flat" cmpd="sng">
            <a:solidFill>
              <a:srgbClr val="E6E6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5"/>
          <p:cNvSpPr txBox="1">
            <a:spLocks noGrp="1"/>
          </p:cNvSpPr>
          <p:nvPr>
            <p:ph type="title"/>
          </p:nvPr>
        </p:nvSpPr>
        <p:spPr>
          <a:xfrm>
            <a:off x="1973151" y="143800"/>
            <a:ext cx="5391210" cy="89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C++</a:t>
            </a: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Priority queue</a:t>
            </a:r>
            <a:endParaRPr dirty="0"/>
          </a:p>
        </p:txBody>
      </p:sp>
      <p:cxnSp>
        <p:nvCxnSpPr>
          <p:cNvPr id="138" name="Google Shape;138;p5"/>
          <p:cNvCxnSpPr/>
          <p:nvPr/>
        </p:nvCxnSpPr>
        <p:spPr>
          <a:xfrm>
            <a:off x="1545996" y="1068367"/>
            <a:ext cx="8996538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9" name="Google Shape;13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155" y="245353"/>
            <a:ext cx="522002" cy="33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5"/>
          <p:cNvSpPr/>
          <p:nvPr/>
        </p:nvSpPr>
        <p:spPr>
          <a:xfrm>
            <a:off x="0" y="1418290"/>
            <a:ext cx="1545996" cy="573420"/>
          </a:xfrm>
          <a:prstGeom prst="homePlate">
            <a:avLst>
              <a:gd name="adj" fmla="val 31038"/>
            </a:avLst>
          </a:prstGeom>
          <a:solidFill>
            <a:srgbClr val="27BAB5"/>
          </a:solidFill>
          <a:ln w="12700" cap="flat" cmpd="sng">
            <a:solidFill>
              <a:srgbClr val="27BA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1739314" y="1259191"/>
            <a:ext cx="85039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헤더파일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27;p4">
            <a:extLst>
              <a:ext uri="{FF2B5EF4-FFF2-40B4-BE49-F238E27FC236}">
                <a16:creationId xmlns:a16="http://schemas.microsoft.com/office/drawing/2014/main" id="{3440D3C6-3526-4F8B-8958-A1C00371446E}"/>
              </a:ext>
            </a:extLst>
          </p:cNvPr>
          <p:cNvSpPr txBox="1"/>
          <p:nvPr/>
        </p:nvSpPr>
        <p:spPr>
          <a:xfrm>
            <a:off x="2275346" y="1717716"/>
            <a:ext cx="75378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C++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에서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Priority queue STL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사용하기 위해서 헤더파일을 포함해야 함</a:t>
            </a: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#include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&lt;queue&gt;</a:t>
            </a:r>
          </a:p>
        </p:txBody>
      </p:sp>
      <p:sp>
        <p:nvSpPr>
          <p:cNvPr id="27" name="Google Shape;142;p5">
            <a:extLst>
              <a:ext uri="{FF2B5EF4-FFF2-40B4-BE49-F238E27FC236}">
                <a16:creationId xmlns:a16="http://schemas.microsoft.com/office/drawing/2014/main" id="{D373B9F7-38AE-4AA3-932C-55A7CD22A491}"/>
              </a:ext>
            </a:extLst>
          </p:cNvPr>
          <p:cNvSpPr txBox="1"/>
          <p:nvPr/>
        </p:nvSpPr>
        <p:spPr>
          <a:xfrm>
            <a:off x="1739314" y="2937999"/>
            <a:ext cx="85039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선언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27;p4">
            <a:extLst>
              <a:ext uri="{FF2B5EF4-FFF2-40B4-BE49-F238E27FC236}">
                <a16:creationId xmlns:a16="http://schemas.microsoft.com/office/drawing/2014/main" id="{E2CE9B1C-C6C0-4E5F-B30E-ADD520FDBA39}"/>
              </a:ext>
            </a:extLst>
          </p:cNvPr>
          <p:cNvSpPr txBox="1"/>
          <p:nvPr/>
        </p:nvSpPr>
        <p:spPr>
          <a:xfrm>
            <a:off x="2275346" y="3488836"/>
            <a:ext cx="7537800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priority_queue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데이터타입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변수명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priority_queue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데이터타입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컨테이너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비교함수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변수명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선언 가능</a:t>
            </a: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priority_queue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&lt;int&gt; </a:t>
            </a:r>
            <a:r>
              <a:rPr lang="en-US" altLang="ko-KR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pq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priority_queue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&lt;int, vector&lt;int&gt;, compare&gt; </a:t>
            </a:r>
            <a:r>
              <a:rPr lang="en-US" altLang="ko-KR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pq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등으로 선언 가능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여기서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compare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는 비교함수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25;p4">
            <a:extLst>
              <a:ext uri="{FF2B5EF4-FFF2-40B4-BE49-F238E27FC236}">
                <a16:creationId xmlns:a16="http://schemas.microsoft.com/office/drawing/2014/main" id="{E84C81A0-7527-4B10-956D-3428EB12474B}"/>
              </a:ext>
            </a:extLst>
          </p:cNvPr>
          <p:cNvSpPr txBox="1"/>
          <p:nvPr/>
        </p:nvSpPr>
        <p:spPr>
          <a:xfrm>
            <a:off x="-1" y="1037460"/>
            <a:ext cx="1376314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  <a:ea typeface="+mn-ea"/>
              </a:rPr>
              <a:t>우선순위 큐</a:t>
            </a:r>
            <a:endParaRPr sz="1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6" name="Google Shape;129;p4">
            <a:extLst>
              <a:ext uri="{FF2B5EF4-FFF2-40B4-BE49-F238E27FC236}">
                <a16:creationId xmlns:a16="http://schemas.microsoft.com/office/drawing/2014/main" id="{D67B7A64-8551-472F-AB87-01188100B9CF}"/>
              </a:ext>
            </a:extLst>
          </p:cNvPr>
          <p:cNvSpPr txBox="1"/>
          <p:nvPr/>
        </p:nvSpPr>
        <p:spPr>
          <a:xfrm>
            <a:off x="0" y="1569041"/>
            <a:ext cx="1376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1" i="0" u="none" strike="noStrike" cap="none" dirty="0">
                <a:solidFill>
                  <a:schemeClr val="bg1"/>
                </a:solidFill>
                <a:latin typeface="+mn-ea"/>
                <a:ea typeface="+mn-ea"/>
                <a:cs typeface="Times New Roman"/>
                <a:sym typeface="Times New Roman"/>
              </a:rPr>
              <a:t> </a:t>
            </a:r>
            <a:r>
              <a:rPr lang="en-US" sz="1200" b="1" dirty="0">
                <a:solidFill>
                  <a:schemeClr val="bg1"/>
                </a:solidFill>
                <a:latin typeface="+mn-ea"/>
                <a:ea typeface="+mn-ea"/>
                <a:cs typeface="Times New Roman"/>
                <a:sym typeface="Times New Roman"/>
              </a:rPr>
              <a:t>C++</a:t>
            </a:r>
            <a:endParaRPr sz="1200" b="1" i="0" u="none" strike="noStrike" cap="none" dirty="0">
              <a:solidFill>
                <a:schemeClr val="bg1"/>
              </a:solidFill>
              <a:latin typeface="+mn-ea"/>
              <a:ea typeface="+mn-ea"/>
              <a:cs typeface="Times New Roman"/>
              <a:sym typeface="Times New Roman"/>
            </a:endParaRPr>
          </a:p>
        </p:txBody>
      </p:sp>
      <p:sp>
        <p:nvSpPr>
          <p:cNvPr id="17" name="Google Shape;130;p4">
            <a:extLst>
              <a:ext uri="{FF2B5EF4-FFF2-40B4-BE49-F238E27FC236}">
                <a16:creationId xmlns:a16="http://schemas.microsoft.com/office/drawing/2014/main" id="{954DB927-0F05-467D-99C1-E5435D5A3E71}"/>
              </a:ext>
            </a:extLst>
          </p:cNvPr>
          <p:cNvSpPr txBox="1"/>
          <p:nvPr/>
        </p:nvSpPr>
        <p:spPr>
          <a:xfrm>
            <a:off x="0" y="2137380"/>
            <a:ext cx="1376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+mn-ea"/>
                <a:ea typeface="+mn-ea"/>
                <a:cs typeface="Times New Roman"/>
                <a:sym typeface="Times New Roman"/>
              </a:rPr>
              <a:t>예시</a:t>
            </a:r>
            <a:endParaRPr sz="1200" b="1" dirty="0">
              <a:solidFill>
                <a:schemeClr val="dk1"/>
              </a:solidFill>
              <a:latin typeface="+mn-ea"/>
              <a:ea typeface="+mn-ea"/>
              <a:cs typeface="Times New Roman"/>
              <a:sym typeface="Times New Roman"/>
            </a:endParaRPr>
          </a:p>
        </p:txBody>
      </p:sp>
      <p:sp>
        <p:nvSpPr>
          <p:cNvPr id="18" name="Google Shape;131;p4">
            <a:extLst>
              <a:ext uri="{FF2B5EF4-FFF2-40B4-BE49-F238E27FC236}">
                <a16:creationId xmlns:a16="http://schemas.microsoft.com/office/drawing/2014/main" id="{97B8C453-3BE8-40BC-A77E-888E82312A85}"/>
              </a:ext>
            </a:extLst>
          </p:cNvPr>
          <p:cNvSpPr txBox="1"/>
          <p:nvPr/>
        </p:nvSpPr>
        <p:spPr>
          <a:xfrm>
            <a:off x="0" y="2689448"/>
            <a:ext cx="1376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+mn-ea"/>
                <a:ea typeface="+mn-ea"/>
                <a:cs typeface="Times New Roman"/>
                <a:sym typeface="Times New Roman"/>
              </a:rPr>
              <a:t>문제</a:t>
            </a:r>
            <a:endParaRPr sz="1200" b="1" dirty="0">
              <a:solidFill>
                <a:schemeClr val="dk1"/>
              </a:solidFill>
              <a:latin typeface="+mn-ea"/>
              <a:ea typeface="+mn-ea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/>
          <p:nvPr/>
        </p:nvSpPr>
        <p:spPr>
          <a:xfrm>
            <a:off x="0" y="0"/>
            <a:ext cx="1341120" cy="6858000"/>
          </a:xfrm>
          <a:prstGeom prst="parallelogram">
            <a:avLst>
              <a:gd name="adj" fmla="val 0"/>
            </a:avLst>
          </a:prstGeom>
          <a:solidFill>
            <a:srgbClr val="E6E6E6"/>
          </a:solidFill>
          <a:ln w="12700" cap="flat" cmpd="sng">
            <a:solidFill>
              <a:srgbClr val="E6E6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8" name="Google Shape;138;p5"/>
          <p:cNvCxnSpPr/>
          <p:nvPr/>
        </p:nvCxnSpPr>
        <p:spPr>
          <a:xfrm>
            <a:off x="1545996" y="1068367"/>
            <a:ext cx="8996538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9" name="Google Shape;13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155" y="245353"/>
            <a:ext cx="522002" cy="33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5"/>
          <p:cNvSpPr/>
          <p:nvPr/>
        </p:nvSpPr>
        <p:spPr>
          <a:xfrm>
            <a:off x="0" y="1418290"/>
            <a:ext cx="1545996" cy="573420"/>
          </a:xfrm>
          <a:prstGeom prst="homePlate">
            <a:avLst>
              <a:gd name="adj" fmla="val 31038"/>
            </a:avLst>
          </a:prstGeom>
          <a:solidFill>
            <a:srgbClr val="27BAB5"/>
          </a:solidFill>
          <a:ln w="12700" cap="flat" cmpd="sng">
            <a:solidFill>
              <a:srgbClr val="27BA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1739314" y="1259191"/>
            <a:ext cx="85039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29;p4">
            <a:extLst>
              <a:ext uri="{FF2B5EF4-FFF2-40B4-BE49-F238E27FC236}">
                <a16:creationId xmlns:a16="http://schemas.microsoft.com/office/drawing/2014/main" id="{315A683A-C020-42EF-939A-8DA9566EE6DF}"/>
              </a:ext>
            </a:extLst>
          </p:cNvPr>
          <p:cNvSpPr txBox="1"/>
          <p:nvPr/>
        </p:nvSpPr>
        <p:spPr>
          <a:xfrm>
            <a:off x="0" y="1569041"/>
            <a:ext cx="1376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1" i="0" u="none" strike="noStrike" cap="none" dirty="0">
                <a:solidFill>
                  <a:schemeClr val="bg1"/>
                </a:solidFill>
                <a:latin typeface="+mn-ea"/>
                <a:ea typeface="+mn-ea"/>
                <a:cs typeface="Times New Roman"/>
                <a:sym typeface="Times New Roman"/>
              </a:rPr>
              <a:t> </a:t>
            </a:r>
            <a:r>
              <a:rPr lang="en-US" sz="1200" b="1" dirty="0">
                <a:solidFill>
                  <a:schemeClr val="bg1"/>
                </a:solidFill>
                <a:latin typeface="+mn-ea"/>
                <a:ea typeface="+mn-ea"/>
                <a:cs typeface="Times New Roman"/>
                <a:sym typeface="Times New Roman"/>
              </a:rPr>
              <a:t>C++</a:t>
            </a:r>
            <a:endParaRPr sz="1200" b="1" i="0" u="none" strike="noStrike" cap="none" dirty="0">
              <a:solidFill>
                <a:schemeClr val="bg1"/>
              </a:solidFill>
              <a:latin typeface="+mn-ea"/>
              <a:ea typeface="+mn-ea"/>
              <a:cs typeface="Times New Roman"/>
              <a:sym typeface="Times New Roman"/>
            </a:endParaRPr>
          </a:p>
        </p:txBody>
      </p:sp>
      <p:sp>
        <p:nvSpPr>
          <p:cNvPr id="24" name="Google Shape;130;p4">
            <a:extLst>
              <a:ext uri="{FF2B5EF4-FFF2-40B4-BE49-F238E27FC236}">
                <a16:creationId xmlns:a16="http://schemas.microsoft.com/office/drawing/2014/main" id="{7D363199-049C-49CB-9ED6-748F71DFC12B}"/>
              </a:ext>
            </a:extLst>
          </p:cNvPr>
          <p:cNvSpPr txBox="1"/>
          <p:nvPr/>
        </p:nvSpPr>
        <p:spPr>
          <a:xfrm>
            <a:off x="0" y="2137380"/>
            <a:ext cx="1376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+mn-ea"/>
                <a:ea typeface="+mn-ea"/>
                <a:cs typeface="Times New Roman"/>
                <a:sym typeface="Times New Roman"/>
              </a:rPr>
              <a:t>예시</a:t>
            </a:r>
            <a:endParaRPr sz="1200" b="1" dirty="0">
              <a:solidFill>
                <a:schemeClr val="dk1"/>
              </a:solidFill>
              <a:latin typeface="+mn-ea"/>
              <a:ea typeface="+mn-ea"/>
              <a:cs typeface="Times New Roman"/>
              <a:sym typeface="Times New Roman"/>
            </a:endParaRPr>
          </a:p>
        </p:txBody>
      </p:sp>
      <p:sp>
        <p:nvSpPr>
          <p:cNvPr id="25" name="Google Shape;131;p4">
            <a:extLst>
              <a:ext uri="{FF2B5EF4-FFF2-40B4-BE49-F238E27FC236}">
                <a16:creationId xmlns:a16="http://schemas.microsoft.com/office/drawing/2014/main" id="{8A56F692-C565-44A2-88A0-A54B975CD6C0}"/>
              </a:ext>
            </a:extLst>
          </p:cNvPr>
          <p:cNvSpPr txBox="1"/>
          <p:nvPr/>
        </p:nvSpPr>
        <p:spPr>
          <a:xfrm>
            <a:off x="0" y="2689448"/>
            <a:ext cx="1376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+mn-ea"/>
                <a:ea typeface="+mn-ea"/>
                <a:cs typeface="Times New Roman"/>
                <a:sym typeface="Times New Roman"/>
              </a:rPr>
              <a:t>문제</a:t>
            </a:r>
            <a:endParaRPr sz="1200" b="1" dirty="0">
              <a:solidFill>
                <a:schemeClr val="dk1"/>
              </a:solidFill>
              <a:latin typeface="+mn-ea"/>
              <a:ea typeface="+mn-ea"/>
              <a:cs typeface="Times New Roman"/>
              <a:sym typeface="Times New Roman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0482B0B-01B9-420F-A47E-C8EB62E78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604487"/>
              </p:ext>
            </p:extLst>
          </p:nvPr>
        </p:nvGraphicFramePr>
        <p:xfrm>
          <a:off x="2191917" y="1845941"/>
          <a:ext cx="8128000" cy="2595880"/>
        </p:xfrm>
        <a:graphic>
          <a:graphicData uri="http://schemas.openxmlformats.org/drawingml/2006/table">
            <a:tbl>
              <a:tblPr firstRow="1" bandRow="1">
                <a:tableStyleId>{917D82E5-3320-4626-8F41-9B6B621A691B}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0472177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58321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함수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721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push(</a:t>
                      </a:r>
                      <a:r>
                        <a:rPr lang="ko-KR" altLang="en-US" dirty="0"/>
                        <a:t>값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큐의 맨 밑에 값을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428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pop()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맨 위 원소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46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top()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맨 위 원소 리턴</a:t>
                      </a:r>
                      <a:r>
                        <a:rPr lang="en-US" altLang="ko-KR" dirty="0"/>
                        <a:t>(pop</a:t>
                      </a:r>
                      <a:r>
                        <a:rPr lang="ko-KR" altLang="en-US" dirty="0"/>
                        <a:t>하면 삭제될 원소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612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size()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큐에 있는 원소의 수를 리턴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74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empty()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큐가 비어 있으면 </a:t>
                      </a:r>
                      <a:r>
                        <a:rPr lang="en-US" altLang="ko-KR" dirty="0"/>
                        <a:t>true, </a:t>
                      </a:r>
                      <a:r>
                        <a:rPr lang="ko-KR" altLang="en-US" dirty="0"/>
                        <a:t>아니면 </a:t>
                      </a:r>
                      <a:r>
                        <a:rPr lang="en-US" altLang="ko-KR" dirty="0"/>
                        <a:t>false </a:t>
                      </a:r>
                      <a:r>
                        <a:rPr lang="ko-KR" altLang="en-US" dirty="0"/>
                        <a:t>리턴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397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swap(a, b)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 큐의 내용물을 서로 </a:t>
                      </a:r>
                      <a:r>
                        <a:rPr lang="en-US" altLang="ko-KR" dirty="0"/>
                        <a:t>swap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52211"/>
                  </a:ext>
                </a:extLst>
              </a:tr>
            </a:tbl>
          </a:graphicData>
        </a:graphic>
      </p:graphicFrame>
      <p:sp>
        <p:nvSpPr>
          <p:cNvPr id="13" name="Google Shape;125;p4">
            <a:extLst>
              <a:ext uri="{FF2B5EF4-FFF2-40B4-BE49-F238E27FC236}">
                <a16:creationId xmlns:a16="http://schemas.microsoft.com/office/drawing/2014/main" id="{39501976-7DE4-4E21-8B15-1236433ECF38}"/>
              </a:ext>
            </a:extLst>
          </p:cNvPr>
          <p:cNvSpPr txBox="1"/>
          <p:nvPr/>
        </p:nvSpPr>
        <p:spPr>
          <a:xfrm>
            <a:off x="-1" y="1037460"/>
            <a:ext cx="1376314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  <a:ea typeface="+mn-ea"/>
              </a:rPr>
              <a:t>우선순위 큐</a:t>
            </a:r>
            <a:endParaRPr sz="1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6" name="Google Shape;137;p5">
            <a:extLst>
              <a:ext uri="{FF2B5EF4-FFF2-40B4-BE49-F238E27FC236}">
                <a16:creationId xmlns:a16="http://schemas.microsoft.com/office/drawing/2014/main" id="{4C005864-B42B-4A00-8D5D-3BDFCE5F8045}"/>
              </a:ext>
            </a:extLst>
          </p:cNvPr>
          <p:cNvSpPr txBox="1">
            <a:spLocks/>
          </p:cNvSpPr>
          <p:nvPr/>
        </p:nvSpPr>
        <p:spPr>
          <a:xfrm>
            <a:off x="1973151" y="143800"/>
            <a:ext cx="5391210" cy="89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  <a:buFont typeface="Arial"/>
              <a:buNone/>
            </a:pPr>
            <a:r>
              <a:rPr lang="en-US" altLang="ko-KR">
                <a:latin typeface="Arial"/>
                <a:ea typeface="Arial"/>
                <a:cs typeface="Arial"/>
                <a:sym typeface="Arial"/>
              </a:rPr>
              <a:t>C++ Priority 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146a4cf87c_1_450"/>
          <p:cNvSpPr/>
          <p:nvPr/>
        </p:nvSpPr>
        <p:spPr>
          <a:xfrm>
            <a:off x="0" y="0"/>
            <a:ext cx="1341000" cy="6858000"/>
          </a:xfrm>
          <a:prstGeom prst="parallelogram">
            <a:avLst>
              <a:gd name="adj" fmla="val 0"/>
            </a:avLst>
          </a:prstGeom>
          <a:solidFill>
            <a:srgbClr val="E6E6E6"/>
          </a:solidFill>
          <a:ln w="12700" cap="flat" cmpd="sng">
            <a:solidFill>
              <a:srgbClr val="E6E6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2" name="Google Shape;262;g1146a4cf87c_1_450"/>
          <p:cNvSpPr txBox="1">
            <a:spLocks noGrp="1"/>
          </p:cNvSpPr>
          <p:nvPr>
            <p:ph type="title"/>
          </p:nvPr>
        </p:nvSpPr>
        <p:spPr>
          <a:xfrm>
            <a:off x="1973151" y="143800"/>
            <a:ext cx="4135200" cy="8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 altLang="en-US" dirty="0">
                <a:latin typeface="Arial"/>
                <a:cs typeface="Arial"/>
                <a:sym typeface="Arial"/>
              </a:rPr>
              <a:t>사용 예시</a:t>
            </a:r>
            <a:endParaRPr dirty="0"/>
          </a:p>
        </p:txBody>
      </p:sp>
      <p:cxnSp>
        <p:nvCxnSpPr>
          <p:cNvPr id="263" name="Google Shape;263;g1146a4cf87c_1_450"/>
          <p:cNvCxnSpPr/>
          <p:nvPr/>
        </p:nvCxnSpPr>
        <p:spPr>
          <a:xfrm>
            <a:off x="1545996" y="1068367"/>
            <a:ext cx="89964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64" name="Google Shape;264;g1146a4cf87c_1_4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155" y="245353"/>
            <a:ext cx="522002" cy="33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g1146a4cf87c_1_450"/>
          <p:cNvSpPr/>
          <p:nvPr/>
        </p:nvSpPr>
        <p:spPr>
          <a:xfrm>
            <a:off x="-5779" y="1986923"/>
            <a:ext cx="1545900" cy="573300"/>
          </a:xfrm>
          <a:prstGeom prst="homePlate">
            <a:avLst>
              <a:gd name="adj" fmla="val 31038"/>
            </a:avLst>
          </a:prstGeom>
          <a:solidFill>
            <a:srgbClr val="27BAB5"/>
          </a:solidFill>
          <a:ln w="12700" cap="flat" cmpd="sng">
            <a:solidFill>
              <a:srgbClr val="27BA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6" name="Google Shape;266;g1146a4cf87c_1_450"/>
          <p:cNvSpPr txBox="1"/>
          <p:nvPr/>
        </p:nvSpPr>
        <p:spPr>
          <a:xfrm>
            <a:off x="2275296" y="1688116"/>
            <a:ext cx="7537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129;p4">
            <a:extLst>
              <a:ext uri="{FF2B5EF4-FFF2-40B4-BE49-F238E27FC236}">
                <a16:creationId xmlns:a16="http://schemas.microsoft.com/office/drawing/2014/main" id="{C652CBBF-45D7-457C-AE03-DEF0BECEC0A4}"/>
              </a:ext>
            </a:extLst>
          </p:cNvPr>
          <p:cNvSpPr txBox="1"/>
          <p:nvPr/>
        </p:nvSpPr>
        <p:spPr>
          <a:xfrm>
            <a:off x="0" y="1569041"/>
            <a:ext cx="1376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+mn-ea"/>
                <a:ea typeface="+mn-ea"/>
                <a:cs typeface="Times New Roman"/>
                <a:sym typeface="Times New Roman"/>
              </a:rPr>
              <a:t> </a:t>
            </a:r>
            <a:r>
              <a:rPr lang="en-US" sz="1200" b="1" dirty="0">
                <a:solidFill>
                  <a:schemeClr val="dk1"/>
                </a:solidFill>
                <a:latin typeface="+mn-ea"/>
                <a:ea typeface="+mn-ea"/>
                <a:cs typeface="Times New Roman"/>
                <a:sym typeface="Times New Roman"/>
              </a:rPr>
              <a:t>C++</a:t>
            </a:r>
            <a:endParaRPr sz="1200" b="1" i="0" u="none" strike="noStrike" cap="none" dirty="0">
              <a:solidFill>
                <a:schemeClr val="dk1"/>
              </a:solidFill>
              <a:latin typeface="+mn-ea"/>
              <a:ea typeface="+mn-ea"/>
              <a:cs typeface="Times New Roman"/>
              <a:sym typeface="Times New Roman"/>
            </a:endParaRPr>
          </a:p>
        </p:txBody>
      </p:sp>
      <p:sp>
        <p:nvSpPr>
          <p:cNvPr id="21" name="Google Shape;130;p4">
            <a:extLst>
              <a:ext uri="{FF2B5EF4-FFF2-40B4-BE49-F238E27FC236}">
                <a16:creationId xmlns:a16="http://schemas.microsoft.com/office/drawing/2014/main" id="{306FADD5-0E00-4AF9-A28B-71313EFD8399}"/>
              </a:ext>
            </a:extLst>
          </p:cNvPr>
          <p:cNvSpPr txBox="1"/>
          <p:nvPr/>
        </p:nvSpPr>
        <p:spPr>
          <a:xfrm>
            <a:off x="0" y="2137380"/>
            <a:ext cx="1376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Times New Roman"/>
                <a:sym typeface="Times New Roman"/>
              </a:rPr>
              <a:t>예시</a:t>
            </a:r>
            <a:endParaRPr sz="1200" b="1" dirty="0">
              <a:solidFill>
                <a:schemeClr val="bg1"/>
              </a:solidFill>
              <a:latin typeface="+mn-ea"/>
              <a:ea typeface="+mn-ea"/>
              <a:cs typeface="Times New Roman"/>
              <a:sym typeface="Times New Roman"/>
            </a:endParaRPr>
          </a:p>
        </p:txBody>
      </p:sp>
      <p:sp>
        <p:nvSpPr>
          <p:cNvPr id="22" name="Google Shape;131;p4">
            <a:extLst>
              <a:ext uri="{FF2B5EF4-FFF2-40B4-BE49-F238E27FC236}">
                <a16:creationId xmlns:a16="http://schemas.microsoft.com/office/drawing/2014/main" id="{342A2472-3D51-4E2D-A9FF-35754C0A397F}"/>
              </a:ext>
            </a:extLst>
          </p:cNvPr>
          <p:cNvSpPr txBox="1"/>
          <p:nvPr/>
        </p:nvSpPr>
        <p:spPr>
          <a:xfrm>
            <a:off x="0" y="2689448"/>
            <a:ext cx="1376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+mn-ea"/>
                <a:ea typeface="+mn-ea"/>
                <a:cs typeface="Times New Roman"/>
                <a:sym typeface="Times New Roman"/>
              </a:rPr>
              <a:t>문제</a:t>
            </a:r>
            <a:endParaRPr sz="1200" b="1" dirty="0">
              <a:solidFill>
                <a:schemeClr val="dk1"/>
              </a:solidFill>
              <a:latin typeface="+mn-ea"/>
              <a:ea typeface="+mn-ea"/>
              <a:cs typeface="Times New Roman"/>
              <a:sym typeface="Times New Roman"/>
            </a:endParaRPr>
          </a:p>
        </p:txBody>
      </p:sp>
      <p:sp>
        <p:nvSpPr>
          <p:cNvPr id="14" name="Google Shape;125;p4">
            <a:extLst>
              <a:ext uri="{FF2B5EF4-FFF2-40B4-BE49-F238E27FC236}">
                <a16:creationId xmlns:a16="http://schemas.microsoft.com/office/drawing/2014/main" id="{94E6986A-4BEA-4788-8F9E-3786C368FDDB}"/>
              </a:ext>
            </a:extLst>
          </p:cNvPr>
          <p:cNvSpPr txBox="1"/>
          <p:nvPr/>
        </p:nvSpPr>
        <p:spPr>
          <a:xfrm>
            <a:off x="-1" y="1037460"/>
            <a:ext cx="1376314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  <a:ea typeface="+mn-ea"/>
              </a:rPr>
              <a:t>우선순위 큐</a:t>
            </a:r>
            <a:endParaRPr sz="1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EE37FA-307F-4101-9E0C-8409EF08BB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1" t="3363" r="61007" b="1990"/>
          <a:stretch/>
        </p:blipFill>
        <p:spPr>
          <a:xfrm>
            <a:off x="7491519" y="3241746"/>
            <a:ext cx="2054324" cy="11539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E24503-C8FA-4BA1-8149-8172DA4231E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764"/>
          <a:stretch/>
        </p:blipFill>
        <p:spPr>
          <a:xfrm>
            <a:off x="1973151" y="1377623"/>
            <a:ext cx="5301045" cy="4972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2"/>
          <p:cNvSpPr/>
          <p:nvPr/>
        </p:nvSpPr>
        <p:spPr>
          <a:xfrm>
            <a:off x="0" y="0"/>
            <a:ext cx="1341000" cy="6858000"/>
          </a:xfrm>
          <a:prstGeom prst="parallelogram">
            <a:avLst>
              <a:gd name="adj" fmla="val 0"/>
            </a:avLst>
          </a:prstGeom>
          <a:solidFill>
            <a:srgbClr val="E6E6E6"/>
          </a:solidFill>
          <a:ln w="12700" cap="flat" cmpd="sng">
            <a:solidFill>
              <a:srgbClr val="E6E6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6" name="Google Shape;326;p12"/>
          <p:cNvSpPr txBox="1">
            <a:spLocks noGrp="1"/>
          </p:cNvSpPr>
          <p:nvPr>
            <p:ph type="title"/>
          </p:nvPr>
        </p:nvSpPr>
        <p:spPr>
          <a:xfrm>
            <a:off x="1973151" y="143800"/>
            <a:ext cx="4135200" cy="8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이번주 문제</a:t>
            </a:r>
            <a:endParaRPr dirty="0"/>
          </a:p>
        </p:txBody>
      </p:sp>
      <p:cxnSp>
        <p:nvCxnSpPr>
          <p:cNvPr id="327" name="Google Shape;327;p12"/>
          <p:cNvCxnSpPr/>
          <p:nvPr/>
        </p:nvCxnSpPr>
        <p:spPr>
          <a:xfrm>
            <a:off x="1545996" y="1068367"/>
            <a:ext cx="89964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28" name="Google Shape;32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155" y="245353"/>
            <a:ext cx="522002" cy="33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12"/>
          <p:cNvSpPr/>
          <p:nvPr/>
        </p:nvSpPr>
        <p:spPr>
          <a:xfrm>
            <a:off x="0" y="2535575"/>
            <a:ext cx="1545900" cy="573300"/>
          </a:xfrm>
          <a:prstGeom prst="homePlate">
            <a:avLst>
              <a:gd name="adj" fmla="val 31038"/>
            </a:avLst>
          </a:prstGeom>
          <a:solidFill>
            <a:srgbClr val="27BAB5"/>
          </a:solidFill>
          <a:ln w="12700" cap="flat" cmpd="sng">
            <a:solidFill>
              <a:srgbClr val="27BA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3" name="Google Shape;333;p12"/>
          <p:cNvSpPr/>
          <p:nvPr/>
        </p:nvSpPr>
        <p:spPr>
          <a:xfrm>
            <a:off x="12195769" y="0"/>
            <a:ext cx="1236600" cy="6858000"/>
          </a:xfrm>
          <a:prstGeom prst="parallelogram">
            <a:avLst>
              <a:gd name="adj" fmla="val 0"/>
            </a:avLst>
          </a:prstGeom>
          <a:solidFill>
            <a:srgbClr val="27BAB5"/>
          </a:solidFill>
          <a:ln w="12700" cap="flat" cmpd="sng">
            <a:solidFill>
              <a:srgbClr val="27BA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29;p4">
            <a:extLst>
              <a:ext uri="{FF2B5EF4-FFF2-40B4-BE49-F238E27FC236}">
                <a16:creationId xmlns:a16="http://schemas.microsoft.com/office/drawing/2014/main" id="{836E7EB6-21C3-4488-A327-C1CEC7F315F0}"/>
              </a:ext>
            </a:extLst>
          </p:cNvPr>
          <p:cNvSpPr txBox="1"/>
          <p:nvPr/>
        </p:nvSpPr>
        <p:spPr>
          <a:xfrm>
            <a:off x="0" y="1569041"/>
            <a:ext cx="1376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+mn-ea"/>
                <a:ea typeface="+mn-ea"/>
                <a:cs typeface="Times New Roman"/>
                <a:sym typeface="Times New Roman"/>
              </a:rPr>
              <a:t> </a:t>
            </a:r>
            <a:r>
              <a:rPr lang="en-US" sz="1200" b="1" dirty="0">
                <a:solidFill>
                  <a:schemeClr val="dk1"/>
                </a:solidFill>
                <a:latin typeface="+mn-ea"/>
                <a:ea typeface="+mn-ea"/>
                <a:cs typeface="Times New Roman"/>
                <a:sym typeface="Times New Roman"/>
              </a:rPr>
              <a:t>C++</a:t>
            </a:r>
            <a:endParaRPr sz="1200" b="1" i="0" u="none" strike="noStrike" cap="none" dirty="0">
              <a:solidFill>
                <a:schemeClr val="dk1"/>
              </a:solidFill>
              <a:latin typeface="+mn-ea"/>
              <a:ea typeface="+mn-ea"/>
              <a:cs typeface="Times New Roman"/>
              <a:sym typeface="Times New Roman"/>
            </a:endParaRPr>
          </a:p>
        </p:txBody>
      </p:sp>
      <p:sp>
        <p:nvSpPr>
          <p:cNvPr id="24" name="Google Shape;130;p4">
            <a:extLst>
              <a:ext uri="{FF2B5EF4-FFF2-40B4-BE49-F238E27FC236}">
                <a16:creationId xmlns:a16="http://schemas.microsoft.com/office/drawing/2014/main" id="{F6DDCF5C-61A2-4363-BEBB-CEDD57856D7B}"/>
              </a:ext>
            </a:extLst>
          </p:cNvPr>
          <p:cNvSpPr txBox="1"/>
          <p:nvPr/>
        </p:nvSpPr>
        <p:spPr>
          <a:xfrm>
            <a:off x="0" y="2137380"/>
            <a:ext cx="1376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+mn-ea"/>
                <a:ea typeface="+mn-ea"/>
                <a:cs typeface="Times New Roman"/>
                <a:sym typeface="Times New Roman"/>
              </a:rPr>
              <a:t>예시</a:t>
            </a:r>
            <a:endParaRPr sz="1200" b="1" dirty="0">
              <a:solidFill>
                <a:schemeClr val="dk1"/>
              </a:solidFill>
              <a:latin typeface="+mn-ea"/>
              <a:ea typeface="+mn-ea"/>
              <a:cs typeface="Times New Roman"/>
              <a:sym typeface="Times New Roman"/>
            </a:endParaRPr>
          </a:p>
        </p:txBody>
      </p:sp>
      <p:sp>
        <p:nvSpPr>
          <p:cNvPr id="25" name="Google Shape;131;p4">
            <a:extLst>
              <a:ext uri="{FF2B5EF4-FFF2-40B4-BE49-F238E27FC236}">
                <a16:creationId xmlns:a16="http://schemas.microsoft.com/office/drawing/2014/main" id="{33D21FCD-DB1E-494D-8D27-3A87787156C4}"/>
              </a:ext>
            </a:extLst>
          </p:cNvPr>
          <p:cNvSpPr txBox="1"/>
          <p:nvPr/>
        </p:nvSpPr>
        <p:spPr>
          <a:xfrm>
            <a:off x="0" y="2689448"/>
            <a:ext cx="1376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Times New Roman"/>
                <a:sym typeface="Times New Roman"/>
              </a:rPr>
              <a:t>문제</a:t>
            </a:r>
            <a:endParaRPr sz="1200" b="1" dirty="0">
              <a:solidFill>
                <a:schemeClr val="bg1"/>
              </a:solidFill>
              <a:latin typeface="+mn-ea"/>
              <a:ea typeface="+mn-ea"/>
              <a:cs typeface="Times New Roman"/>
              <a:sym typeface="Times New Roman"/>
            </a:endParaRPr>
          </a:p>
        </p:txBody>
      </p:sp>
      <p:sp>
        <p:nvSpPr>
          <p:cNvPr id="26" name="Google Shape;127;p4">
            <a:extLst>
              <a:ext uri="{FF2B5EF4-FFF2-40B4-BE49-F238E27FC236}">
                <a16:creationId xmlns:a16="http://schemas.microsoft.com/office/drawing/2014/main" id="{23DAB8A4-5702-489A-84F2-B0890932ED14}"/>
              </a:ext>
            </a:extLst>
          </p:cNvPr>
          <p:cNvSpPr txBox="1"/>
          <p:nvPr/>
        </p:nvSpPr>
        <p:spPr>
          <a:xfrm>
            <a:off x="2275346" y="1717716"/>
            <a:ext cx="7537800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백준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23757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 아이들과 선물 상자</a:t>
            </a: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(https://www.acmicpc.net/problem/23757)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25;p4">
            <a:extLst>
              <a:ext uri="{FF2B5EF4-FFF2-40B4-BE49-F238E27FC236}">
                <a16:creationId xmlns:a16="http://schemas.microsoft.com/office/drawing/2014/main" id="{6D4C144F-CFDA-4849-9510-37AC9405F04B}"/>
              </a:ext>
            </a:extLst>
          </p:cNvPr>
          <p:cNvSpPr txBox="1"/>
          <p:nvPr/>
        </p:nvSpPr>
        <p:spPr>
          <a:xfrm>
            <a:off x="-1" y="1037460"/>
            <a:ext cx="1376314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  <a:ea typeface="+mn-ea"/>
              </a:rPr>
              <a:t>우선순위 큐</a:t>
            </a:r>
            <a:endParaRPr sz="1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395</Words>
  <Application>Microsoft Office PowerPoint</Application>
  <PresentationFormat>와이드스크린</PresentationFormat>
  <Paragraphs>113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Noto Sans Demilight</vt:lpstr>
      <vt:lpstr>Noto Sans Light</vt:lpstr>
      <vt:lpstr>Spoqa Han Sans</vt:lpstr>
      <vt:lpstr>맑은 고딕</vt:lpstr>
      <vt:lpstr>맑은 고딕</vt:lpstr>
      <vt:lpstr>Arial</vt:lpstr>
      <vt:lpstr>Times New Roman</vt:lpstr>
      <vt:lpstr>1_Office 테마</vt:lpstr>
      <vt:lpstr>자료구조</vt:lpstr>
      <vt:lpstr>체스게임</vt:lpstr>
      <vt:lpstr>우선순위 큐란?</vt:lpstr>
      <vt:lpstr>우선순위 큐란?</vt:lpstr>
      <vt:lpstr>우선순위 큐란?</vt:lpstr>
      <vt:lpstr>C++ Priority queue</vt:lpstr>
      <vt:lpstr>PowerPoint 프레젠테이션</vt:lpstr>
      <vt:lpstr>사용 예시</vt:lpstr>
      <vt:lpstr>이번주 문제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분석</dc:title>
  <dc:creator>이은성[ 학부재학 / 컴퓨터정보학과 ]</dc:creator>
  <cp:lastModifiedBy>이은성[ 학부수료 / 컴퓨터정보학과 ]</cp:lastModifiedBy>
  <cp:revision>8</cp:revision>
  <dcterms:created xsi:type="dcterms:W3CDTF">2020-06-12T02:00:18Z</dcterms:created>
  <dcterms:modified xsi:type="dcterms:W3CDTF">2022-06-07T06:57:17Z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0x010100E76DC8A70391454488AD61F88F3B4A13</vt:lpwstr>
  </property>
</Properties>
</file>