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1" r:id="rId6"/>
    <p:sldId id="265" r:id="rId7"/>
    <p:sldId id="268" r:id="rId8"/>
    <p:sldId id="27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ka6TICt5x23MfN5ttwl+GUyf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D82E5-3320-4626-8F41-9B6B621A691B}">
  <a:tblStyle styleId="{917D82E5-3320-4626-8F41-9B6B621A69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안녕하세요 수도권 3반 2조 발표를 맡은 조우석이라고 합니다. 통신사 회원이탈하는 원인에대한 분석결과를 발표시작하겠습니다.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03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46a4cf87c_1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1146a4cf87c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883877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E6E6E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2830" y="1467525"/>
            <a:ext cx="1296065" cy="82685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3556026" y="3996565"/>
            <a:ext cx="51096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altLang="ko-KR" sz="2400" dirty="0">
                <a:solidFill>
                  <a:schemeClr val="lt1"/>
                </a:solidFill>
              </a:rPr>
              <a:t>Stack</a:t>
            </a:r>
            <a:endParaRPr lang="en-US" altLang="ko-K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633567" y="4830792"/>
            <a:ext cx="29545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이은성</a:t>
            </a:r>
          </a:p>
        </p:txBody>
      </p:sp>
      <p:sp>
        <p:nvSpPr>
          <p:cNvPr id="94" name="Google Shape;94;p1"/>
          <p:cNvSpPr/>
          <p:nvPr/>
        </p:nvSpPr>
        <p:spPr>
          <a:xfrm>
            <a:off x="-2533651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988735" y="2670916"/>
            <a:ext cx="102444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ko-KR" altLang="en-US" dirty="0">
                <a:solidFill>
                  <a:schemeClr val="lt1"/>
                </a:solidFill>
                <a:latin typeface="Arial"/>
                <a:cs typeface="Arial"/>
                <a:sym typeface="Arial"/>
              </a:rPr>
              <a:t>자료구조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0379758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988735" y="2823316"/>
            <a:ext cx="102444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algun Gothic"/>
              <a:buNone/>
            </a:pPr>
            <a:r>
              <a:rPr lang="ko-KR" sz="8000">
                <a:solidFill>
                  <a:schemeClr val="lt1"/>
                </a:solidFill>
              </a:rPr>
              <a:t>체스게임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-5325253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520263" y="2860542"/>
            <a:ext cx="21398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목차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57016" y="1847888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96000" y="2055637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Stack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이란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6001735" y="2455747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5257016" y="2625024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96000" y="2832773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dirty="0"/>
          </a:p>
        </p:txBody>
      </p:sp>
      <p:cxnSp>
        <p:nvCxnSpPr>
          <p:cNvPr id="109" name="Google Shape;109;p2"/>
          <p:cNvCxnSpPr/>
          <p:nvPr/>
        </p:nvCxnSpPr>
        <p:spPr>
          <a:xfrm>
            <a:off x="6001735" y="3232883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5257016" y="3428275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096000" y="3636024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예시</a:t>
            </a:r>
            <a:endParaRPr dirty="0"/>
          </a:p>
        </p:txBody>
      </p:sp>
      <p:cxnSp>
        <p:nvCxnSpPr>
          <p:cNvPr id="112" name="Google Shape;112;p2"/>
          <p:cNvCxnSpPr/>
          <p:nvPr/>
        </p:nvCxnSpPr>
        <p:spPr>
          <a:xfrm>
            <a:off x="6001735" y="4036134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"/>
          <p:cNvSpPr txBox="1"/>
          <p:nvPr/>
        </p:nvSpPr>
        <p:spPr>
          <a:xfrm>
            <a:off x="5257016" y="4243883"/>
            <a:ext cx="839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096000" y="4451632"/>
            <a:ext cx="34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이번주 문제</a:t>
            </a:r>
            <a:endParaRPr dirty="0"/>
          </a:p>
        </p:txBody>
      </p:sp>
      <p:cxnSp>
        <p:nvCxnSpPr>
          <p:cNvPr id="115" name="Google Shape;115;p2"/>
          <p:cNvCxnSpPr/>
          <p:nvPr/>
        </p:nvCxnSpPr>
        <p:spPr>
          <a:xfrm>
            <a:off x="6001735" y="4851742"/>
            <a:ext cx="349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sz="4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r>
              <a:rPr lang="ko-KR" altLang="en-US" dirty="0"/>
              <a:t>이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880529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1" y="1037460"/>
            <a:ext cx="13763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en-US" b="1" dirty="0">
                <a:solidFill>
                  <a:schemeClr val="bg1"/>
                </a:solidFill>
                <a:latin typeface="+mn-ea"/>
                <a:ea typeface="+mn-ea"/>
              </a:rPr>
              <a:t>Stack</a:t>
            </a:r>
            <a:endParaRPr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739314" y="1259191"/>
            <a:ext cx="52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275346" y="1717716"/>
            <a:ext cx="7537800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스택은 한 쪽 끝에서만 자료를 넣거나 뺄 수 있는 선형 구조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(LIFO - Last In First Out)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되어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자료를 넣는 것을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밀어넣는다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푸쉬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(push)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라고 하고 반대로 넣어둔 자료를 꺼내는 것을 팝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(pop)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이라고 하는데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 꺼내지는 자료는 가장 최근에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푸쉬한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자료부터 나오게 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이처럼 나중에 넣은 값이 먼저 나오는 것을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LIFO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구조라고 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2195769" y="0"/>
            <a:ext cx="1236452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59EBA4-DB21-4AEE-B634-C8BA403B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541409"/>
            <a:ext cx="2857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Stack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헤더파일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5;p4">
            <a:extLst>
              <a:ext uri="{FF2B5EF4-FFF2-40B4-BE49-F238E27FC236}">
                <a16:creationId xmlns:a16="http://schemas.microsoft.com/office/drawing/2014/main" id="{9F53FECD-8431-4726-A1BC-2A6ADA8F3DBA}"/>
              </a:ext>
            </a:extLst>
          </p:cNvPr>
          <p:cNvSpPr txBox="1"/>
          <p:nvPr/>
        </p:nvSpPr>
        <p:spPr>
          <a:xfrm>
            <a:off x="-1" y="1037460"/>
            <a:ext cx="13763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Google Shape;129;p4">
            <a:extLst>
              <a:ext uri="{FF2B5EF4-FFF2-40B4-BE49-F238E27FC236}">
                <a16:creationId xmlns:a16="http://schemas.microsoft.com/office/drawing/2014/main" id="{315A683A-C020-42EF-939A-8DA9566EE6DF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4" name="Google Shape;130;p4">
            <a:extLst>
              <a:ext uri="{FF2B5EF4-FFF2-40B4-BE49-F238E27FC236}">
                <a16:creationId xmlns:a16="http://schemas.microsoft.com/office/drawing/2014/main" id="{7D363199-049C-49CB-9ED6-748F71DFC12B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5" name="Google Shape;131;p4">
            <a:extLst>
              <a:ext uri="{FF2B5EF4-FFF2-40B4-BE49-F238E27FC236}">
                <a16:creationId xmlns:a16="http://schemas.microsoft.com/office/drawing/2014/main" id="{8A56F692-C565-44A2-88A0-A54B975CD6C0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3440D3C6-3526-4F8B-8958-A1C00371446E}"/>
              </a:ext>
            </a:extLst>
          </p:cNvPr>
          <p:cNvSpPr txBox="1"/>
          <p:nvPr/>
        </p:nvSpPr>
        <p:spPr>
          <a:xfrm>
            <a:off x="2275346" y="1717716"/>
            <a:ext cx="7537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C++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 STL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사용하기 위해서 헤더파일을 포함해야 함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#include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&lt;stack&gt;</a:t>
            </a:r>
          </a:p>
        </p:txBody>
      </p:sp>
      <p:sp>
        <p:nvSpPr>
          <p:cNvPr id="27" name="Google Shape;142;p5">
            <a:extLst>
              <a:ext uri="{FF2B5EF4-FFF2-40B4-BE49-F238E27FC236}">
                <a16:creationId xmlns:a16="http://schemas.microsoft.com/office/drawing/2014/main" id="{D373B9F7-38AE-4AA3-932C-55A7CD22A491}"/>
              </a:ext>
            </a:extLst>
          </p:cNvPr>
          <p:cNvSpPr txBox="1"/>
          <p:nvPr/>
        </p:nvSpPr>
        <p:spPr>
          <a:xfrm>
            <a:off x="1739314" y="2937999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27;p4">
            <a:extLst>
              <a:ext uri="{FF2B5EF4-FFF2-40B4-BE49-F238E27FC236}">
                <a16:creationId xmlns:a16="http://schemas.microsoft.com/office/drawing/2014/main" id="{E2CE9B1C-C6C0-4E5F-B30E-ADD520FDBA39}"/>
              </a:ext>
            </a:extLst>
          </p:cNvPr>
          <p:cNvSpPr txBox="1"/>
          <p:nvPr/>
        </p:nvSpPr>
        <p:spPr>
          <a:xfrm>
            <a:off x="2275346" y="3488836"/>
            <a:ext cx="7537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stack&lt;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데이터타입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선언 가능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 &lt;int&gt; 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 &lt;pair&lt;int, int&gt;&gt; 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 &lt;vector&lt;pair&lt;string, int&gt; 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등으로 선언 가능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34112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68" cy="8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Queue</a:t>
            </a:r>
            <a:endParaRPr dirty="0"/>
          </a:p>
        </p:txBody>
      </p:sp>
      <p:cxnSp>
        <p:nvCxnSpPr>
          <p:cNvPr id="138" name="Google Shape;138;p5"/>
          <p:cNvCxnSpPr/>
          <p:nvPr/>
        </p:nvCxnSpPr>
        <p:spPr>
          <a:xfrm>
            <a:off x="1545996" y="1068367"/>
            <a:ext cx="8996538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0" y="1418290"/>
            <a:ext cx="1545996" cy="57342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739314" y="1259191"/>
            <a:ext cx="8503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5;p4">
            <a:extLst>
              <a:ext uri="{FF2B5EF4-FFF2-40B4-BE49-F238E27FC236}">
                <a16:creationId xmlns:a16="http://schemas.microsoft.com/office/drawing/2014/main" id="{9F53FECD-8431-4726-A1BC-2A6ADA8F3DBA}"/>
              </a:ext>
            </a:extLst>
          </p:cNvPr>
          <p:cNvSpPr txBox="1"/>
          <p:nvPr/>
        </p:nvSpPr>
        <p:spPr>
          <a:xfrm>
            <a:off x="-1" y="1037460"/>
            <a:ext cx="13763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Google Shape;129;p4">
            <a:extLst>
              <a:ext uri="{FF2B5EF4-FFF2-40B4-BE49-F238E27FC236}">
                <a16:creationId xmlns:a16="http://schemas.microsoft.com/office/drawing/2014/main" id="{315A683A-C020-42EF-939A-8DA9566EE6DF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4" name="Google Shape;130;p4">
            <a:extLst>
              <a:ext uri="{FF2B5EF4-FFF2-40B4-BE49-F238E27FC236}">
                <a16:creationId xmlns:a16="http://schemas.microsoft.com/office/drawing/2014/main" id="{7D363199-049C-49CB-9ED6-748F71DFC12B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5" name="Google Shape;131;p4">
            <a:extLst>
              <a:ext uri="{FF2B5EF4-FFF2-40B4-BE49-F238E27FC236}">
                <a16:creationId xmlns:a16="http://schemas.microsoft.com/office/drawing/2014/main" id="{8A56F692-C565-44A2-88A0-A54B975CD6C0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0482B0B-01B9-420F-A47E-C8EB62E78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92445"/>
              </p:ext>
            </p:extLst>
          </p:nvPr>
        </p:nvGraphicFramePr>
        <p:xfrm>
          <a:off x="2191917" y="1845941"/>
          <a:ext cx="8128000" cy="2595880"/>
        </p:xfrm>
        <a:graphic>
          <a:graphicData uri="http://schemas.openxmlformats.org/drawingml/2006/table">
            <a:tbl>
              <a:tblPr firstRow="1" bandRow="1">
                <a:tableStyleId>{917D82E5-3320-4626-8F41-9B6B621A691B}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47217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583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2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push(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스택의 맨 위에 값을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위 원소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6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위 원소 리턴</a:t>
                      </a:r>
                      <a:r>
                        <a:rPr lang="en-US" altLang="ko-KR" dirty="0"/>
                        <a:t>(pop</a:t>
                      </a:r>
                      <a:r>
                        <a:rPr lang="ko-KR" altLang="en-US" dirty="0"/>
                        <a:t>하면 삭제될 원소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size()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스택에 있는 원소의 수를 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empty()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스택이 비어 있으면 </a:t>
                      </a:r>
                      <a:r>
                        <a:rPr lang="en-US" altLang="ko-KR" dirty="0"/>
                        <a:t>true, </a:t>
                      </a:r>
                      <a:r>
                        <a:rPr lang="ko-KR" altLang="en-US" dirty="0"/>
                        <a:t>아니면 </a:t>
                      </a:r>
                      <a:r>
                        <a:rPr lang="en-US" altLang="ko-KR" dirty="0"/>
                        <a:t>false </a:t>
                      </a:r>
                      <a:r>
                        <a:rPr lang="ko-KR" altLang="en-US" dirty="0"/>
                        <a:t>리턴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9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swap(a,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 스택의 내용물을 서로 </a:t>
                      </a:r>
                      <a:r>
                        <a:rPr lang="en-US" altLang="ko-KR" dirty="0"/>
                        <a:t>swap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5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6a4cf87c_1_450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146a4cf87c_1_450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cs typeface="Arial"/>
                <a:sym typeface="Arial"/>
              </a:rPr>
              <a:t>사용 예시</a:t>
            </a:r>
            <a:endParaRPr dirty="0"/>
          </a:p>
        </p:txBody>
      </p:sp>
      <p:cxnSp>
        <p:nvCxnSpPr>
          <p:cNvPr id="263" name="Google Shape;263;g1146a4cf87c_1_450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4" name="Google Shape;264;g1146a4cf87c_1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46a4cf87c_1_450"/>
          <p:cNvSpPr/>
          <p:nvPr/>
        </p:nvSpPr>
        <p:spPr>
          <a:xfrm>
            <a:off x="-5779" y="1986923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146a4cf87c_1_450"/>
          <p:cNvSpPr txBox="1"/>
          <p:nvPr/>
        </p:nvSpPr>
        <p:spPr>
          <a:xfrm>
            <a:off x="2275296" y="1688116"/>
            <a:ext cx="75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5;p4">
            <a:extLst>
              <a:ext uri="{FF2B5EF4-FFF2-40B4-BE49-F238E27FC236}">
                <a16:creationId xmlns:a16="http://schemas.microsoft.com/office/drawing/2014/main" id="{12062394-E80C-4C12-98C4-8D891A6DFAD4}"/>
              </a:ext>
            </a:extLst>
          </p:cNvPr>
          <p:cNvSpPr txBox="1"/>
          <p:nvPr/>
        </p:nvSpPr>
        <p:spPr>
          <a:xfrm>
            <a:off x="-1" y="1037460"/>
            <a:ext cx="13763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Google Shape;129;p4">
            <a:extLst>
              <a:ext uri="{FF2B5EF4-FFF2-40B4-BE49-F238E27FC236}">
                <a16:creationId xmlns:a16="http://schemas.microsoft.com/office/drawing/2014/main" id="{C652CBBF-45D7-457C-AE03-DEF0BECEC0A4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1" name="Google Shape;130;p4">
            <a:extLst>
              <a:ext uri="{FF2B5EF4-FFF2-40B4-BE49-F238E27FC236}">
                <a16:creationId xmlns:a16="http://schemas.microsoft.com/office/drawing/2014/main" id="{306FADD5-0E00-4AF9-A28B-71313EFD8399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2" name="Google Shape;131;p4">
            <a:extLst>
              <a:ext uri="{FF2B5EF4-FFF2-40B4-BE49-F238E27FC236}">
                <a16:creationId xmlns:a16="http://schemas.microsoft.com/office/drawing/2014/main" id="{342A2472-3D51-4E2D-A9FF-35754C0A397F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A29C8F-0691-433E-8C95-BD7E7DE7D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485" y="1569041"/>
            <a:ext cx="2838450" cy="4391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E44AA3-8C13-4734-9368-FFE1701FE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46" y="2871787"/>
            <a:ext cx="4667250" cy="111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"/>
          <p:cNvSpPr/>
          <p:nvPr/>
        </p:nvSpPr>
        <p:spPr>
          <a:xfrm>
            <a:off x="0" y="0"/>
            <a:ext cx="1341000" cy="6858000"/>
          </a:xfrm>
          <a:prstGeom prst="parallelogram">
            <a:avLst>
              <a:gd name="adj" fmla="val 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12"/>
          <p:cNvSpPr txBox="1">
            <a:spLocks noGrp="1"/>
          </p:cNvSpPr>
          <p:nvPr>
            <p:ph type="title"/>
          </p:nvPr>
        </p:nvSpPr>
        <p:spPr>
          <a:xfrm>
            <a:off x="1973151" y="143800"/>
            <a:ext cx="4135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이번주 문제</a:t>
            </a:r>
            <a:endParaRPr dirty="0"/>
          </a:p>
        </p:txBody>
      </p:sp>
      <p:cxnSp>
        <p:nvCxnSpPr>
          <p:cNvPr id="327" name="Google Shape;327;p12"/>
          <p:cNvCxnSpPr/>
          <p:nvPr/>
        </p:nvCxnSpPr>
        <p:spPr>
          <a:xfrm>
            <a:off x="1545996" y="1068367"/>
            <a:ext cx="899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8" name="Google Shape;3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5" y="245353"/>
            <a:ext cx="522002" cy="3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2"/>
          <p:cNvSpPr/>
          <p:nvPr/>
        </p:nvSpPr>
        <p:spPr>
          <a:xfrm>
            <a:off x="0" y="2535575"/>
            <a:ext cx="1545900" cy="573300"/>
          </a:xfrm>
          <a:prstGeom prst="homePlate">
            <a:avLst>
              <a:gd name="adj" fmla="val 31038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12195769" y="0"/>
            <a:ext cx="1236600" cy="6858000"/>
          </a:xfrm>
          <a:prstGeom prst="parallelogram">
            <a:avLst>
              <a:gd name="adj" fmla="val 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5;p4">
            <a:extLst>
              <a:ext uri="{FF2B5EF4-FFF2-40B4-BE49-F238E27FC236}">
                <a16:creationId xmlns:a16="http://schemas.microsoft.com/office/drawing/2014/main" id="{1A56974B-07B7-4F9E-BB25-FC7FE6969565}"/>
              </a:ext>
            </a:extLst>
          </p:cNvPr>
          <p:cNvSpPr txBox="1"/>
          <p:nvPr/>
        </p:nvSpPr>
        <p:spPr>
          <a:xfrm>
            <a:off x="-1" y="1037460"/>
            <a:ext cx="13763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None/>
            </a:pPr>
            <a:r>
              <a:rPr lang="en-US" altLang="ko-KR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Google Shape;129;p4">
            <a:extLst>
              <a:ext uri="{FF2B5EF4-FFF2-40B4-BE49-F238E27FC236}">
                <a16:creationId xmlns:a16="http://schemas.microsoft.com/office/drawing/2014/main" id="{836E7EB6-21C3-4488-A327-C1CEC7F315F0}"/>
              </a:ext>
            </a:extLst>
          </p:cNvPr>
          <p:cNvSpPr txBox="1"/>
          <p:nvPr/>
        </p:nvSpPr>
        <p:spPr>
          <a:xfrm>
            <a:off x="0" y="1569041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C++</a:t>
            </a:r>
            <a:endParaRPr sz="1200" b="1" i="0" u="none" strike="noStrike" cap="none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4" name="Google Shape;130;p4">
            <a:extLst>
              <a:ext uri="{FF2B5EF4-FFF2-40B4-BE49-F238E27FC236}">
                <a16:creationId xmlns:a16="http://schemas.microsoft.com/office/drawing/2014/main" id="{F6DDCF5C-61A2-4363-BEBB-CEDD57856D7B}"/>
              </a:ext>
            </a:extLst>
          </p:cNvPr>
          <p:cNvSpPr txBox="1"/>
          <p:nvPr/>
        </p:nvSpPr>
        <p:spPr>
          <a:xfrm>
            <a:off x="0" y="2137380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n-ea"/>
                <a:ea typeface="+mn-ea"/>
                <a:cs typeface="Times New Roman"/>
                <a:sym typeface="Times New Roman"/>
              </a:rPr>
              <a:t>예시</a:t>
            </a:r>
            <a:endParaRPr sz="1200" b="1" dirty="0">
              <a:solidFill>
                <a:schemeClr val="dk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5" name="Google Shape;131;p4">
            <a:extLst>
              <a:ext uri="{FF2B5EF4-FFF2-40B4-BE49-F238E27FC236}">
                <a16:creationId xmlns:a16="http://schemas.microsoft.com/office/drawing/2014/main" id="{33D21FCD-DB1E-494D-8D27-3A87787156C4}"/>
              </a:ext>
            </a:extLst>
          </p:cNvPr>
          <p:cNvSpPr txBox="1"/>
          <p:nvPr/>
        </p:nvSpPr>
        <p:spPr>
          <a:xfrm>
            <a:off x="0" y="2689448"/>
            <a:ext cx="1376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  <a:cs typeface="Times New Roman"/>
                <a:sym typeface="Times New Roman"/>
              </a:rPr>
              <a:t>문제</a:t>
            </a:r>
            <a:endParaRPr sz="1200" b="1" dirty="0">
              <a:solidFill>
                <a:schemeClr val="bg1"/>
              </a:solidFill>
              <a:latin typeface="+mn-ea"/>
              <a:ea typeface="+mn-ea"/>
              <a:cs typeface="Times New Roman"/>
              <a:sym typeface="Times New Roman"/>
            </a:endParaRPr>
          </a:p>
        </p:txBody>
      </p: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23DAB8A4-5702-489A-84F2-B0890932ED14}"/>
              </a:ext>
            </a:extLst>
          </p:cNvPr>
          <p:cNvSpPr txBox="1"/>
          <p:nvPr/>
        </p:nvSpPr>
        <p:spPr>
          <a:xfrm>
            <a:off x="2275346" y="1717716"/>
            <a:ext cx="75378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10773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제로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(https://www.acmicpc.net/problem/10773)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/>
          <p:nvPr/>
        </p:nvSpPr>
        <p:spPr>
          <a:xfrm>
            <a:off x="2883877" y="0"/>
            <a:ext cx="12084148" cy="6858000"/>
          </a:xfrm>
          <a:prstGeom prst="parallelogram">
            <a:avLst>
              <a:gd name="adj" fmla="val 25000"/>
            </a:avLst>
          </a:prstGeom>
          <a:solidFill>
            <a:srgbClr val="27BAB5"/>
          </a:solidFill>
          <a:ln w="12700" cap="flat" cmpd="sng">
            <a:solidFill>
              <a:srgbClr val="27BA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-2533651" y="0"/>
            <a:ext cx="7167217" cy="6858000"/>
          </a:xfrm>
          <a:prstGeom prst="parallelogram">
            <a:avLst>
              <a:gd name="adj" fmla="val 25000"/>
            </a:avLst>
          </a:prstGeom>
          <a:solidFill>
            <a:srgbClr val="E6E6E6"/>
          </a:solidFill>
          <a:ln w="12700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1524183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</a:pPr>
            <a:r>
              <a:rPr lang="ko-KR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6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294</Words>
  <Application>Microsoft Office PowerPoint</Application>
  <PresentationFormat>와이드스크린</PresentationFormat>
  <Paragraphs>82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맑은 고딕</vt:lpstr>
      <vt:lpstr>Arial</vt:lpstr>
      <vt:lpstr>Times New Roman</vt:lpstr>
      <vt:lpstr>1_Office 테마</vt:lpstr>
      <vt:lpstr>자료구조</vt:lpstr>
      <vt:lpstr>체스게임</vt:lpstr>
      <vt:lpstr>Stack이란?</vt:lpstr>
      <vt:lpstr>C++ Stack</vt:lpstr>
      <vt:lpstr>C++ Queue</vt:lpstr>
      <vt:lpstr>사용 예시</vt:lpstr>
      <vt:lpstr>이번주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이은성[ 학부재학 / 컴퓨터정보학과 ]</dc:creator>
  <cp:lastModifiedBy>이은성[ 학부수료 / 컴퓨터정보학과 ]</cp:lastModifiedBy>
  <cp:revision>6</cp:revision>
  <dcterms:created xsi:type="dcterms:W3CDTF">2020-06-12T02:00:18Z</dcterms:created>
  <dcterms:modified xsi:type="dcterms:W3CDTF">2022-06-03T06:27:56Z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