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0" r:id="rId4"/>
    <p:sldId id="281" r:id="rId5"/>
    <p:sldId id="271" r:id="rId6"/>
    <p:sldId id="282" r:id="rId7"/>
    <p:sldId id="274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91686" autoAdjust="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D8EE-5FC8-48D1-B61A-39F5A8ECCDD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3D7C9-BD66-4E35-9181-E1BA90E3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7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STL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 컨테이너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(container)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 같은 타입의 여러 객체를 저장하는 일종의 집합이라 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6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5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5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1084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7943" y="2663703"/>
            <a:ext cx="321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Algorithm Study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7943" y="32484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Queue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LSJ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9" name="그래픽 8" descr="상향 추세">
            <a:extLst>
              <a:ext uri="{FF2B5EF4-FFF2-40B4-BE49-F238E27FC236}">
                <a16:creationId xmlns:a16="http://schemas.microsoft.com/office/drawing/2014/main" id="{D2DC8988-ACD4-496A-B813-5743B67B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955" y="2635984"/>
            <a:ext cx="1224988" cy="12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4447" y="2126525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01 Queue(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큐</a:t>
            </a:r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)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4447" y="2706292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02 Queue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4447" y="330008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문제 추천</a:t>
            </a: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2346873" y="2592705"/>
            <a:ext cx="439854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</p:cNvCxnSpPr>
          <p:nvPr/>
        </p:nvCxnSpPr>
        <p:spPr>
          <a:xfrm>
            <a:off x="2346873" y="3178197"/>
            <a:ext cx="240800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215937" y="3794237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633981" y="544324"/>
            <a:ext cx="4279417" cy="1291292"/>
            <a:chOff x="7889739" y="544324"/>
            <a:chExt cx="4023659" cy="1291292"/>
          </a:xfrm>
        </p:grpSpPr>
        <p:sp>
          <p:nvSpPr>
            <p:cNvPr id="81" name="TextBox 80"/>
            <p:cNvSpPr txBox="1"/>
            <p:nvPr/>
          </p:nvSpPr>
          <p:spPr>
            <a:xfrm>
              <a:off x="10858500" y="1127730"/>
              <a:ext cx="173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89739" y="544324"/>
              <a:ext cx="11382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목차</a:t>
              </a:r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1867679" y="681990"/>
              <a:ext cx="45719" cy="10782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766592" cy="518696"/>
              <a:chOff x="8864279" y="359775"/>
              <a:chExt cx="766592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Queue</a:t>
                </a: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624502" y="581025"/>
              <a:ext cx="20217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Queue(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큐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의 정의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컨테이너 어댑터</a:t>
                </a:r>
                <a:r>
                  <a:rPr lang="en-US" altLang="ko-KR" dirty="0"/>
                  <a:t>(Container adapter)</a:t>
                </a:r>
                <a:endParaRPr lang="ko-KR" altLang="en-US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1AC0-496E-4F00-A6AC-2292595FD235}"/>
              </a:ext>
            </a:extLst>
          </p:cNvPr>
          <p:cNvSpPr txBox="1"/>
          <p:nvPr/>
        </p:nvSpPr>
        <p:spPr>
          <a:xfrm>
            <a:off x="6541719" y="3304934"/>
            <a:ext cx="4265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i="0" dirty="0">
                <a:effectLst/>
              </a:rPr>
              <a:t>기존 컨테이너</a:t>
            </a:r>
            <a:r>
              <a:rPr lang="en-US" altLang="ko-KR" sz="1600" i="0" dirty="0">
                <a:effectLst/>
              </a:rPr>
              <a:t>(</a:t>
            </a:r>
            <a:r>
              <a:rPr lang="ko-KR" altLang="en-US" sz="1600" i="0" dirty="0">
                <a:effectLst/>
              </a:rPr>
              <a:t>시퀀스</a:t>
            </a:r>
            <a:r>
              <a:rPr lang="en-US" altLang="ko-KR" sz="1600" i="0" dirty="0">
                <a:effectLst/>
              </a:rPr>
              <a:t>, </a:t>
            </a:r>
            <a:r>
              <a:rPr lang="ko-KR" altLang="en-US" sz="1600" i="0" dirty="0">
                <a:effectLst/>
              </a:rPr>
              <a:t>연관 컨테이너</a:t>
            </a:r>
            <a:r>
              <a:rPr lang="en-US" altLang="ko-KR" sz="1600" i="0" dirty="0">
                <a:effectLst/>
              </a:rPr>
              <a:t>)</a:t>
            </a:r>
            <a:r>
              <a:rPr lang="ko-KR" altLang="en-US" sz="1600" i="0" dirty="0">
                <a:effectLst/>
              </a:rPr>
              <a:t>의 인터페이스를 제한하여 만든 </a:t>
            </a:r>
            <a:r>
              <a:rPr lang="ko-KR" altLang="en-US" sz="1600" b="1" i="0" dirty="0">
                <a:effectLst/>
              </a:rPr>
              <a:t>기능이 제한되거나 변형된 컨테이너</a:t>
            </a:r>
            <a:r>
              <a:rPr lang="ko-KR" altLang="en-US" sz="1600" i="0" dirty="0">
                <a:effectLst/>
              </a:rPr>
              <a:t>를 의미</a:t>
            </a:r>
            <a:endParaRPr lang="en-US" altLang="ko-KR" sz="16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각각의 기초가 되는 클래스의 인터페이스를 제한하여</a:t>
            </a:r>
            <a:r>
              <a:rPr lang="en-US" altLang="ko-KR" sz="1600" dirty="0"/>
              <a:t>, </a:t>
            </a:r>
            <a:r>
              <a:rPr lang="ko-KR" altLang="en-US" sz="1600" dirty="0"/>
              <a:t>특정 형태의 동작만을 수행</a:t>
            </a:r>
            <a:r>
              <a:rPr lang="en-US" altLang="ko-KR" sz="1600" dirty="0"/>
              <a:t>.</a:t>
            </a:r>
            <a:endParaRPr lang="en-US" altLang="ko-KR" sz="1600" i="0" dirty="0">
              <a:effectLst/>
            </a:endParaRP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AEBAFC98-8E23-4F13-83A8-7190E645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41" y="2667784"/>
            <a:ext cx="4265941" cy="28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766592" cy="518696"/>
              <a:chOff x="8864279" y="359775"/>
              <a:chExt cx="766592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Queue</a:t>
                </a: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624502" y="581025"/>
              <a:ext cx="20217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Queue(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큐</a:t>
              </a:r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의 정의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Queue </a:t>
                </a:r>
                <a:r>
                  <a:rPr lang="ko-KR" altLang="en-US" dirty="0"/>
                  <a:t>큐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1298F412-1745-4567-B8D3-EC5E095F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1008"/>
            <a:ext cx="5257800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4061D7-5AB5-4D7D-A87C-85AA0BC793A0}"/>
              </a:ext>
            </a:extLst>
          </p:cNvPr>
          <p:cNvSpPr txBox="1"/>
          <p:nvPr/>
        </p:nvSpPr>
        <p:spPr>
          <a:xfrm>
            <a:off x="6591930" y="3566157"/>
            <a:ext cx="4265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사전적 의미로는 무엇을 기다리는 사람</a:t>
            </a:r>
            <a:r>
              <a:rPr lang="en-US" altLang="ko-KR" sz="1600" dirty="0"/>
              <a:t>, </a:t>
            </a:r>
            <a:r>
              <a:rPr lang="ko-KR" altLang="en-US" sz="1600" dirty="0"/>
              <a:t>차량 등의 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큐 컨테이너는 </a:t>
            </a:r>
            <a:r>
              <a:rPr lang="en-US" altLang="ko-KR" sz="1600" dirty="0"/>
              <a:t>Deque </a:t>
            </a:r>
            <a:r>
              <a:rPr lang="ko-KR" altLang="en-US" sz="1600" dirty="0"/>
              <a:t>클래스의 인터페이스를 제한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8357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766592" cy="518696"/>
              <a:chOff x="8864279" y="359775"/>
              <a:chExt cx="766592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Queue</a:t>
                </a:r>
                <a:endParaRPr lang="ko-KR" altLang="en-US" sz="14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624502" y="581025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Queue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의 특징 및 활용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Queue</a:t>
                </a:r>
                <a:r>
                  <a:rPr lang="ko-KR" altLang="en-US" dirty="0"/>
                  <a:t>의 특징</a:t>
                </a:r>
                <a:endParaRPr lang="en-US" altLang="ko-KR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pic>
        <p:nvPicPr>
          <p:cNvPr id="3074" name="Picture 2" descr="queue container">
            <a:extLst>
              <a:ext uri="{FF2B5EF4-FFF2-40B4-BE49-F238E27FC236}">
                <a16:creationId xmlns:a16="http://schemas.microsoft.com/office/drawing/2014/main" id="{B46CB4B9-345A-4AD5-A247-EF062E75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4" y="2312129"/>
            <a:ext cx="4058879" cy="363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C52EE3-F9EA-4335-86D1-EBE12F7CC3A6}"/>
              </a:ext>
            </a:extLst>
          </p:cNvPr>
          <p:cNvSpPr txBox="1"/>
          <p:nvPr/>
        </p:nvSpPr>
        <p:spPr>
          <a:xfrm>
            <a:off x="6222610" y="3566157"/>
            <a:ext cx="47806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큐의 메모리 구조는 선형 메모리 공간에 데이터를 저장하면서 </a:t>
            </a:r>
            <a:r>
              <a:rPr lang="ko-KR" altLang="en-US" sz="1600" b="1" u="sng" dirty="0"/>
              <a:t>선입선출</a:t>
            </a:r>
            <a:r>
              <a:rPr lang="en-US" altLang="ko-KR" sz="1600" dirty="0"/>
              <a:t>(FIFO, First In First Out)</a:t>
            </a:r>
            <a:r>
              <a:rPr lang="ko-KR" altLang="en-US" sz="1600" dirty="0"/>
              <a:t>의 구조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중간에 변경이 불가함</a:t>
            </a:r>
            <a:r>
              <a:rPr lang="en-US" altLang="ko-KR" sz="1600" dirty="0"/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5773CE-B605-463D-A301-354C43761A21}"/>
              </a:ext>
            </a:extLst>
          </p:cNvPr>
          <p:cNvSpPr/>
          <p:nvPr/>
        </p:nvSpPr>
        <p:spPr>
          <a:xfrm>
            <a:off x="8001001" y="5251546"/>
            <a:ext cx="3002246" cy="5890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가장 먼저 저장된</a:t>
            </a:r>
            <a:r>
              <a:rPr lang="en-US" altLang="ko-KR" sz="1400" dirty="0"/>
              <a:t>(Push) </a:t>
            </a:r>
            <a:r>
              <a:rPr lang="ko-KR" altLang="en-US" sz="1400" dirty="0"/>
              <a:t>데이터가 가장 먼저 인출</a:t>
            </a:r>
            <a:r>
              <a:rPr lang="en-US" altLang="ko-KR" sz="1400" dirty="0"/>
              <a:t>(Pop)</a:t>
            </a:r>
            <a:endParaRPr lang="ko-KR" altLang="en-US" sz="14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A426DFF-555C-41C0-915F-45BE3B1A768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456819" y="4206241"/>
            <a:ext cx="1169072" cy="921538"/>
          </a:xfrm>
          <a:prstGeom prst="bentConnector3">
            <a:avLst>
              <a:gd name="adj1" fmla="val 68961"/>
            </a:avLst>
          </a:prstGeom>
          <a:ln w="158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766592" cy="518696"/>
              <a:chOff x="8864279" y="359775"/>
              <a:chExt cx="766592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Queue</a:t>
                </a:r>
                <a:endParaRPr lang="ko-KR" altLang="en-US" sz="14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624502" y="581025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Queue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의 특징 및 활용</a:t>
              </a: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Queue</a:t>
                </a:r>
                <a:r>
                  <a:rPr lang="ko-KR" altLang="en-US" dirty="0"/>
                  <a:t>의 특징</a:t>
                </a:r>
                <a:endParaRPr lang="en-US" altLang="ko-KR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C3004-7A98-4ADB-AF87-83B19548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53" y="2716632"/>
            <a:ext cx="4202279" cy="27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B9DC98-AB00-4837-ACDB-DA30616B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58178"/>
              </p:ext>
            </p:extLst>
          </p:nvPr>
        </p:nvGraphicFramePr>
        <p:xfrm>
          <a:off x="5769635" y="2791824"/>
          <a:ext cx="53053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6989">
                  <a:extLst>
                    <a:ext uri="{9D8B030D-6E8A-4147-A177-3AD203B41FA5}">
                      <a16:colId xmlns:a16="http://schemas.microsoft.com/office/drawing/2014/main" val="3453804699"/>
                    </a:ext>
                  </a:extLst>
                </a:gridCol>
                <a:gridCol w="4138323">
                  <a:extLst>
                    <a:ext uri="{9D8B030D-6E8A-4147-A177-3AD203B41FA5}">
                      <a16:colId xmlns:a16="http://schemas.microsoft.com/office/drawing/2014/main" val="319575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멤버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39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empty()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큐가 비어 있으면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ko-KR" altLang="en-US" sz="1000" dirty="0"/>
                        <a:t>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비어 있지 않으면 </a:t>
                      </a:r>
                      <a:r>
                        <a:rPr lang="en-US" altLang="ko-KR" sz="1000" dirty="0"/>
                        <a:t>false</a:t>
                      </a:r>
                      <a:r>
                        <a:rPr lang="ko-KR" altLang="en-US" sz="1000" dirty="0"/>
                        <a:t>를 반환함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3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size()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 요소의 총 개수를 반환함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5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큐의 맨 앞에 있는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제일 먼저 저장된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요소에 대한 참조를 반환함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7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큐의 맨 뒤에 있는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제일 나중에 저장된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요소에 대한 참조를 반환함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70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push()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큐의 맨 뒤에 요소를 삽입함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7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pop()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큐의 맨 앞의 요소를 삭제함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4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175376"/>
              <a:ext cx="766592" cy="518696"/>
              <a:chOff x="8864279" y="359775"/>
              <a:chExt cx="766592" cy="51869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02221"/>
                <a:ext cx="0" cy="47625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905993" y="359775"/>
                <a:ext cx="724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a드림고딕1" panose="02020600000000000000" pitchFamily="18" charset="-127"/>
                    <a:ea typeface="a드림고딕1" panose="02020600000000000000" pitchFamily="18" charset="-127"/>
                  </a:rPr>
                  <a:t>Queue</a:t>
                </a:r>
                <a:endParaRPr lang="ko-KR" altLang="en-US" sz="1400" dirty="0">
                  <a:solidFill>
                    <a:schemeClr val="bg1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1624502" y="581025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문제 추천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예제</a:t>
                </a:r>
                <a:endParaRPr lang="ko-KR" altLang="en-US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117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ACAF5-BD6B-4602-B953-DEB35D2F66D7}"/>
              </a:ext>
            </a:extLst>
          </p:cNvPr>
          <p:cNvSpPr txBox="1"/>
          <p:nvPr/>
        </p:nvSpPr>
        <p:spPr>
          <a:xfrm>
            <a:off x="1080760" y="2989709"/>
            <a:ext cx="376439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400" b="0" i="0" dirty="0">
                <a:solidFill>
                  <a:srgbClr val="0000FF"/>
                </a:solidFill>
                <a:effectLst/>
                <a:latin typeface="D2Coding"/>
              </a:rPr>
              <a:t>int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n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=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20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// 20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D2Coding"/>
              </a:rPr>
              <a:t>개의 피보나치 수열을 출력함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.</a:t>
            </a:r>
            <a:endParaRPr lang="ko-KR" altLang="en-US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queue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&lt;</a:t>
            </a:r>
            <a:r>
              <a:rPr lang="en-US" altLang="ko-KR" sz="1400" b="0" i="0" dirty="0">
                <a:solidFill>
                  <a:srgbClr val="0000FF"/>
                </a:solidFill>
                <a:effectLst/>
                <a:latin typeface="D2Coding"/>
              </a:rPr>
              <a:t>int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&gt;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que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push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</a:t>
            </a:r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0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)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D2Coding"/>
              </a:rPr>
              <a:t>초기값인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0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D2Coding"/>
              </a:rPr>
              <a:t>과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1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D2Coding"/>
              </a:rPr>
              <a:t>을 저장함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.</a:t>
            </a:r>
            <a:endParaRPr lang="ko-KR" altLang="en-US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push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</a:t>
            </a:r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1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)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400" b="0" i="0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D2Coding"/>
              </a:rPr>
              <a:t>피보나치 수열</a:t>
            </a:r>
            <a:endParaRPr lang="ko-KR" altLang="en-US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00FF"/>
                </a:solidFill>
                <a:effectLst/>
                <a:latin typeface="D2Coding"/>
              </a:rPr>
              <a:t>for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</a:t>
            </a:r>
            <a:r>
              <a:rPr lang="en-US" altLang="ko-KR" sz="1400" b="0" i="0" dirty="0">
                <a:solidFill>
                  <a:srgbClr val="0000FF"/>
                </a:solidFill>
                <a:effectLst/>
                <a:latin typeface="D2Coding"/>
              </a:rPr>
              <a:t>int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i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=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2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i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&lt;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n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i</a:t>
            </a:r>
            <a:r>
              <a:rPr lang="en-US" altLang="ko-KR" sz="1400" b="0" i="0" dirty="0">
                <a:solidFill>
                  <a:srgbClr val="000040"/>
                </a:solidFill>
                <a:effectLst/>
                <a:latin typeface="D2Coding"/>
              </a:rPr>
              <a:t>++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)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{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    </a:t>
            </a:r>
            <a:r>
              <a:rPr lang="en-US" altLang="ko-KR" sz="1400" b="0" i="0" dirty="0">
                <a:solidFill>
                  <a:srgbClr val="0000FF"/>
                </a:solidFill>
                <a:effectLst/>
                <a:latin typeface="D2Coding"/>
              </a:rPr>
              <a:t>int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temp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=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front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()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    </a:t>
            </a:r>
            <a:r>
              <a:rPr lang="en-US" altLang="ko-KR" sz="1400" b="0" i="0" dirty="0" err="1">
                <a:solidFill>
                  <a:srgbClr val="0000DD"/>
                </a:solidFill>
                <a:effectLst/>
                <a:latin typeface="D2Coding"/>
              </a:rPr>
              <a:t>cout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&lt;&lt;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temp </a:t>
            </a:r>
            <a:r>
              <a:rPr lang="en-US" altLang="ko-KR" sz="1400" b="0" i="0" dirty="0">
                <a:solidFill>
                  <a:srgbClr val="000080"/>
                </a:solidFill>
                <a:effectLst/>
                <a:latin typeface="D2Coding"/>
              </a:rPr>
              <a:t>&lt;&lt;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D2Coding"/>
              </a:rPr>
              <a:t>" "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   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pop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()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00DD"/>
                </a:solidFill>
                <a:effectLst/>
                <a:latin typeface="D2Coding"/>
              </a:rPr>
              <a:t>   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push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temp </a:t>
            </a:r>
            <a:r>
              <a:rPr lang="en-US" altLang="ko-KR" sz="1400" b="0" i="0" dirty="0">
                <a:solidFill>
                  <a:srgbClr val="000040"/>
                </a:solidFill>
                <a:effectLst/>
                <a:latin typeface="D2Coding"/>
              </a:rPr>
              <a:t>+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400" b="0" i="0" dirty="0" err="1">
                <a:solidFill>
                  <a:srgbClr val="575757"/>
                </a:solidFill>
                <a:effectLst/>
                <a:latin typeface="D2Coding"/>
              </a:rPr>
              <a:t>que.</a:t>
            </a:r>
            <a:r>
              <a:rPr lang="en-US" altLang="ko-KR" sz="1400" b="0" i="0" dirty="0" err="1">
                <a:solidFill>
                  <a:srgbClr val="007788"/>
                </a:solidFill>
                <a:effectLst/>
                <a:latin typeface="D2Coding"/>
              </a:rPr>
              <a:t>front</a:t>
            </a:r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())</a:t>
            </a:r>
            <a:r>
              <a:rPr lang="en-US" altLang="ko-KR" sz="1400" b="0" i="0" dirty="0">
                <a:solidFill>
                  <a:srgbClr val="008080"/>
                </a:solidFill>
                <a:effectLst/>
                <a:latin typeface="D2Coding"/>
              </a:rPr>
              <a:t>;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400" b="0" i="0" dirty="0">
                <a:solidFill>
                  <a:srgbClr val="008000"/>
                </a:solidFill>
                <a:effectLst/>
                <a:latin typeface="D2Coding"/>
              </a:rPr>
              <a:t>}</a:t>
            </a:r>
            <a:endParaRPr lang="en-US" altLang="ko-KR" sz="14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0064E7-3BA7-48E8-B7B0-A68A4B03C867}"/>
              </a:ext>
            </a:extLst>
          </p:cNvPr>
          <p:cNvSpPr/>
          <p:nvPr/>
        </p:nvSpPr>
        <p:spPr>
          <a:xfrm>
            <a:off x="2003531" y="2508069"/>
            <a:ext cx="1918854" cy="3847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피보나치 수열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E2CF5-34DF-4477-9601-B8A396BACF9E}"/>
              </a:ext>
            </a:extLst>
          </p:cNvPr>
          <p:cNvSpPr txBox="1"/>
          <p:nvPr/>
        </p:nvSpPr>
        <p:spPr>
          <a:xfrm>
            <a:off x="5775119" y="3427452"/>
            <a:ext cx="4451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trike="sngStrike" dirty="0"/>
              <a:t>백준 </a:t>
            </a:r>
            <a:r>
              <a:rPr lang="en-US" altLang="ko-KR" strike="sngStrike" dirty="0"/>
              <a:t>1158 </a:t>
            </a:r>
            <a:r>
              <a:rPr lang="ko-KR" altLang="en-US" strike="sngStrike" dirty="0" err="1"/>
              <a:t>요세푸스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실버 </a:t>
            </a:r>
            <a:r>
              <a:rPr lang="en-US" altLang="ko-KR" strike="sngStrike" dirty="0"/>
              <a:t>4)</a:t>
            </a:r>
            <a:endParaRPr lang="en-US" altLang="ko-KR" strike="sngStrike" dirty="0">
              <a:hlinkClick r:id="rId3"/>
            </a:endParaRPr>
          </a:p>
          <a:p>
            <a:r>
              <a:rPr lang="ko-KR" altLang="en-US" strike="sngStrike" dirty="0">
                <a:hlinkClick r:id="rId3"/>
              </a:rPr>
              <a:t>https://www.acmicpc.net/problem/1158</a:t>
            </a:r>
            <a:endParaRPr lang="en-US" altLang="ko-KR" strike="sngStrike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10845 </a:t>
            </a:r>
            <a:r>
              <a:rPr lang="ko-KR" altLang="en-US" dirty="0"/>
              <a:t>큐</a:t>
            </a:r>
            <a:r>
              <a:rPr lang="en-US" altLang="ko-KR" dirty="0"/>
              <a:t> (</a:t>
            </a:r>
            <a:r>
              <a:rPr lang="ko-KR" altLang="en-US" dirty="0"/>
              <a:t>실버 </a:t>
            </a:r>
            <a:r>
              <a:rPr lang="en-US" altLang="ko-KR" dirty="0"/>
              <a:t>4)</a:t>
            </a:r>
          </a:p>
          <a:p>
            <a:r>
              <a:rPr lang="en-US" altLang="ko-KR" dirty="0">
                <a:hlinkClick r:id="rId4"/>
              </a:rPr>
              <a:t>https://www.acmicpc.net/problem/10845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2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390</Words>
  <Application>Microsoft Office PowerPoint</Application>
  <PresentationFormat>와이드스크린</PresentationFormat>
  <Paragraphs>77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a공간B</vt:lpstr>
      <vt:lpstr>a드림고딕1</vt:lpstr>
      <vt:lpstr>a드림고딕7</vt:lpstr>
      <vt:lpstr>D2Coding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이성주</cp:lastModifiedBy>
  <cp:revision>154</cp:revision>
  <dcterms:created xsi:type="dcterms:W3CDTF">2014-11-11T07:47:07Z</dcterms:created>
  <dcterms:modified xsi:type="dcterms:W3CDTF">2022-06-03T06:01:03Z</dcterms:modified>
</cp:coreProperties>
</file>