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8" r:id="rId7"/>
    <p:sldId id="269" r:id="rId8"/>
    <p:sldId id="270" r:id="rId9"/>
    <p:sldId id="267" r:id="rId10"/>
    <p:sldId id="276" r:id="rId11"/>
    <p:sldId id="281" r:id="rId12"/>
    <p:sldId id="283" r:id="rId13"/>
    <p:sldId id="284" r:id="rId14"/>
    <p:sldId id="285" r:id="rId15"/>
    <p:sldId id="286" r:id="rId16"/>
    <p:sldId id="292" r:id="rId17"/>
    <p:sldId id="287" r:id="rId18"/>
    <p:sldId id="288" r:id="rId19"/>
    <p:sldId id="289" r:id="rId20"/>
    <p:sldId id="290" r:id="rId21"/>
    <p:sldId id="291" r:id="rId22"/>
    <p:sldId id="26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1B2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B61C9-7452-7C7B-5C6B-EE04198C5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AE67B2-C157-D2A6-EDD2-4A7EBB52F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05B55-BD76-05AA-4BBA-17C15732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A895-52EB-4F60-AD80-38D8BA86CD6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2CE0F5-A712-62F3-2D71-61E35FC3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45B6C-3289-BE88-C950-1BAC8215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8192-6A96-4915-B083-C299D1C0D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655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40319-D679-932B-CA3B-4F895990D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8785AA-35FD-E381-C53F-375EFBDDA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AF210-8B82-EE0F-F859-845D41DA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A895-52EB-4F60-AD80-38D8BA86CD6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4A9AA7-1ED8-2AD2-60F9-2A0AA631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498D78-30D2-CFA1-DD23-69897BF5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8192-6A96-4915-B083-C299D1C0D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26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FED25E-3237-AF9E-6D00-71EC95E9D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7A72E7-3979-C54E-F82F-3D3D64CF9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B380A7-5D02-3110-F37D-8806AE01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A895-52EB-4F60-AD80-38D8BA86CD6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853E0-B254-32AC-9F05-1DD5A6DCA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0DC8B-4290-BDEE-E192-D95A3D7A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8192-6A96-4915-B083-C299D1C0D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12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3914E-44A9-EA27-29B5-AB75FFDE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16BB48-68EB-D2E2-036A-5764CEA7D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73DA6-D117-64F8-72FC-B9FCFAD3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A895-52EB-4F60-AD80-38D8BA86CD6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5FCD5-E511-C654-0F29-F69371A5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89DA9-5AB6-BA16-1E8D-0C6377FA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8192-6A96-4915-B083-C299D1C0D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560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884FB-DA81-6CE0-2554-1DA814F9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A72726-651E-9D32-EFD2-D9B12852D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943FC-04CA-C184-AC26-D4E056AC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A895-52EB-4F60-AD80-38D8BA86CD6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BC46-9BC2-34BB-C2B0-58CC430F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16A52-C2DF-FD25-D879-E28B2582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8192-6A96-4915-B083-C299D1C0D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862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24D40-E8E8-1A6E-B149-956FAEA2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D11238-3F5E-F065-C339-16AF68002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6E2DFD-1535-3D06-249A-B230C0A1E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99C1CA-36FD-E51C-138D-F79C7D15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A895-52EB-4F60-AD80-38D8BA86CD6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280BF6-6272-652E-55A7-F48BB06A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8136FF-06D7-C90D-5095-C9FF2336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8192-6A96-4915-B083-C299D1C0D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143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63A53-7945-E717-B54D-A3D6F01C8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4E625D-9C19-51FE-2539-D209F0B2F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C8DD39-87E1-C0B6-29EB-E5504D895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3BF0AC-8D9C-1EA8-B670-639484568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559D88-320D-8EC1-0589-6353DB446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32732A-B500-5F37-A42B-8BD5708B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A895-52EB-4F60-AD80-38D8BA86CD6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481335-5CB9-1F15-F5F8-D4BA9DD5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16BF71-64F7-F0C0-6262-385845C3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8192-6A96-4915-B083-C299D1C0D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2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A1AA0-6C8A-9E5C-393E-8816AACA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91A836-61E8-85DF-5E51-865F82BF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A895-52EB-4F60-AD80-38D8BA86CD6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F2C6D4-213B-23BC-15B3-3A5196D7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D660F8-2F97-B846-5931-33573E75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8192-6A96-4915-B083-C299D1C0D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035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D732D7-A053-9285-118F-8BE26B80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A895-52EB-4F60-AD80-38D8BA86CD6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884E3A-4A1F-4683-1276-0393037A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F67FDF-F9AD-50A2-2F22-6B9FAFB3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8192-6A96-4915-B083-C299D1C0D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34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F24E2-35D5-85CA-5ADC-D017A3A3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57E44-FC45-DA6C-B4BB-C0EDDB0CF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142C11-0FA1-519E-DE98-6B8374D86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9CF42D-36F4-1684-A522-A2E2BC19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A895-52EB-4F60-AD80-38D8BA86CD6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90D4B8-98E8-A552-032D-1FFA6CF6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16617-902D-2B99-3F15-37058A44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8192-6A96-4915-B083-C299D1C0D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37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2C91B-A286-430F-D71C-B22C9E9B4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ECDE75-2D67-45DF-951C-D88BBEBFB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DE250E-F42B-88A0-5FA5-FBCC5C83F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CE38A9-71BD-87F9-3201-C14C0F4E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A895-52EB-4F60-AD80-38D8BA86CD6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9216B0-8455-7285-D30D-D025DC5A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EE4916-B0EA-7699-47D0-1B1F1A20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8192-6A96-4915-B083-C299D1C0D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913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8CB276-2E49-43C6-AA9D-8C31C47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170DBC-7D24-BD8B-B37F-8388BD38C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5AF08-2207-7AAB-C22C-70C458209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DA895-52EB-4F60-AD80-38D8BA86CD6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E2152-FE68-6EF0-3BA8-E3FCB017D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009D0E-B577-8942-A2ED-A88CC91BE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68192-6A96-4915-B083-C299D1C0D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54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FE575-99EC-9FD4-8CB9-59ECEBDB9FBD}"/>
              </a:ext>
            </a:extLst>
          </p:cNvPr>
          <p:cNvSpPr/>
          <p:nvPr/>
        </p:nvSpPr>
        <p:spPr>
          <a:xfrm>
            <a:off x="-111853" y="0"/>
            <a:ext cx="12415707" cy="46139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B5B0F6-020F-7DD8-2092-FC450486706B}"/>
              </a:ext>
            </a:extLst>
          </p:cNvPr>
          <p:cNvSpPr/>
          <p:nvPr/>
        </p:nvSpPr>
        <p:spPr>
          <a:xfrm>
            <a:off x="696000" y="6493080"/>
            <a:ext cx="10800000" cy="3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B4A111-683A-4475-FB7A-D2FA5936D27C}"/>
              </a:ext>
            </a:extLst>
          </p:cNvPr>
          <p:cNvSpPr/>
          <p:nvPr/>
        </p:nvSpPr>
        <p:spPr>
          <a:xfrm>
            <a:off x="4296000" y="6494478"/>
            <a:ext cx="3600000" cy="36000"/>
          </a:xfrm>
          <a:prstGeom prst="rect">
            <a:avLst/>
          </a:prstGeom>
          <a:solidFill>
            <a:srgbClr val="EE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944A2-A169-3673-655B-22EEF515D365}"/>
              </a:ext>
            </a:extLst>
          </p:cNvPr>
          <p:cNvSpPr txBox="1"/>
          <p:nvPr/>
        </p:nvSpPr>
        <p:spPr>
          <a:xfrm>
            <a:off x="4566190" y="3044280"/>
            <a:ext cx="30596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+mj-lt"/>
              </a:rPr>
              <a:t>Linked List</a:t>
            </a:r>
            <a:endParaRPr lang="ko-KR" altLang="en-US" sz="44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AA8E28-6C70-92C8-7722-C86117828A76}"/>
              </a:ext>
            </a:extLst>
          </p:cNvPr>
          <p:cNvSpPr txBox="1"/>
          <p:nvPr/>
        </p:nvSpPr>
        <p:spPr>
          <a:xfrm>
            <a:off x="5234228" y="391583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연결리스트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573483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91A769-4693-7E6B-CDCC-7DB52061C0EC}"/>
              </a:ext>
            </a:extLst>
          </p:cNvPr>
          <p:cNvSpPr/>
          <p:nvPr/>
        </p:nvSpPr>
        <p:spPr>
          <a:xfrm>
            <a:off x="696000" y="6493080"/>
            <a:ext cx="10800000" cy="3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27C5D8-C0A3-418E-9B45-3C3DB8E6B028}"/>
              </a:ext>
            </a:extLst>
          </p:cNvPr>
          <p:cNvSpPr/>
          <p:nvPr/>
        </p:nvSpPr>
        <p:spPr>
          <a:xfrm>
            <a:off x="4296000" y="6494478"/>
            <a:ext cx="3600000" cy="36000"/>
          </a:xfrm>
          <a:prstGeom prst="rect">
            <a:avLst/>
          </a:prstGeom>
          <a:solidFill>
            <a:srgbClr val="EE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FCEBA-186B-CB56-2F08-9D463CEC00E2}"/>
              </a:ext>
            </a:extLst>
          </p:cNvPr>
          <p:cNvSpPr txBox="1"/>
          <p:nvPr/>
        </p:nvSpPr>
        <p:spPr>
          <a:xfrm>
            <a:off x="696000" y="422015"/>
            <a:ext cx="2391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Linked List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DA4DC5-F79E-7A6D-CBC7-1990A0B1C19C}"/>
              </a:ext>
            </a:extLst>
          </p:cNvPr>
          <p:cNvCxnSpPr>
            <a:cxnSpLocks/>
          </p:cNvCxnSpPr>
          <p:nvPr/>
        </p:nvCxnSpPr>
        <p:spPr>
          <a:xfrm>
            <a:off x="696000" y="1124120"/>
            <a:ext cx="108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77944A-83AF-A669-BA05-C9171269ED5A}"/>
              </a:ext>
            </a:extLst>
          </p:cNvPr>
          <p:cNvGrpSpPr/>
          <p:nvPr/>
        </p:nvGrpSpPr>
        <p:grpSpPr>
          <a:xfrm>
            <a:off x="3621600" y="3862800"/>
            <a:ext cx="745646" cy="270000"/>
            <a:chOff x="1597257" y="2981194"/>
            <a:chExt cx="745646" cy="27000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8ED8EEE-ACDA-5C93-BB7F-91FA7A786245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/>
                <a:t> 10</a:t>
              </a:r>
              <a:endParaRPr lang="ko-KR" altLang="en-US" sz="1400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F1091EA-4E01-BDB8-35C3-E6457FF5CFCD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8A154BB-32EE-1AE1-C57E-33EB2872302D}"/>
              </a:ext>
            </a:extLst>
          </p:cNvPr>
          <p:cNvGrpSpPr/>
          <p:nvPr/>
        </p:nvGrpSpPr>
        <p:grpSpPr>
          <a:xfrm>
            <a:off x="4681199" y="3861062"/>
            <a:ext cx="745646" cy="270000"/>
            <a:chOff x="1597257" y="2981194"/>
            <a:chExt cx="745646" cy="27000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05B1612-FF2B-CD71-9A7C-3D02779EA01D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 20</a:t>
              </a:r>
              <a:endParaRPr lang="ko-KR" altLang="en-US" sz="14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65914FE-97A4-BB21-0616-98B8948B7C4B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C40B89A-9E02-EF68-7ADB-214CE8776895}"/>
              </a:ext>
            </a:extLst>
          </p:cNvPr>
          <p:cNvGrpSpPr/>
          <p:nvPr/>
        </p:nvGrpSpPr>
        <p:grpSpPr>
          <a:xfrm>
            <a:off x="5740797" y="3859324"/>
            <a:ext cx="745646" cy="270000"/>
            <a:chOff x="1597257" y="2981194"/>
            <a:chExt cx="745646" cy="27000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D512899-DD2B-380D-7CD6-986FFCF249AD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 30</a:t>
              </a:r>
              <a:endParaRPr lang="ko-KR" altLang="en-US" sz="14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678408C-D133-A00A-6F16-9075F5924C5B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B9FE13-82E2-FCBF-A61B-A7F15DDCFBB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312412" y="3994154"/>
            <a:ext cx="428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F936367-5370-8931-7F84-8D1119AE0BD5}"/>
              </a:ext>
            </a:extLst>
          </p:cNvPr>
          <p:cNvGrpSpPr/>
          <p:nvPr/>
        </p:nvGrpSpPr>
        <p:grpSpPr>
          <a:xfrm>
            <a:off x="6800394" y="3857586"/>
            <a:ext cx="745646" cy="270000"/>
            <a:chOff x="1597257" y="2981194"/>
            <a:chExt cx="745646" cy="27000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ED7E6D2-23AB-087A-AE17-03AB0097EB89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 40</a:t>
              </a:r>
              <a:endParaRPr lang="ko-KR" altLang="en-US" sz="1400" dirty="0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8D516C0-AE4F-8172-E963-A59CECEAF23F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8B2A66C-7F5E-7CB8-5BE9-F7488CF13295}"/>
              </a:ext>
            </a:extLst>
          </p:cNvPr>
          <p:cNvCxnSpPr>
            <a:endCxn id="28" idx="1"/>
          </p:cNvCxnSpPr>
          <p:nvPr/>
        </p:nvCxnSpPr>
        <p:spPr>
          <a:xfrm>
            <a:off x="6372009" y="3992416"/>
            <a:ext cx="428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1A8F34D-3FB7-84AB-A353-E2214DB2977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252814" y="3995892"/>
            <a:ext cx="428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392BCD4-939C-D9A3-E116-7D1D7F8589FF}"/>
              </a:ext>
            </a:extLst>
          </p:cNvPr>
          <p:cNvGrpSpPr/>
          <p:nvPr/>
        </p:nvGrpSpPr>
        <p:grpSpPr>
          <a:xfrm>
            <a:off x="4681199" y="3260482"/>
            <a:ext cx="745646" cy="270000"/>
            <a:chOff x="1597257" y="2981194"/>
            <a:chExt cx="745646" cy="27000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1F4E3A3B-46E7-B00D-E850-4172313463F5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  7</a:t>
              </a:r>
              <a:endParaRPr lang="ko-KR" altLang="en-US" sz="1400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F90F501-360C-324F-9F23-F39378D1669B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D1B8853-E033-3936-CEA9-63AE3A7B90A1}"/>
              </a:ext>
            </a:extLst>
          </p:cNvPr>
          <p:cNvCxnSpPr>
            <a:endCxn id="19" idx="1"/>
          </p:cNvCxnSpPr>
          <p:nvPr/>
        </p:nvCxnSpPr>
        <p:spPr>
          <a:xfrm flipV="1">
            <a:off x="4252814" y="3395312"/>
            <a:ext cx="428385" cy="59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52A1A7A-81DA-E714-3291-A8FDEDE756CF}"/>
              </a:ext>
            </a:extLst>
          </p:cNvPr>
          <p:cNvCxnSpPr>
            <a:endCxn id="17" idx="1"/>
          </p:cNvCxnSpPr>
          <p:nvPr/>
        </p:nvCxnSpPr>
        <p:spPr>
          <a:xfrm flipH="1">
            <a:off x="4681199" y="3395312"/>
            <a:ext cx="631213" cy="60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B89C068-2686-5C4B-7733-582440942E76}"/>
              </a:ext>
            </a:extLst>
          </p:cNvPr>
          <p:cNvSpPr txBox="1"/>
          <p:nvPr/>
        </p:nvSpPr>
        <p:spPr>
          <a:xfrm>
            <a:off x="816953" y="131236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왜 쓰는가</a:t>
            </a:r>
            <a:r>
              <a:rPr lang="en-US" altLang="ko-KR" dirty="0"/>
              <a:t>? (</a:t>
            </a:r>
            <a:r>
              <a:rPr lang="ko-KR" altLang="en-US" dirty="0"/>
              <a:t>장점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FA4A5C-F2A4-ADF2-81A7-65F7A3C151AE}"/>
              </a:ext>
            </a:extLst>
          </p:cNvPr>
          <p:cNvSpPr txBox="1"/>
          <p:nvPr/>
        </p:nvSpPr>
        <p:spPr>
          <a:xfrm>
            <a:off x="1140119" y="1869946"/>
            <a:ext cx="10202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배열이나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Array List(C++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에서는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Vector, Python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에서는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List)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보다 데이터를 삽입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삭제할 때 용이함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6914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91A769-4693-7E6B-CDCC-7DB52061C0EC}"/>
              </a:ext>
            </a:extLst>
          </p:cNvPr>
          <p:cNvSpPr/>
          <p:nvPr/>
        </p:nvSpPr>
        <p:spPr>
          <a:xfrm>
            <a:off x="696000" y="6493080"/>
            <a:ext cx="10800000" cy="3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27C5D8-C0A3-418E-9B45-3C3DB8E6B028}"/>
              </a:ext>
            </a:extLst>
          </p:cNvPr>
          <p:cNvSpPr/>
          <p:nvPr/>
        </p:nvSpPr>
        <p:spPr>
          <a:xfrm>
            <a:off x="4296000" y="6494478"/>
            <a:ext cx="3600000" cy="36000"/>
          </a:xfrm>
          <a:prstGeom prst="rect">
            <a:avLst/>
          </a:prstGeom>
          <a:solidFill>
            <a:srgbClr val="EE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FCEBA-186B-CB56-2F08-9D463CEC00E2}"/>
              </a:ext>
            </a:extLst>
          </p:cNvPr>
          <p:cNvSpPr txBox="1"/>
          <p:nvPr/>
        </p:nvSpPr>
        <p:spPr>
          <a:xfrm>
            <a:off x="696000" y="422015"/>
            <a:ext cx="2391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Linked List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DA4DC5-F79E-7A6D-CBC7-1990A0B1C19C}"/>
              </a:ext>
            </a:extLst>
          </p:cNvPr>
          <p:cNvCxnSpPr>
            <a:cxnSpLocks/>
          </p:cNvCxnSpPr>
          <p:nvPr/>
        </p:nvCxnSpPr>
        <p:spPr>
          <a:xfrm>
            <a:off x="696000" y="1124120"/>
            <a:ext cx="108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77944A-83AF-A669-BA05-C9171269ED5A}"/>
              </a:ext>
            </a:extLst>
          </p:cNvPr>
          <p:cNvGrpSpPr/>
          <p:nvPr/>
        </p:nvGrpSpPr>
        <p:grpSpPr>
          <a:xfrm>
            <a:off x="3621600" y="3862800"/>
            <a:ext cx="745646" cy="270000"/>
            <a:chOff x="1597257" y="2981194"/>
            <a:chExt cx="745646" cy="27000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8ED8EEE-ACDA-5C93-BB7F-91FA7A786245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/>
                <a:t> 10</a:t>
              </a:r>
              <a:endParaRPr lang="ko-KR" altLang="en-US" sz="1400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F1091EA-4E01-BDB8-35C3-E6457FF5CFCD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8A154BB-32EE-1AE1-C57E-33EB2872302D}"/>
              </a:ext>
            </a:extLst>
          </p:cNvPr>
          <p:cNvGrpSpPr/>
          <p:nvPr/>
        </p:nvGrpSpPr>
        <p:grpSpPr>
          <a:xfrm>
            <a:off x="5829607" y="3861062"/>
            <a:ext cx="745646" cy="270000"/>
            <a:chOff x="1597257" y="2981194"/>
            <a:chExt cx="745646" cy="27000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05B1612-FF2B-CD71-9A7C-3D02779EA01D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 20</a:t>
              </a:r>
              <a:endParaRPr lang="ko-KR" altLang="en-US" sz="14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65914FE-97A4-BB21-0616-98B8948B7C4B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C40B89A-9E02-EF68-7ADB-214CE8776895}"/>
              </a:ext>
            </a:extLst>
          </p:cNvPr>
          <p:cNvGrpSpPr/>
          <p:nvPr/>
        </p:nvGrpSpPr>
        <p:grpSpPr>
          <a:xfrm>
            <a:off x="6889205" y="3859324"/>
            <a:ext cx="745646" cy="270000"/>
            <a:chOff x="1597257" y="2981194"/>
            <a:chExt cx="745646" cy="27000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D512899-DD2B-380D-7CD6-986FFCF249AD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 30</a:t>
              </a:r>
              <a:endParaRPr lang="ko-KR" altLang="en-US" sz="14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678408C-D133-A00A-6F16-9075F5924C5B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B9FE13-82E2-FCBF-A61B-A7F15DDCFBB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460820" y="3994154"/>
            <a:ext cx="428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F936367-5370-8931-7F84-8D1119AE0BD5}"/>
              </a:ext>
            </a:extLst>
          </p:cNvPr>
          <p:cNvGrpSpPr/>
          <p:nvPr/>
        </p:nvGrpSpPr>
        <p:grpSpPr>
          <a:xfrm>
            <a:off x="7948802" y="3857586"/>
            <a:ext cx="745646" cy="270000"/>
            <a:chOff x="1597257" y="2981194"/>
            <a:chExt cx="745646" cy="27000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ED7E6D2-23AB-087A-AE17-03AB0097EB89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 40</a:t>
              </a:r>
              <a:endParaRPr lang="ko-KR" altLang="en-US" sz="1400" dirty="0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8D516C0-AE4F-8172-E963-A59CECEAF23F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8B2A66C-7F5E-7CB8-5BE9-F7488CF13295}"/>
              </a:ext>
            </a:extLst>
          </p:cNvPr>
          <p:cNvCxnSpPr>
            <a:endCxn id="28" idx="1"/>
          </p:cNvCxnSpPr>
          <p:nvPr/>
        </p:nvCxnSpPr>
        <p:spPr>
          <a:xfrm>
            <a:off x="7520417" y="3992416"/>
            <a:ext cx="428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392BCD4-939C-D9A3-E116-7D1D7F8589FF}"/>
              </a:ext>
            </a:extLst>
          </p:cNvPr>
          <p:cNvGrpSpPr/>
          <p:nvPr/>
        </p:nvGrpSpPr>
        <p:grpSpPr>
          <a:xfrm>
            <a:off x="4681199" y="3260482"/>
            <a:ext cx="745646" cy="270000"/>
            <a:chOff x="1597257" y="2981194"/>
            <a:chExt cx="745646" cy="27000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1F4E3A3B-46E7-B00D-E850-4172313463F5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  7</a:t>
              </a:r>
              <a:endParaRPr lang="ko-KR" altLang="en-US" sz="1400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F90F501-360C-324F-9F23-F39378D1669B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D1B8853-E033-3936-CEA9-63AE3A7B90A1}"/>
              </a:ext>
            </a:extLst>
          </p:cNvPr>
          <p:cNvCxnSpPr>
            <a:endCxn id="19" idx="1"/>
          </p:cNvCxnSpPr>
          <p:nvPr/>
        </p:nvCxnSpPr>
        <p:spPr>
          <a:xfrm flipV="1">
            <a:off x="4252814" y="3395312"/>
            <a:ext cx="428385" cy="59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52A1A7A-81DA-E714-3291-A8FDEDE756CF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302796" y="3395312"/>
            <a:ext cx="526811" cy="60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5134E12-E85E-07C5-1368-D5D6770BBE01}"/>
              </a:ext>
            </a:extLst>
          </p:cNvPr>
          <p:cNvSpPr txBox="1"/>
          <p:nvPr/>
        </p:nvSpPr>
        <p:spPr>
          <a:xfrm>
            <a:off x="816953" y="131236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왜 쓰는가</a:t>
            </a:r>
            <a:r>
              <a:rPr lang="en-US" altLang="ko-KR" dirty="0"/>
              <a:t>? (</a:t>
            </a:r>
            <a:r>
              <a:rPr lang="ko-KR" altLang="en-US" dirty="0"/>
              <a:t>장점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7922DC-4041-4699-435E-6048AC61A3EA}"/>
              </a:ext>
            </a:extLst>
          </p:cNvPr>
          <p:cNvSpPr txBox="1"/>
          <p:nvPr/>
        </p:nvSpPr>
        <p:spPr>
          <a:xfrm>
            <a:off x="1140119" y="1869946"/>
            <a:ext cx="10202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배열이나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Array List(C++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에서는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Vector, Python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에서는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List)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보다 데이터를 삽입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삭제할 때 용이함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097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91A769-4693-7E6B-CDCC-7DB52061C0EC}"/>
              </a:ext>
            </a:extLst>
          </p:cNvPr>
          <p:cNvSpPr/>
          <p:nvPr/>
        </p:nvSpPr>
        <p:spPr>
          <a:xfrm>
            <a:off x="696000" y="6493080"/>
            <a:ext cx="10800000" cy="3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27C5D8-C0A3-418E-9B45-3C3DB8E6B028}"/>
              </a:ext>
            </a:extLst>
          </p:cNvPr>
          <p:cNvSpPr/>
          <p:nvPr/>
        </p:nvSpPr>
        <p:spPr>
          <a:xfrm>
            <a:off x="4296000" y="6494478"/>
            <a:ext cx="3600000" cy="36000"/>
          </a:xfrm>
          <a:prstGeom prst="rect">
            <a:avLst/>
          </a:prstGeom>
          <a:solidFill>
            <a:srgbClr val="EE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FCEBA-186B-CB56-2F08-9D463CEC00E2}"/>
              </a:ext>
            </a:extLst>
          </p:cNvPr>
          <p:cNvSpPr txBox="1"/>
          <p:nvPr/>
        </p:nvSpPr>
        <p:spPr>
          <a:xfrm>
            <a:off x="696000" y="422015"/>
            <a:ext cx="2391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Linked List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DA4DC5-F79E-7A6D-CBC7-1990A0B1C19C}"/>
              </a:ext>
            </a:extLst>
          </p:cNvPr>
          <p:cNvCxnSpPr>
            <a:cxnSpLocks/>
          </p:cNvCxnSpPr>
          <p:nvPr/>
        </p:nvCxnSpPr>
        <p:spPr>
          <a:xfrm>
            <a:off x="696000" y="1124120"/>
            <a:ext cx="108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77944A-83AF-A669-BA05-C9171269ED5A}"/>
              </a:ext>
            </a:extLst>
          </p:cNvPr>
          <p:cNvGrpSpPr/>
          <p:nvPr/>
        </p:nvGrpSpPr>
        <p:grpSpPr>
          <a:xfrm>
            <a:off x="3621600" y="3862800"/>
            <a:ext cx="745646" cy="270000"/>
            <a:chOff x="1597257" y="2981194"/>
            <a:chExt cx="745646" cy="27000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8ED8EEE-ACDA-5C93-BB7F-91FA7A786245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/>
                <a:t> 10</a:t>
              </a:r>
              <a:endParaRPr lang="ko-KR" altLang="en-US" sz="1400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F1091EA-4E01-BDB8-35C3-E6457FF5CFCD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8A154BB-32EE-1AE1-C57E-33EB2872302D}"/>
              </a:ext>
            </a:extLst>
          </p:cNvPr>
          <p:cNvGrpSpPr/>
          <p:nvPr/>
        </p:nvGrpSpPr>
        <p:grpSpPr>
          <a:xfrm>
            <a:off x="5829607" y="3861062"/>
            <a:ext cx="745646" cy="270000"/>
            <a:chOff x="1597257" y="2981194"/>
            <a:chExt cx="745646" cy="27000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05B1612-FF2B-CD71-9A7C-3D02779EA01D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 20</a:t>
              </a:r>
              <a:endParaRPr lang="ko-KR" altLang="en-US" sz="14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65914FE-97A4-BB21-0616-98B8948B7C4B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C40B89A-9E02-EF68-7ADB-214CE8776895}"/>
              </a:ext>
            </a:extLst>
          </p:cNvPr>
          <p:cNvGrpSpPr/>
          <p:nvPr/>
        </p:nvGrpSpPr>
        <p:grpSpPr>
          <a:xfrm>
            <a:off x="6889205" y="3859324"/>
            <a:ext cx="745646" cy="270000"/>
            <a:chOff x="1597257" y="2981194"/>
            <a:chExt cx="745646" cy="27000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D512899-DD2B-380D-7CD6-986FFCF249AD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 30</a:t>
              </a:r>
              <a:endParaRPr lang="ko-KR" altLang="en-US" sz="14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678408C-D133-A00A-6F16-9075F5924C5B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B9FE13-82E2-FCBF-A61B-A7F15DDCFBB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460820" y="3994154"/>
            <a:ext cx="428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F936367-5370-8931-7F84-8D1119AE0BD5}"/>
              </a:ext>
            </a:extLst>
          </p:cNvPr>
          <p:cNvGrpSpPr/>
          <p:nvPr/>
        </p:nvGrpSpPr>
        <p:grpSpPr>
          <a:xfrm>
            <a:off x="7948802" y="3857586"/>
            <a:ext cx="745646" cy="270000"/>
            <a:chOff x="1597257" y="2981194"/>
            <a:chExt cx="745646" cy="27000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ED7E6D2-23AB-087A-AE17-03AB0097EB89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 40</a:t>
              </a:r>
              <a:endParaRPr lang="ko-KR" altLang="en-US" sz="1400" dirty="0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8D516C0-AE4F-8172-E963-A59CECEAF23F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8B2A66C-7F5E-7CB8-5BE9-F7488CF13295}"/>
              </a:ext>
            </a:extLst>
          </p:cNvPr>
          <p:cNvCxnSpPr>
            <a:endCxn id="28" idx="1"/>
          </p:cNvCxnSpPr>
          <p:nvPr/>
        </p:nvCxnSpPr>
        <p:spPr>
          <a:xfrm>
            <a:off x="7520417" y="3992416"/>
            <a:ext cx="428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7F5392A-055E-682B-70D6-8878B9F8C2D5}"/>
              </a:ext>
            </a:extLst>
          </p:cNvPr>
          <p:cNvSpPr txBox="1"/>
          <p:nvPr/>
        </p:nvSpPr>
        <p:spPr>
          <a:xfrm>
            <a:off x="1140119" y="1869946"/>
            <a:ext cx="10202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배열이나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Array List(C++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에서는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Vector, Python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에서는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List)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보다 데이터를 삽입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삭제할 때 용이함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392BCD4-939C-D9A3-E116-7D1D7F8589FF}"/>
              </a:ext>
            </a:extLst>
          </p:cNvPr>
          <p:cNvGrpSpPr/>
          <p:nvPr/>
        </p:nvGrpSpPr>
        <p:grpSpPr>
          <a:xfrm>
            <a:off x="4711138" y="3857586"/>
            <a:ext cx="745646" cy="270000"/>
            <a:chOff x="1597257" y="2981194"/>
            <a:chExt cx="745646" cy="27000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1F4E3A3B-46E7-B00D-E850-4172313463F5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  7</a:t>
              </a:r>
              <a:endParaRPr lang="ko-KR" altLang="en-US" sz="1400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F90F501-360C-324F-9F23-F39378D1669B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D1B8853-E033-3936-CEA9-63AE3A7B90A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240212" y="3992416"/>
            <a:ext cx="470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52A1A7A-81DA-E714-3291-A8FDEDE756CF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342350" y="3995892"/>
            <a:ext cx="487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C84B3FC-BF8F-76FA-A090-90E499DBF204}"/>
              </a:ext>
            </a:extLst>
          </p:cNvPr>
          <p:cNvSpPr txBox="1"/>
          <p:nvPr/>
        </p:nvSpPr>
        <p:spPr>
          <a:xfrm>
            <a:off x="816953" y="131236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왜 쓰는가</a:t>
            </a:r>
            <a:r>
              <a:rPr lang="en-US" altLang="ko-KR" dirty="0"/>
              <a:t>? (</a:t>
            </a:r>
            <a:r>
              <a:rPr lang="ko-KR" altLang="en-US" dirty="0"/>
              <a:t>장점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391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91A769-4693-7E6B-CDCC-7DB52061C0EC}"/>
              </a:ext>
            </a:extLst>
          </p:cNvPr>
          <p:cNvSpPr/>
          <p:nvPr/>
        </p:nvSpPr>
        <p:spPr>
          <a:xfrm>
            <a:off x="696000" y="6493080"/>
            <a:ext cx="10800000" cy="3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27C5D8-C0A3-418E-9B45-3C3DB8E6B028}"/>
              </a:ext>
            </a:extLst>
          </p:cNvPr>
          <p:cNvSpPr/>
          <p:nvPr/>
        </p:nvSpPr>
        <p:spPr>
          <a:xfrm>
            <a:off x="4296000" y="6494478"/>
            <a:ext cx="3600000" cy="36000"/>
          </a:xfrm>
          <a:prstGeom prst="rect">
            <a:avLst/>
          </a:prstGeom>
          <a:solidFill>
            <a:srgbClr val="EE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FCEBA-186B-CB56-2F08-9D463CEC00E2}"/>
              </a:ext>
            </a:extLst>
          </p:cNvPr>
          <p:cNvSpPr txBox="1"/>
          <p:nvPr/>
        </p:nvSpPr>
        <p:spPr>
          <a:xfrm>
            <a:off x="696000" y="422015"/>
            <a:ext cx="2391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Linked List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DA4DC5-F79E-7A6D-CBC7-1990A0B1C19C}"/>
              </a:ext>
            </a:extLst>
          </p:cNvPr>
          <p:cNvCxnSpPr>
            <a:cxnSpLocks/>
          </p:cNvCxnSpPr>
          <p:nvPr/>
        </p:nvCxnSpPr>
        <p:spPr>
          <a:xfrm>
            <a:off x="696000" y="1124120"/>
            <a:ext cx="108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E7A80B-D381-4838-E593-79E968306C0B}"/>
              </a:ext>
            </a:extLst>
          </p:cNvPr>
          <p:cNvSpPr txBox="1"/>
          <p:nvPr/>
        </p:nvSpPr>
        <p:spPr>
          <a:xfrm>
            <a:off x="816953" y="13123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F5392A-055E-682B-70D6-8878B9F8C2D5}"/>
              </a:ext>
            </a:extLst>
          </p:cNvPr>
          <p:cNvSpPr txBox="1"/>
          <p:nvPr/>
        </p:nvSpPr>
        <p:spPr>
          <a:xfrm>
            <a:off x="1140119" y="1869946"/>
            <a:ext cx="452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중간에 있는 특정 값을 조회할 때 불리함</a:t>
            </a:r>
            <a:endParaRPr lang="ko-KR" altLang="en-US" dirty="0"/>
          </a:p>
        </p:txBody>
      </p:sp>
      <p:graphicFrame>
        <p:nvGraphicFramePr>
          <p:cNvPr id="6" name="표 35">
            <a:extLst>
              <a:ext uri="{FF2B5EF4-FFF2-40B4-BE49-F238E27FC236}">
                <a16:creationId xmlns:a16="http://schemas.microsoft.com/office/drawing/2014/main" id="{B1E72604-F8B9-E3BB-2FE3-9841A85C8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237114"/>
              </p:ext>
            </p:extLst>
          </p:nvPr>
        </p:nvGraphicFramePr>
        <p:xfrm>
          <a:off x="4451592" y="3712416"/>
          <a:ext cx="32888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831">
                  <a:extLst>
                    <a:ext uri="{9D8B030D-6E8A-4147-A177-3AD203B41FA5}">
                      <a16:colId xmlns:a16="http://schemas.microsoft.com/office/drawing/2014/main" val="1850015897"/>
                    </a:ext>
                  </a:extLst>
                </a:gridCol>
                <a:gridCol w="469831">
                  <a:extLst>
                    <a:ext uri="{9D8B030D-6E8A-4147-A177-3AD203B41FA5}">
                      <a16:colId xmlns:a16="http://schemas.microsoft.com/office/drawing/2014/main" val="282546520"/>
                    </a:ext>
                  </a:extLst>
                </a:gridCol>
                <a:gridCol w="469831">
                  <a:extLst>
                    <a:ext uri="{9D8B030D-6E8A-4147-A177-3AD203B41FA5}">
                      <a16:colId xmlns:a16="http://schemas.microsoft.com/office/drawing/2014/main" val="4205498041"/>
                    </a:ext>
                  </a:extLst>
                </a:gridCol>
                <a:gridCol w="469831">
                  <a:extLst>
                    <a:ext uri="{9D8B030D-6E8A-4147-A177-3AD203B41FA5}">
                      <a16:colId xmlns:a16="http://schemas.microsoft.com/office/drawing/2014/main" val="1139087923"/>
                    </a:ext>
                  </a:extLst>
                </a:gridCol>
                <a:gridCol w="469831">
                  <a:extLst>
                    <a:ext uri="{9D8B030D-6E8A-4147-A177-3AD203B41FA5}">
                      <a16:colId xmlns:a16="http://schemas.microsoft.com/office/drawing/2014/main" val="916323656"/>
                    </a:ext>
                  </a:extLst>
                </a:gridCol>
                <a:gridCol w="469831">
                  <a:extLst>
                    <a:ext uri="{9D8B030D-6E8A-4147-A177-3AD203B41FA5}">
                      <a16:colId xmlns:a16="http://schemas.microsoft.com/office/drawing/2014/main" val="3608505411"/>
                    </a:ext>
                  </a:extLst>
                </a:gridCol>
                <a:gridCol w="469831">
                  <a:extLst>
                    <a:ext uri="{9D8B030D-6E8A-4147-A177-3AD203B41FA5}">
                      <a16:colId xmlns:a16="http://schemas.microsoft.com/office/drawing/2014/main" val="1295348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8882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AADCE59-71EF-B698-0067-C3DE822129C9}"/>
              </a:ext>
            </a:extLst>
          </p:cNvPr>
          <p:cNvSpPr txBox="1"/>
          <p:nvPr/>
        </p:nvSpPr>
        <p:spPr>
          <a:xfrm>
            <a:off x="5251057" y="2960918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 번째 값은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1DD522-DAA4-5A91-F538-08B906421E2A}"/>
              </a:ext>
            </a:extLst>
          </p:cNvPr>
          <p:cNvSpPr txBox="1"/>
          <p:nvPr/>
        </p:nvSpPr>
        <p:spPr>
          <a:xfrm>
            <a:off x="7073899" y="2960918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</a:t>
            </a:r>
            <a:r>
              <a:rPr lang="en-US" altLang="ko-KR" dirty="0"/>
              <a:t>[3]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370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91A769-4693-7E6B-CDCC-7DB52061C0EC}"/>
              </a:ext>
            </a:extLst>
          </p:cNvPr>
          <p:cNvSpPr/>
          <p:nvPr/>
        </p:nvSpPr>
        <p:spPr>
          <a:xfrm>
            <a:off x="696000" y="6493080"/>
            <a:ext cx="10800000" cy="3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27C5D8-C0A3-418E-9B45-3C3DB8E6B028}"/>
              </a:ext>
            </a:extLst>
          </p:cNvPr>
          <p:cNvSpPr/>
          <p:nvPr/>
        </p:nvSpPr>
        <p:spPr>
          <a:xfrm>
            <a:off x="4296000" y="6494478"/>
            <a:ext cx="3600000" cy="36000"/>
          </a:xfrm>
          <a:prstGeom prst="rect">
            <a:avLst/>
          </a:prstGeom>
          <a:solidFill>
            <a:srgbClr val="EE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FCEBA-186B-CB56-2F08-9D463CEC00E2}"/>
              </a:ext>
            </a:extLst>
          </p:cNvPr>
          <p:cNvSpPr txBox="1"/>
          <p:nvPr/>
        </p:nvSpPr>
        <p:spPr>
          <a:xfrm>
            <a:off x="696000" y="422015"/>
            <a:ext cx="2391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Linked List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DA4DC5-F79E-7A6D-CBC7-1990A0B1C19C}"/>
              </a:ext>
            </a:extLst>
          </p:cNvPr>
          <p:cNvCxnSpPr>
            <a:cxnSpLocks/>
          </p:cNvCxnSpPr>
          <p:nvPr/>
        </p:nvCxnSpPr>
        <p:spPr>
          <a:xfrm>
            <a:off x="696000" y="1124120"/>
            <a:ext cx="108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E7A80B-D381-4838-E593-79E968306C0B}"/>
              </a:ext>
            </a:extLst>
          </p:cNvPr>
          <p:cNvSpPr txBox="1"/>
          <p:nvPr/>
        </p:nvSpPr>
        <p:spPr>
          <a:xfrm>
            <a:off x="816953" y="13123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F5392A-055E-682B-70D6-8878B9F8C2D5}"/>
              </a:ext>
            </a:extLst>
          </p:cNvPr>
          <p:cNvSpPr txBox="1"/>
          <p:nvPr/>
        </p:nvSpPr>
        <p:spPr>
          <a:xfrm>
            <a:off x="1140119" y="1869946"/>
            <a:ext cx="452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중간에 있는 특정 값을 조회할 때 불리함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DCE59-71EF-B698-0067-C3DE822129C9}"/>
              </a:ext>
            </a:extLst>
          </p:cNvPr>
          <p:cNvSpPr txBox="1"/>
          <p:nvPr/>
        </p:nvSpPr>
        <p:spPr>
          <a:xfrm>
            <a:off x="5251057" y="2960918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 번째 값은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1DD522-DAA4-5A91-F538-08B906421E2A}"/>
              </a:ext>
            </a:extLst>
          </p:cNvPr>
          <p:cNvSpPr txBox="1"/>
          <p:nvPr/>
        </p:nvSpPr>
        <p:spPr>
          <a:xfrm>
            <a:off x="7073899" y="2960918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의 </a:t>
            </a:r>
            <a:r>
              <a:rPr lang="en-US" altLang="ko-KR" dirty="0"/>
              <a:t>Link field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19DC81-7132-6D18-C728-C45FF12139B7}"/>
              </a:ext>
            </a:extLst>
          </p:cNvPr>
          <p:cNvGrpSpPr/>
          <p:nvPr/>
        </p:nvGrpSpPr>
        <p:grpSpPr>
          <a:xfrm>
            <a:off x="3621600" y="3862800"/>
            <a:ext cx="745646" cy="270000"/>
            <a:chOff x="1597257" y="2981194"/>
            <a:chExt cx="745646" cy="27000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7F6A6FE-6A6A-4FB8-8D26-A0855C7C5AC9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/>
                <a:t> 10</a:t>
              </a:r>
              <a:endParaRPr lang="ko-KR" altLang="en-US" sz="1400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E6D365F-591E-2F74-D8AC-90607BC6DD24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B22D8EC-78D3-E296-6D72-BF2375A9ED60}"/>
              </a:ext>
            </a:extLst>
          </p:cNvPr>
          <p:cNvGrpSpPr/>
          <p:nvPr/>
        </p:nvGrpSpPr>
        <p:grpSpPr>
          <a:xfrm>
            <a:off x="5829607" y="3861062"/>
            <a:ext cx="745646" cy="270000"/>
            <a:chOff x="1597257" y="2981194"/>
            <a:chExt cx="745646" cy="27000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BB36DD2-A1EE-8E9C-83F9-35DE96D42292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 20</a:t>
              </a:r>
              <a:endParaRPr lang="ko-KR" altLang="en-US" sz="14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CB5BD008-584C-7394-E555-8415916741E8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7702A33-6BF1-4622-0136-6069E088B25F}"/>
              </a:ext>
            </a:extLst>
          </p:cNvPr>
          <p:cNvGrpSpPr/>
          <p:nvPr/>
        </p:nvGrpSpPr>
        <p:grpSpPr>
          <a:xfrm>
            <a:off x="6889205" y="3859324"/>
            <a:ext cx="745646" cy="270000"/>
            <a:chOff x="1597257" y="2981194"/>
            <a:chExt cx="745646" cy="27000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1F4E8639-3E3F-90B0-AE63-6C1A1B6D9D69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 30</a:t>
              </a:r>
              <a:endParaRPr lang="ko-KR" altLang="en-US" sz="14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035CC7D-3189-295B-F9D6-E468A2543AFD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E98631B-6E2B-5373-6F33-15081C45D8A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460820" y="3994154"/>
            <a:ext cx="428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AD2C7FA-539A-25D3-867F-126714794B93}"/>
              </a:ext>
            </a:extLst>
          </p:cNvPr>
          <p:cNvGrpSpPr/>
          <p:nvPr/>
        </p:nvGrpSpPr>
        <p:grpSpPr>
          <a:xfrm>
            <a:off x="7948802" y="3857586"/>
            <a:ext cx="745646" cy="270000"/>
            <a:chOff x="1597257" y="2981194"/>
            <a:chExt cx="745646" cy="27000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525B7DEF-EFAB-EB1B-645E-037F2B56EB93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 40</a:t>
              </a:r>
              <a:endParaRPr lang="ko-KR" altLang="en-US" sz="1400" dirty="0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080A36F-348D-124A-DC95-B17B699BD1F8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CBC9DC6-6B67-BF6D-4D65-FB23B04A08E0}"/>
              </a:ext>
            </a:extLst>
          </p:cNvPr>
          <p:cNvCxnSpPr>
            <a:endCxn id="23" idx="1"/>
          </p:cNvCxnSpPr>
          <p:nvPr/>
        </p:nvCxnSpPr>
        <p:spPr>
          <a:xfrm>
            <a:off x="7520417" y="3992416"/>
            <a:ext cx="428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2A51D4B-CE30-DC9F-BF77-42BD3435E975}"/>
              </a:ext>
            </a:extLst>
          </p:cNvPr>
          <p:cNvGrpSpPr/>
          <p:nvPr/>
        </p:nvGrpSpPr>
        <p:grpSpPr>
          <a:xfrm>
            <a:off x="4711138" y="3857586"/>
            <a:ext cx="745646" cy="270000"/>
            <a:chOff x="1597257" y="2981194"/>
            <a:chExt cx="745646" cy="27000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5201EF7-766F-FA08-174F-1459B2C4FE34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  7</a:t>
              </a:r>
              <a:endParaRPr lang="ko-KR" altLang="en-US" sz="1400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FA08B43-A462-2B9F-B203-A76CD9BEBAD9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4C3B864-E14A-7595-DC11-594BC9ED644C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240212" y="3992416"/>
            <a:ext cx="470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C799251-BAF7-0247-3F56-9E6D0084597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342350" y="3995892"/>
            <a:ext cx="487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555D27F-BF21-7342-36D3-04ABCA43836A}"/>
              </a:ext>
            </a:extLst>
          </p:cNvPr>
          <p:cNvSpPr txBox="1"/>
          <p:nvPr/>
        </p:nvSpPr>
        <p:spPr>
          <a:xfrm>
            <a:off x="7073899" y="2960918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                 </a:t>
            </a:r>
            <a:r>
              <a:rPr lang="ko-KR" altLang="en-US" dirty="0"/>
              <a:t>의</a:t>
            </a:r>
            <a:endParaRPr lang="en-US" altLang="ko-KR" dirty="0"/>
          </a:p>
          <a:p>
            <a:r>
              <a:rPr lang="en-US" altLang="ko-KR" dirty="0"/>
              <a:t>       Link field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814E38-C69E-9905-4D57-DC852E610FB7}"/>
              </a:ext>
            </a:extLst>
          </p:cNvPr>
          <p:cNvSpPr txBox="1"/>
          <p:nvPr/>
        </p:nvSpPr>
        <p:spPr>
          <a:xfrm>
            <a:off x="7080788" y="3241454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                 </a:t>
            </a:r>
            <a:r>
              <a:rPr lang="ko-KR" altLang="en-US" dirty="0"/>
              <a:t>의</a:t>
            </a:r>
            <a:endParaRPr lang="en-US" altLang="ko-KR" dirty="0"/>
          </a:p>
          <a:p>
            <a:r>
              <a:rPr lang="en-US" altLang="ko-KR" dirty="0"/>
              <a:t>       Link field</a:t>
            </a:r>
          </a:p>
        </p:txBody>
      </p:sp>
    </p:spTree>
    <p:extLst>
      <p:ext uri="{BB962C8B-B14F-4D97-AF65-F5344CB8AC3E}">
        <p14:creationId xmlns:p14="http://schemas.microsoft.com/office/powerpoint/2010/main" val="2227674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31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91A769-4693-7E6B-CDCC-7DB52061C0EC}"/>
              </a:ext>
            </a:extLst>
          </p:cNvPr>
          <p:cNvSpPr/>
          <p:nvPr/>
        </p:nvSpPr>
        <p:spPr>
          <a:xfrm>
            <a:off x="696000" y="6493080"/>
            <a:ext cx="10800000" cy="3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27C5D8-C0A3-418E-9B45-3C3DB8E6B028}"/>
              </a:ext>
            </a:extLst>
          </p:cNvPr>
          <p:cNvSpPr/>
          <p:nvPr/>
        </p:nvSpPr>
        <p:spPr>
          <a:xfrm>
            <a:off x="4296000" y="6494478"/>
            <a:ext cx="3600000" cy="36000"/>
          </a:xfrm>
          <a:prstGeom prst="rect">
            <a:avLst/>
          </a:prstGeom>
          <a:solidFill>
            <a:srgbClr val="EE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FCEBA-186B-CB56-2F08-9D463CEC00E2}"/>
              </a:ext>
            </a:extLst>
          </p:cNvPr>
          <p:cNvSpPr txBox="1"/>
          <p:nvPr/>
        </p:nvSpPr>
        <p:spPr>
          <a:xfrm>
            <a:off x="696000" y="422015"/>
            <a:ext cx="2391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Linked List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DA4DC5-F79E-7A6D-CBC7-1990A0B1C19C}"/>
              </a:ext>
            </a:extLst>
          </p:cNvPr>
          <p:cNvCxnSpPr>
            <a:cxnSpLocks/>
          </p:cNvCxnSpPr>
          <p:nvPr/>
        </p:nvCxnSpPr>
        <p:spPr>
          <a:xfrm>
            <a:off x="696000" y="1124120"/>
            <a:ext cx="108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E7A80B-D381-4838-E593-79E968306C0B}"/>
              </a:ext>
            </a:extLst>
          </p:cNvPr>
          <p:cNvSpPr txBox="1"/>
          <p:nvPr/>
        </p:nvSpPr>
        <p:spPr>
          <a:xfrm>
            <a:off x="816953" y="13123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종류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F5392A-055E-682B-70D6-8878B9F8C2D5}"/>
              </a:ext>
            </a:extLst>
          </p:cNvPr>
          <p:cNvSpPr txBox="1"/>
          <p:nvPr/>
        </p:nvSpPr>
        <p:spPr>
          <a:xfrm>
            <a:off x="1140119" y="1869946"/>
            <a:ext cx="452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중간에 있는 특정 값을 조회할 때 불리함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DCE59-71EF-B698-0067-C3DE822129C9}"/>
              </a:ext>
            </a:extLst>
          </p:cNvPr>
          <p:cNvSpPr txBox="1"/>
          <p:nvPr/>
        </p:nvSpPr>
        <p:spPr>
          <a:xfrm>
            <a:off x="5251057" y="2960918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 번째 값은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1DD522-DAA4-5A91-F538-08B906421E2A}"/>
              </a:ext>
            </a:extLst>
          </p:cNvPr>
          <p:cNvSpPr txBox="1"/>
          <p:nvPr/>
        </p:nvSpPr>
        <p:spPr>
          <a:xfrm>
            <a:off x="7073899" y="2960918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의 </a:t>
            </a:r>
            <a:r>
              <a:rPr lang="en-US" altLang="ko-KR" dirty="0"/>
              <a:t>Link field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19DC81-7132-6D18-C728-C45FF12139B7}"/>
              </a:ext>
            </a:extLst>
          </p:cNvPr>
          <p:cNvGrpSpPr/>
          <p:nvPr/>
        </p:nvGrpSpPr>
        <p:grpSpPr>
          <a:xfrm>
            <a:off x="3621600" y="3862800"/>
            <a:ext cx="745646" cy="270000"/>
            <a:chOff x="1597257" y="2981194"/>
            <a:chExt cx="745646" cy="27000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7F6A6FE-6A6A-4FB8-8D26-A0855C7C5AC9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/>
                <a:t> 10</a:t>
              </a:r>
              <a:endParaRPr lang="ko-KR" altLang="en-US" sz="1400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E6D365F-591E-2F74-D8AC-90607BC6DD24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B22D8EC-78D3-E296-6D72-BF2375A9ED60}"/>
              </a:ext>
            </a:extLst>
          </p:cNvPr>
          <p:cNvGrpSpPr/>
          <p:nvPr/>
        </p:nvGrpSpPr>
        <p:grpSpPr>
          <a:xfrm>
            <a:off x="5829607" y="3861062"/>
            <a:ext cx="745646" cy="270000"/>
            <a:chOff x="1597257" y="2981194"/>
            <a:chExt cx="745646" cy="27000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BB36DD2-A1EE-8E9C-83F9-35DE96D42292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 20</a:t>
              </a:r>
              <a:endParaRPr lang="ko-KR" altLang="en-US" sz="14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CB5BD008-584C-7394-E555-8415916741E8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7702A33-6BF1-4622-0136-6069E088B25F}"/>
              </a:ext>
            </a:extLst>
          </p:cNvPr>
          <p:cNvGrpSpPr/>
          <p:nvPr/>
        </p:nvGrpSpPr>
        <p:grpSpPr>
          <a:xfrm>
            <a:off x="6889205" y="3859324"/>
            <a:ext cx="745646" cy="270000"/>
            <a:chOff x="1597257" y="2981194"/>
            <a:chExt cx="745646" cy="27000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1F4E8639-3E3F-90B0-AE63-6C1A1B6D9D69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 30</a:t>
              </a:r>
              <a:endParaRPr lang="ko-KR" altLang="en-US" sz="14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035CC7D-3189-295B-F9D6-E468A2543AFD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E98631B-6E2B-5373-6F33-15081C45D8A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460820" y="3994154"/>
            <a:ext cx="428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AD2C7FA-539A-25D3-867F-126714794B93}"/>
              </a:ext>
            </a:extLst>
          </p:cNvPr>
          <p:cNvGrpSpPr/>
          <p:nvPr/>
        </p:nvGrpSpPr>
        <p:grpSpPr>
          <a:xfrm>
            <a:off x="7948802" y="3857586"/>
            <a:ext cx="745646" cy="270000"/>
            <a:chOff x="1597257" y="2981194"/>
            <a:chExt cx="745646" cy="27000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525B7DEF-EFAB-EB1B-645E-037F2B56EB93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 40</a:t>
              </a:r>
              <a:endParaRPr lang="ko-KR" altLang="en-US" sz="1400" dirty="0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080A36F-348D-124A-DC95-B17B699BD1F8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CBC9DC6-6B67-BF6D-4D65-FB23B04A08E0}"/>
              </a:ext>
            </a:extLst>
          </p:cNvPr>
          <p:cNvCxnSpPr>
            <a:endCxn id="23" idx="1"/>
          </p:cNvCxnSpPr>
          <p:nvPr/>
        </p:nvCxnSpPr>
        <p:spPr>
          <a:xfrm>
            <a:off x="7520417" y="3992416"/>
            <a:ext cx="428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2A51D4B-CE30-DC9F-BF77-42BD3435E975}"/>
              </a:ext>
            </a:extLst>
          </p:cNvPr>
          <p:cNvGrpSpPr/>
          <p:nvPr/>
        </p:nvGrpSpPr>
        <p:grpSpPr>
          <a:xfrm>
            <a:off x="4711138" y="3857586"/>
            <a:ext cx="745646" cy="270000"/>
            <a:chOff x="1597257" y="2981194"/>
            <a:chExt cx="745646" cy="27000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5201EF7-766F-FA08-174F-1459B2C4FE34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  7</a:t>
              </a:r>
              <a:endParaRPr lang="ko-KR" altLang="en-US" sz="1400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FA08B43-A462-2B9F-B203-A76CD9BEBAD9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4C3B864-E14A-7595-DC11-594BC9ED644C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240212" y="3992416"/>
            <a:ext cx="470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C799251-BAF7-0247-3F56-9E6D0084597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342350" y="3995892"/>
            <a:ext cx="487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555D27F-BF21-7342-36D3-04ABCA43836A}"/>
              </a:ext>
            </a:extLst>
          </p:cNvPr>
          <p:cNvSpPr txBox="1"/>
          <p:nvPr/>
        </p:nvSpPr>
        <p:spPr>
          <a:xfrm>
            <a:off x="7073899" y="2960918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                 </a:t>
            </a:r>
            <a:r>
              <a:rPr lang="ko-KR" altLang="en-US" dirty="0"/>
              <a:t>의</a:t>
            </a:r>
            <a:endParaRPr lang="en-US" altLang="ko-KR" dirty="0"/>
          </a:p>
          <a:p>
            <a:r>
              <a:rPr lang="en-US" altLang="ko-KR" dirty="0"/>
              <a:t>       Link field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814E38-C69E-9905-4D57-DC852E610FB7}"/>
              </a:ext>
            </a:extLst>
          </p:cNvPr>
          <p:cNvSpPr txBox="1"/>
          <p:nvPr/>
        </p:nvSpPr>
        <p:spPr>
          <a:xfrm>
            <a:off x="7080788" y="3241454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                 </a:t>
            </a:r>
            <a:r>
              <a:rPr lang="ko-KR" altLang="en-US" dirty="0"/>
              <a:t>의</a:t>
            </a:r>
            <a:endParaRPr lang="en-US" altLang="ko-KR" dirty="0"/>
          </a:p>
          <a:p>
            <a:r>
              <a:rPr lang="en-US" altLang="ko-KR" dirty="0"/>
              <a:t>       Link field</a:t>
            </a:r>
          </a:p>
        </p:txBody>
      </p:sp>
    </p:spTree>
    <p:extLst>
      <p:ext uri="{BB962C8B-B14F-4D97-AF65-F5344CB8AC3E}">
        <p14:creationId xmlns:p14="http://schemas.microsoft.com/office/powerpoint/2010/main" val="4099186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31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91A769-4693-7E6B-CDCC-7DB52061C0EC}"/>
              </a:ext>
            </a:extLst>
          </p:cNvPr>
          <p:cNvSpPr/>
          <p:nvPr/>
        </p:nvSpPr>
        <p:spPr>
          <a:xfrm>
            <a:off x="696000" y="6493080"/>
            <a:ext cx="10800000" cy="3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27C5D8-C0A3-418E-9B45-3C3DB8E6B028}"/>
              </a:ext>
            </a:extLst>
          </p:cNvPr>
          <p:cNvSpPr/>
          <p:nvPr/>
        </p:nvSpPr>
        <p:spPr>
          <a:xfrm>
            <a:off x="4296000" y="6494478"/>
            <a:ext cx="3600000" cy="36000"/>
          </a:xfrm>
          <a:prstGeom prst="rect">
            <a:avLst/>
          </a:prstGeom>
          <a:solidFill>
            <a:srgbClr val="EE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FCEBA-186B-CB56-2F08-9D463CEC00E2}"/>
              </a:ext>
            </a:extLst>
          </p:cNvPr>
          <p:cNvSpPr txBox="1"/>
          <p:nvPr/>
        </p:nvSpPr>
        <p:spPr>
          <a:xfrm>
            <a:off x="696000" y="422015"/>
            <a:ext cx="2391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Linked List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DA4DC5-F79E-7A6D-CBC7-1990A0B1C19C}"/>
              </a:ext>
            </a:extLst>
          </p:cNvPr>
          <p:cNvCxnSpPr>
            <a:cxnSpLocks/>
          </p:cNvCxnSpPr>
          <p:nvPr/>
        </p:nvCxnSpPr>
        <p:spPr>
          <a:xfrm>
            <a:off x="696000" y="1124120"/>
            <a:ext cx="108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E7A80B-D381-4838-E593-79E968306C0B}"/>
              </a:ext>
            </a:extLst>
          </p:cNvPr>
          <p:cNvSpPr txBox="1"/>
          <p:nvPr/>
        </p:nvSpPr>
        <p:spPr>
          <a:xfrm>
            <a:off x="816953" y="13123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종류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427F5A8-9D55-9CF4-C18B-311E001509DF}"/>
              </a:ext>
            </a:extLst>
          </p:cNvPr>
          <p:cNvGrpSpPr/>
          <p:nvPr/>
        </p:nvGrpSpPr>
        <p:grpSpPr>
          <a:xfrm>
            <a:off x="3621600" y="2567740"/>
            <a:ext cx="745646" cy="270000"/>
            <a:chOff x="1597257" y="2981194"/>
            <a:chExt cx="745646" cy="2700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A07284F-986B-AB2E-F5CD-25DC4B0D7214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 </a:t>
              </a:r>
              <a:r>
                <a:rPr lang="ko-KR" altLang="en-US" sz="1400" dirty="0"/>
                <a:t>값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08EB933-95BF-D37F-C6EC-41351FAA6B59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E496853-FDD2-285F-2967-E1CDA74D2281}"/>
              </a:ext>
            </a:extLst>
          </p:cNvPr>
          <p:cNvGrpSpPr/>
          <p:nvPr/>
        </p:nvGrpSpPr>
        <p:grpSpPr>
          <a:xfrm>
            <a:off x="5829607" y="2566002"/>
            <a:ext cx="745646" cy="270000"/>
            <a:chOff x="1597257" y="2981194"/>
            <a:chExt cx="745646" cy="27000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7F0D047-87BD-F85D-0427-5A892C13C2EC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 </a:t>
              </a:r>
              <a:r>
                <a:rPr lang="ko-KR" altLang="en-US" sz="1400" dirty="0"/>
                <a:t>값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96D3D74-ADEE-D58D-26EA-4924CC4A8E6B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0A5B96F-9014-DF01-8DBF-BACAB674D056}"/>
              </a:ext>
            </a:extLst>
          </p:cNvPr>
          <p:cNvGrpSpPr/>
          <p:nvPr/>
        </p:nvGrpSpPr>
        <p:grpSpPr>
          <a:xfrm>
            <a:off x="6889205" y="2564264"/>
            <a:ext cx="745646" cy="270000"/>
            <a:chOff x="1597257" y="2981194"/>
            <a:chExt cx="745646" cy="27000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DD5EF0C-A7E2-748E-35AD-0291BC18F77F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 </a:t>
              </a:r>
              <a:r>
                <a:rPr lang="ko-KR" altLang="en-US" sz="1400" dirty="0"/>
                <a:t>값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EC85731-D906-BC93-6D35-2E62D408F9E7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F7F3BEF-335B-EB40-F238-DA10588EB8C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460820" y="2699094"/>
            <a:ext cx="428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E17279-6A24-E55B-5412-292CC4CEB130}"/>
              </a:ext>
            </a:extLst>
          </p:cNvPr>
          <p:cNvGrpSpPr/>
          <p:nvPr/>
        </p:nvGrpSpPr>
        <p:grpSpPr>
          <a:xfrm>
            <a:off x="7948802" y="2562526"/>
            <a:ext cx="745646" cy="270000"/>
            <a:chOff x="1597257" y="2981194"/>
            <a:chExt cx="745646" cy="27000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355FABC-37A0-5714-E049-B6B69772D2A5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 </a:t>
              </a:r>
              <a:r>
                <a:rPr lang="ko-KR" altLang="en-US" sz="1400" dirty="0"/>
                <a:t>값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00ABDFD-2535-0EBA-397F-CE70DEDEA7F1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87E0040-0CCC-5088-AA65-ECE7D77D9D8A}"/>
              </a:ext>
            </a:extLst>
          </p:cNvPr>
          <p:cNvCxnSpPr>
            <a:endCxn id="19" idx="1"/>
          </p:cNvCxnSpPr>
          <p:nvPr/>
        </p:nvCxnSpPr>
        <p:spPr>
          <a:xfrm>
            <a:off x="7520417" y="2697356"/>
            <a:ext cx="428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5C291B3-2630-6D4E-7FCB-776EFE46C704}"/>
              </a:ext>
            </a:extLst>
          </p:cNvPr>
          <p:cNvGrpSpPr/>
          <p:nvPr/>
        </p:nvGrpSpPr>
        <p:grpSpPr>
          <a:xfrm>
            <a:off x="4711138" y="2562526"/>
            <a:ext cx="745646" cy="270000"/>
            <a:chOff x="1597257" y="2981194"/>
            <a:chExt cx="745646" cy="27000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FE7BE3A8-53FF-720E-AE8B-91D345A7B493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 </a:t>
              </a:r>
              <a:r>
                <a:rPr lang="ko-KR" altLang="en-US" sz="1400" dirty="0"/>
                <a:t>값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7DFE8C96-7271-76FB-7FAE-6AC3CD1A74FC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D2B81BD-7135-8682-0539-1715D9C2FFC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240212" y="2697356"/>
            <a:ext cx="470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0F35B9D-345E-4E17-16B7-351BB610B12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342350" y="2700832"/>
            <a:ext cx="487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2169ED7-AA99-1B6D-4DE7-A89E381C5F52}"/>
              </a:ext>
            </a:extLst>
          </p:cNvPr>
          <p:cNvSpPr txBox="1"/>
          <p:nvPr/>
        </p:nvSpPr>
        <p:spPr>
          <a:xfrm>
            <a:off x="1140119" y="1869946"/>
            <a:ext cx="2207656" cy="294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단일 연결 리스트</a:t>
            </a:r>
            <a:endParaRPr lang="en-US" altLang="ko-KR" b="0" i="0" dirty="0">
              <a:solidFill>
                <a:srgbClr val="373A3C"/>
              </a:solidFill>
              <a:effectLst/>
              <a:latin typeface="Open Sans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73A3C"/>
              </a:solidFill>
              <a:latin typeface="Open Sans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73A3C"/>
              </a:solidFill>
              <a:latin typeface="Open Sans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73A3C"/>
                </a:solidFill>
                <a:latin typeface="Open Sans" panose="020B0604020202020204" pitchFamily="34" charset="0"/>
              </a:rPr>
              <a:t>이중 연결 리스트</a:t>
            </a:r>
            <a:endParaRPr lang="en-US" altLang="ko-KR" dirty="0">
              <a:solidFill>
                <a:srgbClr val="373A3C"/>
              </a:solidFill>
              <a:latin typeface="Open Sans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73A3C"/>
              </a:solidFill>
              <a:latin typeface="Open Sans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73A3C"/>
              </a:solidFill>
              <a:latin typeface="Open Sans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73A3C"/>
                </a:solidFill>
                <a:latin typeface="Open Sans" panose="020B0604020202020204" pitchFamily="34" charset="0"/>
              </a:rPr>
              <a:t>원형 연결 리스트</a:t>
            </a:r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7DF6177-9CEE-0158-A2FD-F1B7BE4716F1}"/>
              </a:ext>
            </a:extLst>
          </p:cNvPr>
          <p:cNvGrpSpPr/>
          <p:nvPr/>
        </p:nvGrpSpPr>
        <p:grpSpPr>
          <a:xfrm>
            <a:off x="3621600" y="3737230"/>
            <a:ext cx="745646" cy="270000"/>
            <a:chOff x="1597257" y="2981194"/>
            <a:chExt cx="745646" cy="270000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3D3CF82E-0271-13BB-BAD8-39D4E2B4F884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   </a:t>
              </a:r>
              <a:r>
                <a:rPr lang="ko-KR" altLang="en-US" sz="1400" dirty="0"/>
                <a:t>값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DE0279A-C55E-AE4F-420F-39D09C1421EB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62D9083-D950-698C-4E05-85AEAC80A8AB}"/>
              </a:ext>
            </a:extLst>
          </p:cNvPr>
          <p:cNvGrpSpPr/>
          <p:nvPr/>
        </p:nvGrpSpPr>
        <p:grpSpPr>
          <a:xfrm>
            <a:off x="5829607" y="3735492"/>
            <a:ext cx="745646" cy="270000"/>
            <a:chOff x="1597257" y="2981194"/>
            <a:chExt cx="745646" cy="27000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C2BA4AC-CDA3-9F5B-6388-E591C8F78E2B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   </a:t>
              </a:r>
              <a:r>
                <a:rPr lang="ko-KR" altLang="en-US" sz="1400" dirty="0"/>
                <a:t>값</a:t>
              </a: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D9C503C-37B1-424D-2868-737734EFC6A8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FD1B551-9DDF-7163-7E32-D3897F9BE910}"/>
              </a:ext>
            </a:extLst>
          </p:cNvPr>
          <p:cNvGrpSpPr/>
          <p:nvPr/>
        </p:nvGrpSpPr>
        <p:grpSpPr>
          <a:xfrm>
            <a:off x="6889205" y="3733754"/>
            <a:ext cx="745646" cy="270000"/>
            <a:chOff x="1597257" y="2981194"/>
            <a:chExt cx="745646" cy="270000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4680CC32-F262-E158-5FAE-2CE18A0947FF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   </a:t>
              </a:r>
              <a:r>
                <a:rPr lang="ko-KR" altLang="en-US" sz="1400" dirty="0"/>
                <a:t>값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CF96CF1-9D00-1EE8-8988-B7143AD73BD9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3AA8E5A-49FE-156F-D932-D658B9FC9938}"/>
              </a:ext>
            </a:extLst>
          </p:cNvPr>
          <p:cNvCxnSpPr>
            <a:cxnSpLocks/>
            <a:endCxn id="36" idx="0"/>
          </p:cNvCxnSpPr>
          <p:nvPr/>
        </p:nvCxnSpPr>
        <p:spPr>
          <a:xfrm flipV="1">
            <a:off x="6460820" y="3735152"/>
            <a:ext cx="801208" cy="133432"/>
          </a:xfrm>
          <a:prstGeom prst="curvedConnector4">
            <a:avLst>
              <a:gd name="adj1" fmla="val 26734"/>
              <a:gd name="adj2" fmla="val 2713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063FB66-11A6-A3FD-5DEC-4802C2D8F34C}"/>
              </a:ext>
            </a:extLst>
          </p:cNvPr>
          <p:cNvGrpSpPr/>
          <p:nvPr/>
        </p:nvGrpSpPr>
        <p:grpSpPr>
          <a:xfrm>
            <a:off x="7948802" y="3732016"/>
            <a:ext cx="745646" cy="270000"/>
            <a:chOff x="1597257" y="2981194"/>
            <a:chExt cx="745646" cy="270000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91EEFF9-6FCE-2586-4419-4E69D09D12B7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   </a:t>
              </a:r>
              <a:r>
                <a:rPr lang="ko-KR" altLang="en-US" sz="1400" dirty="0"/>
                <a:t>값</a:t>
              </a: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57E14D2-83D0-5471-780D-428A17182712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2A7DF8A-1A9B-FB23-F254-6872F4C14052}"/>
              </a:ext>
            </a:extLst>
          </p:cNvPr>
          <p:cNvCxnSpPr>
            <a:cxnSpLocks/>
            <a:endCxn id="40" idx="0"/>
          </p:cNvCxnSpPr>
          <p:nvPr/>
        </p:nvCxnSpPr>
        <p:spPr>
          <a:xfrm flipV="1">
            <a:off x="7520417" y="3733414"/>
            <a:ext cx="801208" cy="133432"/>
          </a:xfrm>
          <a:prstGeom prst="curvedConnector4">
            <a:avLst>
              <a:gd name="adj1" fmla="val 26734"/>
              <a:gd name="adj2" fmla="val 2713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FB8D970-ABE9-1AD5-BC1A-9D4803FAF198}"/>
              </a:ext>
            </a:extLst>
          </p:cNvPr>
          <p:cNvGrpSpPr/>
          <p:nvPr/>
        </p:nvGrpSpPr>
        <p:grpSpPr>
          <a:xfrm>
            <a:off x="4711138" y="3732016"/>
            <a:ext cx="745646" cy="270000"/>
            <a:chOff x="1597257" y="2981194"/>
            <a:chExt cx="745646" cy="270000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D5D147E3-B1DD-314C-DA1D-D7EF110322B4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   </a:t>
              </a:r>
              <a:r>
                <a:rPr lang="ko-KR" altLang="en-US" sz="1400" dirty="0"/>
                <a:t>값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DD6F932-2BED-7BF9-32D3-9B0232A26321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3D6D932-10E4-5348-1B3B-218E1371E488}"/>
              </a:ext>
            </a:extLst>
          </p:cNvPr>
          <p:cNvCxnSpPr>
            <a:cxnSpLocks/>
            <a:endCxn id="44" idx="0"/>
          </p:cNvCxnSpPr>
          <p:nvPr/>
        </p:nvCxnSpPr>
        <p:spPr>
          <a:xfrm flipV="1">
            <a:off x="4240212" y="3733414"/>
            <a:ext cx="843749" cy="133432"/>
          </a:xfrm>
          <a:prstGeom prst="curvedConnector4">
            <a:avLst>
              <a:gd name="adj1" fmla="val 23256"/>
              <a:gd name="adj2" fmla="val 2713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7938882-039D-85F2-9638-6B0F905DD44A}"/>
              </a:ext>
            </a:extLst>
          </p:cNvPr>
          <p:cNvCxnSpPr>
            <a:cxnSpLocks/>
            <a:endCxn id="33" idx="0"/>
          </p:cNvCxnSpPr>
          <p:nvPr/>
        </p:nvCxnSpPr>
        <p:spPr>
          <a:xfrm flipV="1">
            <a:off x="5342350" y="3736890"/>
            <a:ext cx="860080" cy="133432"/>
          </a:xfrm>
          <a:prstGeom prst="curvedConnector4">
            <a:avLst>
              <a:gd name="adj1" fmla="val 28326"/>
              <a:gd name="adj2" fmla="val 2713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E47AFDF-B82A-226D-1E44-4E88288229DC}"/>
              </a:ext>
            </a:extLst>
          </p:cNvPr>
          <p:cNvCxnSpPr/>
          <p:nvPr/>
        </p:nvCxnSpPr>
        <p:spPr>
          <a:xfrm>
            <a:off x="3876032" y="3738628"/>
            <a:ext cx="0" cy="27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B60DDAF-644B-24D2-6B41-481FC35A6288}"/>
              </a:ext>
            </a:extLst>
          </p:cNvPr>
          <p:cNvCxnSpPr/>
          <p:nvPr/>
        </p:nvCxnSpPr>
        <p:spPr>
          <a:xfrm>
            <a:off x="4943486" y="3737230"/>
            <a:ext cx="0" cy="27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E4CFCC9-FEDE-DC14-4E92-10909081EDD7}"/>
              </a:ext>
            </a:extLst>
          </p:cNvPr>
          <p:cNvCxnSpPr/>
          <p:nvPr/>
        </p:nvCxnSpPr>
        <p:spPr>
          <a:xfrm>
            <a:off x="6054109" y="3738628"/>
            <a:ext cx="0" cy="27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BB1D71B-E69E-9BD5-7437-BBE29191E572}"/>
              </a:ext>
            </a:extLst>
          </p:cNvPr>
          <p:cNvCxnSpPr/>
          <p:nvPr/>
        </p:nvCxnSpPr>
        <p:spPr>
          <a:xfrm>
            <a:off x="7133337" y="3730278"/>
            <a:ext cx="0" cy="27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B74F041-6F5A-23E3-1BA8-602BBAAACC50}"/>
              </a:ext>
            </a:extLst>
          </p:cNvPr>
          <p:cNvCxnSpPr/>
          <p:nvPr/>
        </p:nvCxnSpPr>
        <p:spPr>
          <a:xfrm>
            <a:off x="8192942" y="3731846"/>
            <a:ext cx="0" cy="27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5442760-ABE7-9A3E-FBD6-0E5D17227453}"/>
              </a:ext>
            </a:extLst>
          </p:cNvPr>
          <p:cNvCxnSpPr>
            <a:endCxn id="36" idx="2"/>
          </p:cNvCxnSpPr>
          <p:nvPr/>
        </p:nvCxnSpPr>
        <p:spPr>
          <a:xfrm rot="10800000" flipV="1">
            <a:off x="7262028" y="3866846"/>
            <a:ext cx="818442" cy="135170"/>
          </a:xfrm>
          <a:prstGeom prst="curvedConnector4">
            <a:avLst>
              <a:gd name="adj1" fmla="val 27224"/>
              <a:gd name="adj2" fmla="val 2691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2">
            <a:extLst>
              <a:ext uri="{FF2B5EF4-FFF2-40B4-BE49-F238E27FC236}">
                <a16:creationId xmlns:a16="http://schemas.microsoft.com/office/drawing/2014/main" id="{08DF55BD-4AC0-E797-BF7F-444EE3567BB8}"/>
              </a:ext>
            </a:extLst>
          </p:cNvPr>
          <p:cNvCxnSpPr/>
          <p:nvPr/>
        </p:nvCxnSpPr>
        <p:spPr>
          <a:xfrm rot="10800000" flipV="1">
            <a:off x="6213483" y="3878779"/>
            <a:ext cx="818442" cy="135170"/>
          </a:xfrm>
          <a:prstGeom prst="curvedConnector4">
            <a:avLst>
              <a:gd name="adj1" fmla="val 27224"/>
              <a:gd name="adj2" fmla="val 2691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2">
            <a:extLst>
              <a:ext uri="{FF2B5EF4-FFF2-40B4-BE49-F238E27FC236}">
                <a16:creationId xmlns:a16="http://schemas.microsoft.com/office/drawing/2014/main" id="{2AA18C9D-794E-C898-5477-4C1B37CE25A3}"/>
              </a:ext>
            </a:extLst>
          </p:cNvPr>
          <p:cNvCxnSpPr/>
          <p:nvPr/>
        </p:nvCxnSpPr>
        <p:spPr>
          <a:xfrm rot="10800000" flipV="1">
            <a:off x="5121723" y="3862501"/>
            <a:ext cx="818442" cy="135170"/>
          </a:xfrm>
          <a:prstGeom prst="curvedConnector4">
            <a:avLst>
              <a:gd name="adj1" fmla="val 27224"/>
              <a:gd name="adj2" fmla="val 2691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2">
            <a:extLst>
              <a:ext uri="{FF2B5EF4-FFF2-40B4-BE49-F238E27FC236}">
                <a16:creationId xmlns:a16="http://schemas.microsoft.com/office/drawing/2014/main" id="{44FDC135-F485-C1D3-0466-A91A79FD3F61}"/>
              </a:ext>
            </a:extLst>
          </p:cNvPr>
          <p:cNvCxnSpPr/>
          <p:nvPr/>
        </p:nvCxnSpPr>
        <p:spPr>
          <a:xfrm rot="10800000" flipV="1">
            <a:off x="4014261" y="3884635"/>
            <a:ext cx="818442" cy="135170"/>
          </a:xfrm>
          <a:prstGeom prst="curvedConnector4">
            <a:avLst>
              <a:gd name="adj1" fmla="val 27224"/>
              <a:gd name="adj2" fmla="val 2691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07A3313-3431-CB2C-F04E-CB3AE94BCE58}"/>
              </a:ext>
            </a:extLst>
          </p:cNvPr>
          <p:cNvGrpSpPr/>
          <p:nvPr/>
        </p:nvGrpSpPr>
        <p:grpSpPr>
          <a:xfrm>
            <a:off x="3621600" y="4995799"/>
            <a:ext cx="745646" cy="270000"/>
            <a:chOff x="1597257" y="2981194"/>
            <a:chExt cx="745646" cy="270000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0EE710B3-D94E-C52F-6BF4-D8995AF12EC2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 </a:t>
              </a:r>
              <a:r>
                <a:rPr lang="ko-KR" altLang="en-US" sz="1400" dirty="0"/>
                <a:t>값</a:t>
              </a: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53AB8D3-2A2A-03F5-11C1-76DE74A1541E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0AC9B08-C4F7-550E-9D66-48E5D3B82364}"/>
              </a:ext>
            </a:extLst>
          </p:cNvPr>
          <p:cNvGrpSpPr/>
          <p:nvPr/>
        </p:nvGrpSpPr>
        <p:grpSpPr>
          <a:xfrm>
            <a:off x="5829607" y="4994061"/>
            <a:ext cx="745646" cy="270000"/>
            <a:chOff x="1597257" y="2981194"/>
            <a:chExt cx="745646" cy="270000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24135BDF-0E9C-11BC-E249-3F86D82FAAF5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 </a:t>
              </a:r>
              <a:r>
                <a:rPr lang="ko-KR" altLang="en-US" sz="1400" dirty="0"/>
                <a:t>값</a:t>
              </a: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5A654CDE-D51D-C8F5-68C0-DA7146F5B70F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DA31522-2620-4265-41C6-9043FEA8DC01}"/>
              </a:ext>
            </a:extLst>
          </p:cNvPr>
          <p:cNvGrpSpPr/>
          <p:nvPr/>
        </p:nvGrpSpPr>
        <p:grpSpPr>
          <a:xfrm>
            <a:off x="6889205" y="4992323"/>
            <a:ext cx="745646" cy="270000"/>
            <a:chOff x="1597257" y="2981194"/>
            <a:chExt cx="745646" cy="270000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E4E2A739-0FF9-0799-79C6-44D2D08CB7E5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 </a:t>
              </a:r>
              <a:r>
                <a:rPr lang="ko-KR" altLang="en-US" sz="1400" dirty="0"/>
                <a:t>값</a:t>
              </a: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AC7364EA-9262-917C-6FF0-3566A6A848BA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0196F313-ACE9-2467-9A30-6B249DF0ABB5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6460820" y="5127153"/>
            <a:ext cx="428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01792244-6340-A801-A1D2-E284CFF0CE7C}"/>
              </a:ext>
            </a:extLst>
          </p:cNvPr>
          <p:cNvGrpSpPr/>
          <p:nvPr/>
        </p:nvGrpSpPr>
        <p:grpSpPr>
          <a:xfrm>
            <a:off x="7948802" y="4990585"/>
            <a:ext cx="745646" cy="270000"/>
            <a:chOff x="1597257" y="2981194"/>
            <a:chExt cx="745646" cy="270000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BEBE55C9-89CC-0AE6-6905-4C66CF0E689D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 </a:t>
              </a:r>
              <a:r>
                <a:rPr lang="ko-KR" altLang="en-US" sz="1400" dirty="0"/>
                <a:t>값</a:t>
              </a: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9D65A364-2D2B-ACBC-0FB8-50D9A4697451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3B4A1FD-5BE5-F5B8-8044-36C00F8ABED5}"/>
              </a:ext>
            </a:extLst>
          </p:cNvPr>
          <p:cNvCxnSpPr>
            <a:endCxn id="78" idx="1"/>
          </p:cNvCxnSpPr>
          <p:nvPr/>
        </p:nvCxnSpPr>
        <p:spPr>
          <a:xfrm>
            <a:off x="7520417" y="5125415"/>
            <a:ext cx="428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28A1DBE5-8AC9-E53A-F384-23CF66E3D25C}"/>
              </a:ext>
            </a:extLst>
          </p:cNvPr>
          <p:cNvGrpSpPr/>
          <p:nvPr/>
        </p:nvGrpSpPr>
        <p:grpSpPr>
          <a:xfrm>
            <a:off x="4711138" y="4990585"/>
            <a:ext cx="745646" cy="270000"/>
            <a:chOff x="1597257" y="2981194"/>
            <a:chExt cx="745646" cy="270000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9358A0AE-60B9-AAEC-4FB6-03A142071B18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 </a:t>
              </a:r>
              <a:r>
                <a:rPr lang="ko-KR" altLang="en-US" sz="1400" dirty="0"/>
                <a:t>값</a:t>
              </a: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6765B305-7C56-5B0F-B312-CEB7F654EC8B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E3184D8-7B97-4C8F-918E-6ADB8445D711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4240212" y="5125415"/>
            <a:ext cx="470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8572C0D-8228-06A6-BCA7-4FCA59C07021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5342350" y="5128891"/>
            <a:ext cx="487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B36BAE7-E20D-F35B-3E77-C06305E42D9B}"/>
              </a:ext>
            </a:extLst>
          </p:cNvPr>
          <p:cNvCxnSpPr>
            <a:cxnSpLocks/>
            <a:endCxn id="68" idx="1"/>
          </p:cNvCxnSpPr>
          <p:nvPr/>
        </p:nvCxnSpPr>
        <p:spPr>
          <a:xfrm rot="10800000">
            <a:off x="3621600" y="5130629"/>
            <a:ext cx="4929806" cy="10838"/>
          </a:xfrm>
          <a:prstGeom prst="curvedConnector5">
            <a:avLst>
              <a:gd name="adj1" fmla="val -10104"/>
              <a:gd name="adj2" fmla="val -3240395"/>
              <a:gd name="adj3" fmla="val 1046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405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91A769-4693-7E6B-CDCC-7DB52061C0EC}"/>
              </a:ext>
            </a:extLst>
          </p:cNvPr>
          <p:cNvSpPr/>
          <p:nvPr/>
        </p:nvSpPr>
        <p:spPr>
          <a:xfrm>
            <a:off x="696000" y="6493080"/>
            <a:ext cx="10800000" cy="3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27C5D8-C0A3-418E-9B45-3C3DB8E6B028}"/>
              </a:ext>
            </a:extLst>
          </p:cNvPr>
          <p:cNvSpPr/>
          <p:nvPr/>
        </p:nvSpPr>
        <p:spPr>
          <a:xfrm>
            <a:off x="4296000" y="6494478"/>
            <a:ext cx="3600000" cy="36000"/>
          </a:xfrm>
          <a:prstGeom prst="rect">
            <a:avLst/>
          </a:prstGeom>
          <a:solidFill>
            <a:srgbClr val="EE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FCEBA-186B-CB56-2F08-9D463CEC00E2}"/>
              </a:ext>
            </a:extLst>
          </p:cNvPr>
          <p:cNvSpPr txBox="1"/>
          <p:nvPr/>
        </p:nvSpPr>
        <p:spPr>
          <a:xfrm>
            <a:off x="696000" y="422015"/>
            <a:ext cx="2391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Linked List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DA4DC5-F79E-7A6D-CBC7-1990A0B1C19C}"/>
              </a:ext>
            </a:extLst>
          </p:cNvPr>
          <p:cNvCxnSpPr>
            <a:cxnSpLocks/>
          </p:cNvCxnSpPr>
          <p:nvPr/>
        </p:nvCxnSpPr>
        <p:spPr>
          <a:xfrm>
            <a:off x="696000" y="1124120"/>
            <a:ext cx="108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E7A80B-D381-4838-E593-79E968306C0B}"/>
              </a:ext>
            </a:extLst>
          </p:cNvPr>
          <p:cNvSpPr txBox="1"/>
          <p:nvPr/>
        </p:nvSpPr>
        <p:spPr>
          <a:xfrm>
            <a:off x="816953" y="13123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정리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AAE8D550-E8AE-4484-1CA2-7A048DF32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77041"/>
              </p:ext>
            </p:extLst>
          </p:nvPr>
        </p:nvGraphicFramePr>
        <p:xfrm>
          <a:off x="2032001" y="2181386"/>
          <a:ext cx="8127999" cy="2495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873210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879514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40743967"/>
                    </a:ext>
                  </a:extLst>
                </a:gridCol>
              </a:tblGrid>
              <a:tr h="831743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삽입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인덱스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035707"/>
                  </a:ext>
                </a:extLst>
              </a:tr>
              <a:tr h="831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배열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Array List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느림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빠름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065244"/>
                  </a:ext>
                </a:extLst>
              </a:tr>
              <a:tr h="831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연결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빠름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느림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925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14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91A769-4693-7E6B-CDCC-7DB52061C0EC}"/>
              </a:ext>
            </a:extLst>
          </p:cNvPr>
          <p:cNvSpPr/>
          <p:nvPr/>
        </p:nvSpPr>
        <p:spPr>
          <a:xfrm>
            <a:off x="696000" y="6493080"/>
            <a:ext cx="10800000" cy="3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27C5D8-C0A3-418E-9B45-3C3DB8E6B028}"/>
              </a:ext>
            </a:extLst>
          </p:cNvPr>
          <p:cNvSpPr/>
          <p:nvPr/>
        </p:nvSpPr>
        <p:spPr>
          <a:xfrm>
            <a:off x="4296000" y="6494478"/>
            <a:ext cx="3600000" cy="36000"/>
          </a:xfrm>
          <a:prstGeom prst="rect">
            <a:avLst/>
          </a:prstGeom>
          <a:solidFill>
            <a:srgbClr val="EE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FCEBA-186B-CB56-2F08-9D463CEC00E2}"/>
              </a:ext>
            </a:extLst>
          </p:cNvPr>
          <p:cNvSpPr txBox="1"/>
          <p:nvPr/>
        </p:nvSpPr>
        <p:spPr>
          <a:xfrm>
            <a:off x="696000" y="422015"/>
            <a:ext cx="3953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Linked List in</a:t>
            </a:r>
            <a:r>
              <a:rPr lang="ko-KR" altLang="en-US" sz="3600" dirty="0"/>
              <a:t> </a:t>
            </a:r>
            <a:r>
              <a:rPr lang="en-US" altLang="ko-KR" sz="3600" dirty="0"/>
              <a:t>Java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DA4DC5-F79E-7A6D-CBC7-1990A0B1C19C}"/>
              </a:ext>
            </a:extLst>
          </p:cNvPr>
          <p:cNvCxnSpPr>
            <a:cxnSpLocks/>
          </p:cNvCxnSpPr>
          <p:nvPr/>
        </p:nvCxnSpPr>
        <p:spPr>
          <a:xfrm>
            <a:off x="696000" y="1124120"/>
            <a:ext cx="108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F4AC21D-8659-CF43-3074-4F27C44FC1CB}"/>
              </a:ext>
            </a:extLst>
          </p:cNvPr>
          <p:cNvSpPr txBox="1"/>
          <p:nvPr/>
        </p:nvSpPr>
        <p:spPr>
          <a:xfrm>
            <a:off x="1140119" y="1466988"/>
            <a:ext cx="4981235" cy="3889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import </a:t>
            </a:r>
            <a:r>
              <a:rPr lang="en-US" altLang="ko-KR" b="0" i="0" dirty="0" err="1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java.utill.LinkedList</a:t>
            </a:r>
            <a:r>
              <a:rPr lang="en-US" altLang="ko-KR" dirty="0">
                <a:solidFill>
                  <a:srgbClr val="373A3C"/>
                </a:solidFill>
                <a:latin typeface="Open Sans" panose="020B0604020202020204" pitchFamily="34" charset="0"/>
              </a:rPr>
              <a:t> </a:t>
            </a:r>
            <a:r>
              <a:rPr lang="ko-KR" altLang="en-US" dirty="0">
                <a:solidFill>
                  <a:srgbClr val="373A3C"/>
                </a:solidFill>
                <a:latin typeface="Open Sans" panose="020B0604020202020204" pitchFamily="34" charset="0"/>
              </a:rPr>
              <a:t>로 사용 가능</a:t>
            </a:r>
            <a:endParaRPr lang="en-US" altLang="ko-KR" dirty="0">
              <a:solidFill>
                <a:srgbClr val="373A3C"/>
              </a:solidFill>
              <a:latin typeface="Open Sans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73A3C"/>
                </a:solidFill>
                <a:latin typeface="Open Sans" panose="020B0604020202020204" pitchFamily="34" charset="0"/>
              </a:rPr>
              <a:t>add(Object) : </a:t>
            </a:r>
            <a:r>
              <a:rPr lang="ko-KR" altLang="en-US" dirty="0">
                <a:solidFill>
                  <a:srgbClr val="373A3C"/>
                </a:solidFill>
                <a:latin typeface="Open Sans" panose="020B0604020202020204" pitchFamily="34" charset="0"/>
              </a:rPr>
              <a:t>맨 뒤에 값 추가</a:t>
            </a:r>
            <a:endParaRPr lang="en-US" altLang="ko-KR" dirty="0">
              <a:solidFill>
                <a:srgbClr val="373A3C"/>
              </a:solidFill>
              <a:latin typeface="Open Sans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73A3C"/>
                </a:solidFill>
                <a:latin typeface="Open Sans" panose="020B0604020202020204" pitchFamily="34" charset="0"/>
              </a:rPr>
              <a:t>add(index, </a:t>
            </a:r>
            <a:r>
              <a:rPr lang="en-US" altLang="ko-KR" dirty="0" err="1">
                <a:solidFill>
                  <a:srgbClr val="373A3C"/>
                </a:solidFill>
                <a:latin typeface="Open Sans" panose="020B0604020202020204" pitchFamily="34" charset="0"/>
              </a:rPr>
              <a:t>Obejct</a:t>
            </a:r>
            <a:r>
              <a:rPr lang="en-US" altLang="ko-KR" dirty="0">
                <a:solidFill>
                  <a:srgbClr val="373A3C"/>
                </a:solidFill>
                <a:latin typeface="Open Sans" panose="020B0604020202020204" pitchFamily="34" charset="0"/>
              </a:rPr>
              <a:t>) : index </a:t>
            </a:r>
            <a:r>
              <a:rPr lang="ko-KR" altLang="en-US" dirty="0">
                <a:solidFill>
                  <a:srgbClr val="373A3C"/>
                </a:solidFill>
                <a:latin typeface="Open Sans" panose="020B0604020202020204" pitchFamily="34" charset="0"/>
              </a:rPr>
              <a:t>위치에 노드 추가</a:t>
            </a:r>
            <a:endParaRPr lang="en-US" altLang="ko-KR" dirty="0">
              <a:solidFill>
                <a:srgbClr val="373A3C"/>
              </a:solidFill>
              <a:latin typeface="Open Sans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73A3C"/>
                </a:solidFill>
                <a:latin typeface="Open Sans" panose="020B0604020202020204" pitchFamily="34" charset="0"/>
              </a:rPr>
              <a:t>set(index,</a:t>
            </a:r>
            <a:r>
              <a:rPr lang="ko-KR" altLang="en-US" dirty="0">
                <a:solidFill>
                  <a:srgbClr val="373A3C"/>
                </a:solidFill>
                <a:latin typeface="Open Sans" panose="020B0604020202020204" pitchFamily="34" charset="0"/>
              </a:rPr>
              <a:t> </a:t>
            </a:r>
            <a:r>
              <a:rPr lang="en-US" altLang="ko-KR" dirty="0">
                <a:solidFill>
                  <a:srgbClr val="373A3C"/>
                </a:solidFill>
                <a:latin typeface="Open Sans" panose="020B0604020202020204" pitchFamily="34" charset="0"/>
              </a:rPr>
              <a:t>Object) : index </a:t>
            </a:r>
            <a:r>
              <a:rPr lang="ko-KR" altLang="en-US" dirty="0">
                <a:solidFill>
                  <a:srgbClr val="373A3C"/>
                </a:solidFill>
                <a:latin typeface="Open Sans" panose="020B0604020202020204" pitchFamily="34" charset="0"/>
              </a:rPr>
              <a:t>위치의 노드 수정</a:t>
            </a:r>
            <a:endParaRPr lang="en-US" altLang="ko-KR" dirty="0">
              <a:solidFill>
                <a:srgbClr val="373A3C"/>
              </a:solidFill>
              <a:latin typeface="Open Sans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73A3C"/>
                </a:solidFill>
                <a:latin typeface="Open Sans" panose="020B0604020202020204" pitchFamily="34" charset="0"/>
              </a:rPr>
              <a:t>remove(), </a:t>
            </a:r>
            <a:r>
              <a:rPr lang="en-US" altLang="ko-KR" dirty="0" err="1">
                <a:solidFill>
                  <a:srgbClr val="373A3C"/>
                </a:solidFill>
                <a:latin typeface="Open Sans" panose="020B0604020202020204" pitchFamily="34" charset="0"/>
              </a:rPr>
              <a:t>removeFirst</a:t>
            </a:r>
            <a:r>
              <a:rPr lang="en-US" altLang="ko-KR" dirty="0">
                <a:solidFill>
                  <a:srgbClr val="373A3C"/>
                </a:solidFill>
                <a:latin typeface="Open Sans" panose="020B0604020202020204" pitchFamily="34" charset="0"/>
              </a:rPr>
              <a:t>()</a:t>
            </a:r>
            <a:r>
              <a:rPr lang="ko-KR" altLang="en-US" dirty="0">
                <a:solidFill>
                  <a:srgbClr val="373A3C"/>
                </a:solidFill>
                <a:latin typeface="Open Sans" panose="020B0604020202020204" pitchFamily="34" charset="0"/>
              </a:rPr>
              <a:t> </a:t>
            </a:r>
            <a:r>
              <a:rPr lang="en-US" altLang="ko-KR" dirty="0">
                <a:solidFill>
                  <a:srgbClr val="373A3C"/>
                </a:solidFill>
                <a:latin typeface="Open Sans" panose="020B0604020202020204" pitchFamily="34" charset="0"/>
              </a:rPr>
              <a:t>:</a:t>
            </a:r>
            <a:r>
              <a:rPr lang="ko-KR" altLang="en-US" dirty="0">
                <a:solidFill>
                  <a:srgbClr val="373A3C"/>
                </a:solidFill>
                <a:latin typeface="Open Sans" panose="020B0604020202020204" pitchFamily="34" charset="0"/>
              </a:rPr>
              <a:t> 첫 번째 노드 삭제</a:t>
            </a:r>
            <a:endParaRPr lang="en-US" altLang="ko-KR" dirty="0">
              <a:solidFill>
                <a:srgbClr val="373A3C"/>
              </a:solidFill>
              <a:latin typeface="Open Sans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373A3C"/>
                </a:solidFill>
                <a:latin typeface="Open Sans" panose="020B0604020202020204" pitchFamily="34" charset="0"/>
              </a:rPr>
              <a:t>removeLast</a:t>
            </a:r>
            <a:r>
              <a:rPr lang="en-US" altLang="ko-KR" dirty="0">
                <a:solidFill>
                  <a:srgbClr val="373A3C"/>
                </a:solidFill>
                <a:latin typeface="Open Sans" panose="020B0604020202020204" pitchFamily="34" charset="0"/>
              </a:rPr>
              <a:t>(): </a:t>
            </a:r>
            <a:r>
              <a:rPr lang="ko-KR" altLang="en-US" dirty="0">
                <a:solidFill>
                  <a:srgbClr val="373A3C"/>
                </a:solidFill>
                <a:latin typeface="Open Sans" panose="020B0604020202020204" pitchFamily="34" charset="0"/>
              </a:rPr>
              <a:t>마지막 노드 삭제</a:t>
            </a:r>
            <a:endParaRPr lang="en-US" altLang="ko-KR" dirty="0">
              <a:solidFill>
                <a:srgbClr val="373A3C"/>
              </a:solidFill>
              <a:latin typeface="Open Sans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73A3C"/>
                </a:solidFill>
                <a:latin typeface="Open Sans" panose="020B0604020202020204" pitchFamily="34" charset="0"/>
              </a:rPr>
              <a:t>remove(index) : index</a:t>
            </a:r>
            <a:r>
              <a:rPr lang="ko-KR" altLang="en-US" dirty="0">
                <a:solidFill>
                  <a:srgbClr val="373A3C"/>
                </a:solidFill>
                <a:latin typeface="Open Sans" panose="020B0604020202020204" pitchFamily="34" charset="0"/>
              </a:rPr>
              <a:t> 위치의 노드 삭제</a:t>
            </a:r>
            <a:endParaRPr lang="en-US" altLang="ko-KR" dirty="0">
              <a:solidFill>
                <a:srgbClr val="373A3C"/>
              </a:solidFill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169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91A769-4693-7E6B-CDCC-7DB52061C0EC}"/>
              </a:ext>
            </a:extLst>
          </p:cNvPr>
          <p:cNvSpPr/>
          <p:nvPr/>
        </p:nvSpPr>
        <p:spPr>
          <a:xfrm>
            <a:off x="696000" y="6493080"/>
            <a:ext cx="10800000" cy="3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27C5D8-C0A3-418E-9B45-3C3DB8E6B028}"/>
              </a:ext>
            </a:extLst>
          </p:cNvPr>
          <p:cNvSpPr/>
          <p:nvPr/>
        </p:nvSpPr>
        <p:spPr>
          <a:xfrm>
            <a:off x="4296000" y="6494478"/>
            <a:ext cx="3600000" cy="36000"/>
          </a:xfrm>
          <a:prstGeom prst="rect">
            <a:avLst/>
          </a:prstGeom>
          <a:solidFill>
            <a:srgbClr val="EE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FCEBA-186B-CB56-2F08-9D463CEC00E2}"/>
              </a:ext>
            </a:extLst>
          </p:cNvPr>
          <p:cNvSpPr txBox="1"/>
          <p:nvPr/>
        </p:nvSpPr>
        <p:spPr>
          <a:xfrm>
            <a:off x="696000" y="422015"/>
            <a:ext cx="3953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Linked List in</a:t>
            </a:r>
            <a:r>
              <a:rPr lang="ko-KR" altLang="en-US" sz="3600" dirty="0"/>
              <a:t> </a:t>
            </a:r>
            <a:r>
              <a:rPr lang="en-US" altLang="ko-KR" sz="3600" dirty="0"/>
              <a:t>Java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DA4DC5-F79E-7A6D-CBC7-1990A0B1C19C}"/>
              </a:ext>
            </a:extLst>
          </p:cNvPr>
          <p:cNvCxnSpPr>
            <a:cxnSpLocks/>
          </p:cNvCxnSpPr>
          <p:nvPr/>
        </p:nvCxnSpPr>
        <p:spPr>
          <a:xfrm>
            <a:off x="696000" y="1124120"/>
            <a:ext cx="108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F4AC21D-8659-CF43-3074-4F27C44FC1CB}"/>
              </a:ext>
            </a:extLst>
          </p:cNvPr>
          <p:cNvSpPr txBox="1"/>
          <p:nvPr/>
        </p:nvSpPr>
        <p:spPr>
          <a:xfrm>
            <a:off x="1140119" y="1466988"/>
            <a:ext cx="9075113" cy="3335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373A3C"/>
                </a:solidFill>
                <a:latin typeface="Open Sans" panose="020B0604020202020204" pitchFamily="34" charset="0"/>
              </a:rPr>
              <a:t>removeAll</a:t>
            </a:r>
            <a:r>
              <a:rPr lang="en-US" altLang="ko-KR" dirty="0">
                <a:solidFill>
                  <a:srgbClr val="373A3C"/>
                </a:solidFill>
                <a:latin typeface="Open Sans" panose="020B0604020202020204" pitchFamily="34" charset="0"/>
              </a:rPr>
              <a:t>(), clear() : </a:t>
            </a:r>
            <a:r>
              <a:rPr lang="ko-KR" altLang="en-US" dirty="0">
                <a:solidFill>
                  <a:srgbClr val="373A3C"/>
                </a:solidFill>
                <a:latin typeface="Open Sans" panose="020B0604020202020204" pitchFamily="34" charset="0"/>
              </a:rPr>
              <a:t>모든 노드 삭제</a:t>
            </a:r>
            <a:endParaRPr lang="en-US" altLang="ko-KR" dirty="0">
              <a:solidFill>
                <a:srgbClr val="373A3C"/>
              </a:solidFill>
              <a:latin typeface="Open Sans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73A3C"/>
                </a:solidFill>
                <a:latin typeface="Open Sans" panose="020B0604020202020204" pitchFamily="34" charset="0"/>
              </a:rPr>
              <a:t>size() : </a:t>
            </a:r>
            <a:r>
              <a:rPr lang="ko-KR" altLang="en-US" dirty="0">
                <a:solidFill>
                  <a:srgbClr val="373A3C"/>
                </a:solidFill>
                <a:latin typeface="Open Sans" panose="020B0604020202020204" pitchFamily="34" charset="0"/>
              </a:rPr>
              <a:t>리스트의 크기 반환</a:t>
            </a:r>
            <a:endParaRPr lang="en-US" altLang="ko-KR" dirty="0">
              <a:solidFill>
                <a:srgbClr val="373A3C"/>
              </a:solidFill>
              <a:latin typeface="Open Sans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373A3C"/>
                </a:solidFill>
                <a:latin typeface="Open Sans" panose="020B0604020202020204" pitchFamily="34" charset="0"/>
              </a:rPr>
              <a:t>System.out.println</a:t>
            </a:r>
            <a:r>
              <a:rPr lang="en-US" altLang="ko-KR" dirty="0">
                <a:solidFill>
                  <a:srgbClr val="373A3C"/>
                </a:solidFill>
                <a:latin typeface="Open Sans" panose="020B0604020202020204" pitchFamily="34" charset="0"/>
              </a:rPr>
              <a:t>(</a:t>
            </a:r>
            <a:r>
              <a:rPr lang="ko-KR" altLang="en-US" dirty="0">
                <a:solidFill>
                  <a:srgbClr val="373A3C"/>
                </a:solidFill>
                <a:latin typeface="Open Sans" panose="020B0604020202020204" pitchFamily="34" charset="0"/>
              </a:rPr>
              <a:t>리스트</a:t>
            </a:r>
            <a:r>
              <a:rPr lang="en-US" altLang="ko-KR" dirty="0">
                <a:solidFill>
                  <a:srgbClr val="373A3C"/>
                </a:solidFill>
                <a:latin typeface="Open Sans" panose="020B0604020202020204" pitchFamily="34" charset="0"/>
              </a:rPr>
              <a:t>) : </a:t>
            </a:r>
            <a:r>
              <a:rPr lang="ko-KR" altLang="en-US" dirty="0">
                <a:solidFill>
                  <a:srgbClr val="373A3C"/>
                </a:solidFill>
                <a:latin typeface="Open Sans" panose="020B0604020202020204" pitchFamily="34" charset="0"/>
              </a:rPr>
              <a:t>전체 리스트 출력</a:t>
            </a:r>
            <a:endParaRPr lang="en-US" altLang="ko-KR" dirty="0">
              <a:solidFill>
                <a:srgbClr val="373A3C"/>
              </a:solidFill>
              <a:latin typeface="Open Sans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73A3C"/>
                </a:solidFill>
                <a:latin typeface="Open Sans" panose="020B0604020202020204" pitchFamily="34" charset="0"/>
              </a:rPr>
              <a:t>get(index) : </a:t>
            </a:r>
            <a:r>
              <a:rPr lang="ko-KR" altLang="en-US" dirty="0">
                <a:solidFill>
                  <a:srgbClr val="373A3C"/>
                </a:solidFill>
                <a:latin typeface="Open Sans" panose="020B0604020202020204" pitchFamily="34" charset="0"/>
              </a:rPr>
              <a:t>특정 위치의 값 출력</a:t>
            </a:r>
            <a:endParaRPr lang="en-US" altLang="ko-KR" dirty="0">
              <a:solidFill>
                <a:srgbClr val="373A3C"/>
              </a:solidFill>
              <a:latin typeface="Open Sans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73A3C"/>
                </a:solidFill>
                <a:latin typeface="Open Sans" panose="020B0604020202020204" pitchFamily="34" charset="0"/>
              </a:rPr>
              <a:t>contains(Object) : </a:t>
            </a:r>
            <a:r>
              <a:rPr lang="ko-KR" altLang="en-US" dirty="0">
                <a:solidFill>
                  <a:srgbClr val="373A3C"/>
                </a:solidFill>
                <a:latin typeface="Open Sans" panose="020B0604020202020204" pitchFamily="34" charset="0"/>
              </a:rPr>
              <a:t>특정 값을 가지는 노드가 존재하는지 여부</a:t>
            </a:r>
            <a:r>
              <a:rPr lang="en-US" altLang="ko-KR" dirty="0">
                <a:solidFill>
                  <a:srgbClr val="373A3C"/>
                </a:solidFill>
                <a:latin typeface="Open Sans" panose="020B0604020202020204" pitchFamily="34" charset="0"/>
              </a:rPr>
              <a:t>(true, false)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373A3C"/>
                </a:solidFill>
                <a:latin typeface="Open Sans" panose="020B0604020202020204" pitchFamily="34" charset="0"/>
              </a:rPr>
              <a:t>indexOf</a:t>
            </a:r>
            <a:r>
              <a:rPr lang="en-US" altLang="ko-KR" dirty="0">
                <a:solidFill>
                  <a:srgbClr val="373A3C"/>
                </a:solidFill>
                <a:latin typeface="Open Sans" panose="020B0604020202020204" pitchFamily="34" charset="0"/>
              </a:rPr>
              <a:t>(Object) : </a:t>
            </a:r>
            <a:r>
              <a:rPr lang="ko-KR" altLang="en-US" dirty="0">
                <a:solidFill>
                  <a:srgbClr val="373A3C"/>
                </a:solidFill>
                <a:latin typeface="Open Sans" panose="020B0604020202020204" pitchFamily="34" charset="0"/>
              </a:rPr>
              <a:t>특정 값을 가지는 노드가 존재하면 인덱스를 반환 없으면 </a:t>
            </a:r>
            <a:r>
              <a:rPr lang="en-US" altLang="ko-KR" dirty="0">
                <a:solidFill>
                  <a:srgbClr val="373A3C"/>
                </a:solidFill>
                <a:latin typeface="Open Sans" panose="020B0604020202020204" pitchFamily="34" charset="0"/>
              </a:rPr>
              <a:t>-1</a:t>
            </a:r>
            <a:r>
              <a:rPr lang="ko-KR" altLang="en-US" dirty="0">
                <a:solidFill>
                  <a:srgbClr val="373A3C"/>
                </a:solidFill>
                <a:latin typeface="Open Sans" panose="020B0604020202020204" pitchFamily="34" charset="0"/>
              </a:rPr>
              <a:t>을 반환</a:t>
            </a:r>
            <a:endParaRPr lang="en-US" altLang="ko-KR" dirty="0">
              <a:solidFill>
                <a:srgbClr val="373A3C"/>
              </a:solidFill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021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94B75-A0D6-8D18-BC63-A954D7F68875}"/>
              </a:ext>
            </a:extLst>
          </p:cNvPr>
          <p:cNvSpPr/>
          <p:nvPr/>
        </p:nvSpPr>
        <p:spPr>
          <a:xfrm>
            <a:off x="-111853" y="-167779"/>
            <a:ext cx="12415707" cy="1342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4E8898-5CD0-4DBB-91EF-834C41B363FC}"/>
              </a:ext>
            </a:extLst>
          </p:cNvPr>
          <p:cNvSpPr/>
          <p:nvPr/>
        </p:nvSpPr>
        <p:spPr>
          <a:xfrm>
            <a:off x="696000" y="6493080"/>
            <a:ext cx="10800000" cy="3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DA72A3-B12A-B5DA-3856-57C6093D1264}"/>
              </a:ext>
            </a:extLst>
          </p:cNvPr>
          <p:cNvSpPr/>
          <p:nvPr/>
        </p:nvSpPr>
        <p:spPr>
          <a:xfrm>
            <a:off x="4296000" y="6494478"/>
            <a:ext cx="3600000" cy="36000"/>
          </a:xfrm>
          <a:prstGeom prst="rect">
            <a:avLst/>
          </a:prstGeom>
          <a:solidFill>
            <a:srgbClr val="EE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DFF9F-C9F6-1612-5CE9-FEAB600BB7B1}"/>
              </a:ext>
            </a:extLst>
          </p:cNvPr>
          <p:cNvSpPr txBox="1"/>
          <p:nvPr/>
        </p:nvSpPr>
        <p:spPr>
          <a:xfrm>
            <a:off x="2296991" y="3167390"/>
            <a:ext cx="1999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CONTENTS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A11FB-245C-A021-B185-95EE8B46E49A}"/>
              </a:ext>
            </a:extLst>
          </p:cNvPr>
          <p:cNvSpPr txBox="1"/>
          <p:nvPr/>
        </p:nvSpPr>
        <p:spPr>
          <a:xfrm>
            <a:off x="6431560" y="1561665"/>
            <a:ext cx="304506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/>
              <a:t>Linked List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Linked List in Java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FontTx/>
              <a:buAutoNum type="arabicPeriod"/>
            </a:pPr>
            <a:r>
              <a:rPr lang="ko-KR" altLang="en-US" sz="2400" dirty="0"/>
              <a:t>사용 예시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문제</a:t>
            </a:r>
            <a:endParaRPr lang="en-US" altLang="ko-KR" sz="2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E4A723-6487-A0CB-08E8-6526B31827C7}"/>
              </a:ext>
            </a:extLst>
          </p:cNvPr>
          <p:cNvSpPr/>
          <p:nvPr/>
        </p:nvSpPr>
        <p:spPr>
          <a:xfrm>
            <a:off x="6543413" y="3130533"/>
            <a:ext cx="36720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3D1C79-F541-A2CE-0222-4C7F9148F8EA}"/>
              </a:ext>
            </a:extLst>
          </p:cNvPr>
          <p:cNvSpPr/>
          <p:nvPr/>
        </p:nvSpPr>
        <p:spPr>
          <a:xfrm>
            <a:off x="6511469" y="4230536"/>
            <a:ext cx="36720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173C77D-3221-65D7-535C-4D37B6D08850}"/>
              </a:ext>
            </a:extLst>
          </p:cNvPr>
          <p:cNvSpPr/>
          <p:nvPr/>
        </p:nvSpPr>
        <p:spPr>
          <a:xfrm>
            <a:off x="6511469" y="5347317"/>
            <a:ext cx="36720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6AFA6C-4F84-C4D3-5665-37028E9117A5}"/>
              </a:ext>
            </a:extLst>
          </p:cNvPr>
          <p:cNvSpPr/>
          <p:nvPr/>
        </p:nvSpPr>
        <p:spPr>
          <a:xfrm>
            <a:off x="6511469" y="2003926"/>
            <a:ext cx="3672000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862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91A769-4693-7E6B-CDCC-7DB52061C0EC}"/>
              </a:ext>
            </a:extLst>
          </p:cNvPr>
          <p:cNvSpPr/>
          <p:nvPr/>
        </p:nvSpPr>
        <p:spPr>
          <a:xfrm>
            <a:off x="696000" y="6493080"/>
            <a:ext cx="10800000" cy="3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27C5D8-C0A3-418E-9B45-3C3DB8E6B028}"/>
              </a:ext>
            </a:extLst>
          </p:cNvPr>
          <p:cNvSpPr/>
          <p:nvPr/>
        </p:nvSpPr>
        <p:spPr>
          <a:xfrm>
            <a:off x="4296000" y="6494478"/>
            <a:ext cx="3600000" cy="36000"/>
          </a:xfrm>
          <a:prstGeom prst="rect">
            <a:avLst/>
          </a:prstGeom>
          <a:solidFill>
            <a:srgbClr val="EE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FCEBA-186B-CB56-2F08-9D463CEC00E2}"/>
              </a:ext>
            </a:extLst>
          </p:cNvPr>
          <p:cNvSpPr txBox="1"/>
          <p:nvPr/>
        </p:nvSpPr>
        <p:spPr>
          <a:xfrm>
            <a:off x="696000" y="422015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사용 예시</a:t>
            </a:r>
            <a:endParaRPr lang="en-US" altLang="ko-KR" sz="36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DA4DC5-F79E-7A6D-CBC7-1990A0B1C19C}"/>
              </a:ext>
            </a:extLst>
          </p:cNvPr>
          <p:cNvCxnSpPr>
            <a:cxnSpLocks/>
          </p:cNvCxnSpPr>
          <p:nvPr/>
        </p:nvCxnSpPr>
        <p:spPr>
          <a:xfrm>
            <a:off x="696000" y="1124120"/>
            <a:ext cx="108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A135FA0-33D1-6D96-B941-82A313771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819" y="1467504"/>
            <a:ext cx="5048250" cy="4229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52F85A-ADFB-6DFF-F0CA-0217EEC1B04A}"/>
              </a:ext>
            </a:extLst>
          </p:cNvPr>
          <p:cNvSpPr txBox="1"/>
          <p:nvPr/>
        </p:nvSpPr>
        <p:spPr>
          <a:xfrm>
            <a:off x="7676251" y="20153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실행결과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6F9DC3B-594A-6405-7969-9E8E42D3F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873" y="2384659"/>
            <a:ext cx="1905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12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91A769-4693-7E6B-CDCC-7DB52061C0EC}"/>
              </a:ext>
            </a:extLst>
          </p:cNvPr>
          <p:cNvSpPr/>
          <p:nvPr/>
        </p:nvSpPr>
        <p:spPr>
          <a:xfrm>
            <a:off x="696000" y="6493080"/>
            <a:ext cx="10800000" cy="3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27C5D8-C0A3-418E-9B45-3C3DB8E6B028}"/>
              </a:ext>
            </a:extLst>
          </p:cNvPr>
          <p:cNvSpPr/>
          <p:nvPr/>
        </p:nvSpPr>
        <p:spPr>
          <a:xfrm>
            <a:off x="4296000" y="6494478"/>
            <a:ext cx="3600000" cy="36000"/>
          </a:xfrm>
          <a:prstGeom prst="rect">
            <a:avLst/>
          </a:prstGeom>
          <a:solidFill>
            <a:srgbClr val="EE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FCEBA-186B-CB56-2F08-9D463CEC00E2}"/>
              </a:ext>
            </a:extLst>
          </p:cNvPr>
          <p:cNvSpPr txBox="1"/>
          <p:nvPr/>
        </p:nvSpPr>
        <p:spPr>
          <a:xfrm>
            <a:off x="696000" y="42201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문제</a:t>
            </a:r>
            <a:endParaRPr lang="en-US" altLang="ko-KR" sz="36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DA4DC5-F79E-7A6D-CBC7-1990A0B1C19C}"/>
              </a:ext>
            </a:extLst>
          </p:cNvPr>
          <p:cNvCxnSpPr>
            <a:cxnSpLocks/>
          </p:cNvCxnSpPr>
          <p:nvPr/>
        </p:nvCxnSpPr>
        <p:spPr>
          <a:xfrm>
            <a:off x="696000" y="1124120"/>
            <a:ext cx="108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9A213-6090-31A1-9DF4-EA364936B776}"/>
              </a:ext>
            </a:extLst>
          </p:cNvPr>
          <p:cNvSpPr txBox="1"/>
          <p:nvPr/>
        </p:nvSpPr>
        <p:spPr>
          <a:xfrm>
            <a:off x="1140119" y="1466988"/>
            <a:ext cx="4747390" cy="879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73A3C"/>
                </a:solidFill>
                <a:latin typeface="Open Sans" panose="020B0604020202020204" pitchFamily="34" charset="0"/>
              </a:rPr>
              <a:t>[</a:t>
            </a:r>
            <a:r>
              <a:rPr lang="ko-KR" altLang="en-US" dirty="0">
                <a:solidFill>
                  <a:srgbClr val="373A3C"/>
                </a:solidFill>
                <a:latin typeface="Open Sans" panose="020B0604020202020204" pitchFamily="34" charset="0"/>
              </a:rPr>
              <a:t>백준 </a:t>
            </a:r>
            <a:r>
              <a:rPr lang="en-US" altLang="ko-KR" dirty="0">
                <a:solidFill>
                  <a:srgbClr val="373A3C"/>
                </a:solidFill>
                <a:latin typeface="Open Sans" panose="020B0604020202020204" pitchFamily="34" charset="0"/>
              </a:rPr>
              <a:t>5397] </a:t>
            </a:r>
            <a:r>
              <a:rPr lang="ko-KR" altLang="en-US" dirty="0" err="1">
                <a:solidFill>
                  <a:srgbClr val="373A3C"/>
                </a:solidFill>
                <a:latin typeface="Open Sans" panose="020B0604020202020204" pitchFamily="34" charset="0"/>
              </a:rPr>
              <a:t>키로거</a:t>
            </a:r>
            <a:br>
              <a:rPr lang="en-US" altLang="ko-KR" dirty="0">
                <a:solidFill>
                  <a:srgbClr val="373A3C"/>
                </a:solidFill>
                <a:latin typeface="Open Sans" panose="020B0604020202020204" pitchFamily="34" charset="0"/>
              </a:rPr>
            </a:br>
            <a:r>
              <a:rPr lang="en-US" altLang="ko-KR" dirty="0">
                <a:solidFill>
                  <a:srgbClr val="373A3C"/>
                </a:solidFill>
                <a:latin typeface="Open Sans" panose="020B0604020202020204" pitchFamily="34" charset="0"/>
              </a:rPr>
              <a:t>https://www.acmicpc.net/problem/5397</a:t>
            </a:r>
          </a:p>
        </p:txBody>
      </p:sp>
    </p:spTree>
    <p:extLst>
      <p:ext uri="{BB962C8B-B14F-4D97-AF65-F5344CB8AC3E}">
        <p14:creationId xmlns:p14="http://schemas.microsoft.com/office/powerpoint/2010/main" val="3900067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C94B75-A0D6-8D18-BC63-A954D7F68875}"/>
              </a:ext>
            </a:extLst>
          </p:cNvPr>
          <p:cNvSpPr/>
          <p:nvPr/>
        </p:nvSpPr>
        <p:spPr>
          <a:xfrm>
            <a:off x="-111853" y="-167779"/>
            <a:ext cx="12415707" cy="1342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91A769-4693-7E6B-CDCC-7DB52061C0EC}"/>
              </a:ext>
            </a:extLst>
          </p:cNvPr>
          <p:cNvSpPr/>
          <p:nvPr/>
        </p:nvSpPr>
        <p:spPr>
          <a:xfrm>
            <a:off x="696000" y="6493080"/>
            <a:ext cx="10800000" cy="3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27C5D8-C0A3-418E-9B45-3C3DB8E6B028}"/>
              </a:ext>
            </a:extLst>
          </p:cNvPr>
          <p:cNvSpPr/>
          <p:nvPr/>
        </p:nvSpPr>
        <p:spPr>
          <a:xfrm>
            <a:off x="4296000" y="6494478"/>
            <a:ext cx="3600000" cy="36000"/>
          </a:xfrm>
          <a:prstGeom prst="rect">
            <a:avLst/>
          </a:prstGeom>
          <a:solidFill>
            <a:srgbClr val="EE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7088E-140A-40FD-26B9-DC148E9DFCB7}"/>
              </a:ext>
            </a:extLst>
          </p:cNvPr>
          <p:cNvSpPr txBox="1"/>
          <p:nvPr/>
        </p:nvSpPr>
        <p:spPr>
          <a:xfrm>
            <a:off x="4960112" y="2828836"/>
            <a:ext cx="2271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7200" spc="600" dirty="0" err="1"/>
              <a:t>QnA</a:t>
            </a:r>
            <a:endParaRPr lang="ko-KR" altLang="en-US" sz="7200" spc="600" dirty="0"/>
          </a:p>
        </p:txBody>
      </p:sp>
    </p:spTree>
    <p:extLst>
      <p:ext uri="{BB962C8B-B14F-4D97-AF65-F5344CB8AC3E}">
        <p14:creationId xmlns:p14="http://schemas.microsoft.com/office/powerpoint/2010/main" val="39298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91A769-4693-7E6B-CDCC-7DB52061C0EC}"/>
              </a:ext>
            </a:extLst>
          </p:cNvPr>
          <p:cNvSpPr/>
          <p:nvPr/>
        </p:nvSpPr>
        <p:spPr>
          <a:xfrm>
            <a:off x="696000" y="6493080"/>
            <a:ext cx="10800000" cy="3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27C5D8-C0A3-418E-9B45-3C3DB8E6B028}"/>
              </a:ext>
            </a:extLst>
          </p:cNvPr>
          <p:cNvSpPr/>
          <p:nvPr/>
        </p:nvSpPr>
        <p:spPr>
          <a:xfrm>
            <a:off x="4296000" y="6494478"/>
            <a:ext cx="3600000" cy="36000"/>
          </a:xfrm>
          <a:prstGeom prst="rect">
            <a:avLst/>
          </a:prstGeom>
          <a:solidFill>
            <a:srgbClr val="EE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FCEBA-186B-CB56-2F08-9D463CEC00E2}"/>
              </a:ext>
            </a:extLst>
          </p:cNvPr>
          <p:cNvSpPr txBox="1"/>
          <p:nvPr/>
        </p:nvSpPr>
        <p:spPr>
          <a:xfrm>
            <a:off x="696000" y="422015"/>
            <a:ext cx="2391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Linked List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DA4DC5-F79E-7A6D-CBC7-1990A0B1C19C}"/>
              </a:ext>
            </a:extLst>
          </p:cNvPr>
          <p:cNvCxnSpPr>
            <a:cxnSpLocks/>
          </p:cNvCxnSpPr>
          <p:nvPr/>
        </p:nvCxnSpPr>
        <p:spPr>
          <a:xfrm>
            <a:off x="696000" y="1124120"/>
            <a:ext cx="108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7D2DDF-A6FF-939F-3552-8F0BBE630FC8}"/>
              </a:ext>
            </a:extLst>
          </p:cNvPr>
          <p:cNvSpPr txBox="1"/>
          <p:nvPr/>
        </p:nvSpPr>
        <p:spPr>
          <a:xfrm>
            <a:off x="1140119" y="1869946"/>
            <a:ext cx="9063700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어떤 데이터 덩어리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이하 노드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Node)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를 저장할 때 그 다음 순서의 자료가 있는 위치를 </a:t>
            </a:r>
            <a:b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</a:b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데이터에 포함시키는 자료구조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77944A-83AF-A669-BA05-C9171269ED5A}"/>
              </a:ext>
            </a:extLst>
          </p:cNvPr>
          <p:cNvGrpSpPr/>
          <p:nvPr/>
        </p:nvGrpSpPr>
        <p:grpSpPr>
          <a:xfrm>
            <a:off x="3622286" y="3864201"/>
            <a:ext cx="745646" cy="270000"/>
            <a:chOff x="1597257" y="2981194"/>
            <a:chExt cx="745646" cy="27000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8ED8EEE-ACDA-5C93-BB7F-91FA7A786245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 10</a:t>
              </a:r>
              <a:endParaRPr lang="ko-KR" altLang="en-US" sz="1400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F1091EA-4E01-BDB8-35C3-E6457FF5CFCD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BFC75FD-15E8-77C2-4492-1F2FDA47E7F1}"/>
              </a:ext>
            </a:extLst>
          </p:cNvPr>
          <p:cNvSpPr/>
          <p:nvPr/>
        </p:nvSpPr>
        <p:spPr>
          <a:xfrm>
            <a:off x="3520250" y="3791034"/>
            <a:ext cx="965418" cy="447389"/>
          </a:xfrm>
          <a:prstGeom prst="roundRect">
            <a:avLst/>
          </a:prstGeom>
          <a:noFill/>
          <a:ln>
            <a:solidFill>
              <a:srgbClr val="EE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B0240F-3BF7-B668-A30B-8A3F79A6087C}"/>
              </a:ext>
            </a:extLst>
          </p:cNvPr>
          <p:cNvSpPr txBox="1"/>
          <p:nvPr/>
        </p:nvSpPr>
        <p:spPr>
          <a:xfrm>
            <a:off x="3995109" y="4225665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Node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D1B25DE-D7FA-CF5E-5F5A-E3CAF98D934F}"/>
              </a:ext>
            </a:extLst>
          </p:cNvPr>
          <p:cNvCxnSpPr/>
          <p:nvPr/>
        </p:nvCxnSpPr>
        <p:spPr>
          <a:xfrm flipH="1" flipV="1">
            <a:off x="3955865" y="3999031"/>
            <a:ext cx="196220" cy="969343"/>
          </a:xfrm>
          <a:prstGeom prst="straightConnector1">
            <a:avLst/>
          </a:prstGeom>
          <a:ln>
            <a:solidFill>
              <a:srgbClr val="EE1B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0D069F-BD32-ED91-6A40-588CE1E50545}"/>
              </a:ext>
            </a:extLst>
          </p:cNvPr>
          <p:cNvSpPr txBox="1"/>
          <p:nvPr/>
        </p:nvSpPr>
        <p:spPr>
          <a:xfrm>
            <a:off x="3665413" y="4968374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Data field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5D9219C-7205-6991-9112-0F6D6AB565D1}"/>
              </a:ext>
            </a:extLst>
          </p:cNvPr>
          <p:cNvCxnSpPr/>
          <p:nvPr/>
        </p:nvCxnSpPr>
        <p:spPr>
          <a:xfrm flipH="1" flipV="1">
            <a:off x="4253500" y="3999031"/>
            <a:ext cx="1311395" cy="549425"/>
          </a:xfrm>
          <a:prstGeom prst="straightConnector1">
            <a:avLst/>
          </a:prstGeom>
          <a:ln>
            <a:solidFill>
              <a:srgbClr val="EE1B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71394C-365B-9B9C-67AA-F031F0C16136}"/>
              </a:ext>
            </a:extLst>
          </p:cNvPr>
          <p:cNvSpPr txBox="1"/>
          <p:nvPr/>
        </p:nvSpPr>
        <p:spPr>
          <a:xfrm>
            <a:off x="5564895" y="4481944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Link field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011DD6-E47D-F5BF-61F6-6048CA358FB8}"/>
              </a:ext>
            </a:extLst>
          </p:cNvPr>
          <p:cNvSpPr txBox="1"/>
          <p:nvPr/>
        </p:nvSpPr>
        <p:spPr>
          <a:xfrm>
            <a:off x="816953" y="13123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정의</a:t>
            </a:r>
          </a:p>
        </p:txBody>
      </p:sp>
    </p:spTree>
    <p:extLst>
      <p:ext uri="{BB962C8B-B14F-4D97-AF65-F5344CB8AC3E}">
        <p14:creationId xmlns:p14="http://schemas.microsoft.com/office/powerpoint/2010/main" val="2012878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6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91A769-4693-7E6B-CDCC-7DB52061C0EC}"/>
              </a:ext>
            </a:extLst>
          </p:cNvPr>
          <p:cNvSpPr/>
          <p:nvPr/>
        </p:nvSpPr>
        <p:spPr>
          <a:xfrm>
            <a:off x="696000" y="6493080"/>
            <a:ext cx="10800000" cy="3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27C5D8-C0A3-418E-9B45-3C3DB8E6B028}"/>
              </a:ext>
            </a:extLst>
          </p:cNvPr>
          <p:cNvSpPr/>
          <p:nvPr/>
        </p:nvSpPr>
        <p:spPr>
          <a:xfrm>
            <a:off x="4296000" y="6494478"/>
            <a:ext cx="3600000" cy="36000"/>
          </a:xfrm>
          <a:prstGeom prst="rect">
            <a:avLst/>
          </a:prstGeom>
          <a:solidFill>
            <a:srgbClr val="EE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FCEBA-186B-CB56-2F08-9D463CEC00E2}"/>
              </a:ext>
            </a:extLst>
          </p:cNvPr>
          <p:cNvSpPr txBox="1"/>
          <p:nvPr/>
        </p:nvSpPr>
        <p:spPr>
          <a:xfrm>
            <a:off x="696000" y="422015"/>
            <a:ext cx="2391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Linked List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DA4DC5-F79E-7A6D-CBC7-1990A0B1C19C}"/>
              </a:ext>
            </a:extLst>
          </p:cNvPr>
          <p:cNvCxnSpPr>
            <a:cxnSpLocks/>
          </p:cNvCxnSpPr>
          <p:nvPr/>
        </p:nvCxnSpPr>
        <p:spPr>
          <a:xfrm>
            <a:off x="696000" y="1124120"/>
            <a:ext cx="108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7D2DDF-A6FF-939F-3552-8F0BBE630FC8}"/>
              </a:ext>
            </a:extLst>
          </p:cNvPr>
          <p:cNvSpPr txBox="1"/>
          <p:nvPr/>
        </p:nvSpPr>
        <p:spPr>
          <a:xfrm>
            <a:off x="1140119" y="1869946"/>
            <a:ext cx="9063700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어떤 데이터 덩어리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이하 노드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Node)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를 저장할 때 그 다음 순서의 자료가 있는 위치를 </a:t>
            </a:r>
            <a:b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</a:b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데이터에 포함시키는 자료구조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77944A-83AF-A669-BA05-C9171269ED5A}"/>
              </a:ext>
            </a:extLst>
          </p:cNvPr>
          <p:cNvGrpSpPr/>
          <p:nvPr/>
        </p:nvGrpSpPr>
        <p:grpSpPr>
          <a:xfrm>
            <a:off x="3621600" y="3862800"/>
            <a:ext cx="745646" cy="270000"/>
            <a:chOff x="1597257" y="2981194"/>
            <a:chExt cx="745646" cy="27000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8ED8EEE-ACDA-5C93-BB7F-91FA7A786245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/>
                <a:t> 10</a:t>
              </a:r>
              <a:endParaRPr lang="ko-KR" altLang="en-US" sz="1400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F1091EA-4E01-BDB8-35C3-E6457FF5CFCD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8A154BB-32EE-1AE1-C57E-33EB2872302D}"/>
              </a:ext>
            </a:extLst>
          </p:cNvPr>
          <p:cNvGrpSpPr/>
          <p:nvPr/>
        </p:nvGrpSpPr>
        <p:grpSpPr>
          <a:xfrm>
            <a:off x="4681199" y="3861062"/>
            <a:ext cx="745646" cy="270000"/>
            <a:chOff x="1597257" y="2981194"/>
            <a:chExt cx="745646" cy="27000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05B1612-FF2B-CD71-9A7C-3D02779EA01D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 20</a:t>
              </a:r>
              <a:endParaRPr lang="ko-KR" altLang="en-US" sz="14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65914FE-97A4-BB21-0616-98B8948B7C4B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063C1B8-EEF2-B18F-4A77-96EA4728D79F}"/>
              </a:ext>
            </a:extLst>
          </p:cNvPr>
          <p:cNvCxnSpPr>
            <a:endCxn id="17" idx="1"/>
          </p:cNvCxnSpPr>
          <p:nvPr/>
        </p:nvCxnSpPr>
        <p:spPr>
          <a:xfrm>
            <a:off x="4252814" y="3995892"/>
            <a:ext cx="428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C40B89A-9E02-EF68-7ADB-214CE8776895}"/>
              </a:ext>
            </a:extLst>
          </p:cNvPr>
          <p:cNvGrpSpPr/>
          <p:nvPr/>
        </p:nvGrpSpPr>
        <p:grpSpPr>
          <a:xfrm>
            <a:off x="5740797" y="3859324"/>
            <a:ext cx="745646" cy="270000"/>
            <a:chOff x="1597257" y="2981194"/>
            <a:chExt cx="745646" cy="27000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D512899-DD2B-380D-7CD6-986FFCF249AD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 30</a:t>
              </a:r>
              <a:endParaRPr lang="ko-KR" altLang="en-US" sz="14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678408C-D133-A00A-6F16-9075F5924C5B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B9FE13-82E2-FCBF-A61B-A7F15DDCFBB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312412" y="3994154"/>
            <a:ext cx="428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F936367-5370-8931-7F84-8D1119AE0BD5}"/>
              </a:ext>
            </a:extLst>
          </p:cNvPr>
          <p:cNvGrpSpPr/>
          <p:nvPr/>
        </p:nvGrpSpPr>
        <p:grpSpPr>
          <a:xfrm>
            <a:off x="6800394" y="3857586"/>
            <a:ext cx="745646" cy="270000"/>
            <a:chOff x="1597257" y="2981194"/>
            <a:chExt cx="745646" cy="27000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ED7E6D2-23AB-087A-AE17-03AB0097EB89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 40</a:t>
              </a:r>
              <a:endParaRPr lang="ko-KR" altLang="en-US" sz="1400" dirty="0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8D516C0-AE4F-8172-E963-A59CECEAF23F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8B2A66C-7F5E-7CB8-5BE9-F7488CF13295}"/>
              </a:ext>
            </a:extLst>
          </p:cNvPr>
          <p:cNvCxnSpPr>
            <a:endCxn id="28" idx="1"/>
          </p:cNvCxnSpPr>
          <p:nvPr/>
        </p:nvCxnSpPr>
        <p:spPr>
          <a:xfrm>
            <a:off x="6372009" y="3992416"/>
            <a:ext cx="428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BF095EC-D882-B8DE-1EE5-6FDF23F52851}"/>
              </a:ext>
            </a:extLst>
          </p:cNvPr>
          <p:cNvSpPr txBox="1"/>
          <p:nvPr/>
        </p:nvSpPr>
        <p:spPr>
          <a:xfrm>
            <a:off x="816953" y="13123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정의</a:t>
            </a:r>
          </a:p>
        </p:txBody>
      </p:sp>
    </p:spTree>
    <p:extLst>
      <p:ext uri="{BB962C8B-B14F-4D97-AF65-F5344CB8AC3E}">
        <p14:creationId xmlns:p14="http://schemas.microsoft.com/office/powerpoint/2010/main" val="50536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91A769-4693-7E6B-CDCC-7DB52061C0EC}"/>
              </a:ext>
            </a:extLst>
          </p:cNvPr>
          <p:cNvSpPr/>
          <p:nvPr/>
        </p:nvSpPr>
        <p:spPr>
          <a:xfrm>
            <a:off x="696000" y="6493080"/>
            <a:ext cx="10800000" cy="3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27C5D8-C0A3-418E-9B45-3C3DB8E6B028}"/>
              </a:ext>
            </a:extLst>
          </p:cNvPr>
          <p:cNvSpPr/>
          <p:nvPr/>
        </p:nvSpPr>
        <p:spPr>
          <a:xfrm>
            <a:off x="4296000" y="6494478"/>
            <a:ext cx="3600000" cy="36000"/>
          </a:xfrm>
          <a:prstGeom prst="rect">
            <a:avLst/>
          </a:prstGeom>
          <a:solidFill>
            <a:srgbClr val="EE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FCEBA-186B-CB56-2F08-9D463CEC00E2}"/>
              </a:ext>
            </a:extLst>
          </p:cNvPr>
          <p:cNvSpPr txBox="1"/>
          <p:nvPr/>
        </p:nvSpPr>
        <p:spPr>
          <a:xfrm>
            <a:off x="696000" y="422015"/>
            <a:ext cx="2391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Linked List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DA4DC5-F79E-7A6D-CBC7-1990A0B1C19C}"/>
              </a:ext>
            </a:extLst>
          </p:cNvPr>
          <p:cNvCxnSpPr>
            <a:cxnSpLocks/>
          </p:cNvCxnSpPr>
          <p:nvPr/>
        </p:nvCxnSpPr>
        <p:spPr>
          <a:xfrm>
            <a:off x="696000" y="1124120"/>
            <a:ext cx="108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E7A80B-D381-4838-E593-79E968306C0B}"/>
              </a:ext>
            </a:extLst>
          </p:cNvPr>
          <p:cNvSpPr txBox="1"/>
          <p:nvPr/>
        </p:nvSpPr>
        <p:spPr>
          <a:xfrm>
            <a:off x="816953" y="131236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왜 쓰는가</a:t>
            </a:r>
            <a:r>
              <a:rPr lang="en-US" altLang="ko-KR" dirty="0"/>
              <a:t>? (</a:t>
            </a:r>
            <a:r>
              <a:rPr lang="ko-KR" altLang="en-US" dirty="0"/>
              <a:t>장점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35" name="표 35">
            <a:extLst>
              <a:ext uri="{FF2B5EF4-FFF2-40B4-BE49-F238E27FC236}">
                <a16:creationId xmlns:a16="http://schemas.microsoft.com/office/drawing/2014/main" id="{10579413-0B91-3AB1-8271-A5321B9CA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878280"/>
              </p:ext>
            </p:extLst>
          </p:nvPr>
        </p:nvGraphicFramePr>
        <p:xfrm>
          <a:off x="4451592" y="3712416"/>
          <a:ext cx="32888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831">
                  <a:extLst>
                    <a:ext uri="{9D8B030D-6E8A-4147-A177-3AD203B41FA5}">
                      <a16:colId xmlns:a16="http://schemas.microsoft.com/office/drawing/2014/main" val="1850015897"/>
                    </a:ext>
                  </a:extLst>
                </a:gridCol>
                <a:gridCol w="469831">
                  <a:extLst>
                    <a:ext uri="{9D8B030D-6E8A-4147-A177-3AD203B41FA5}">
                      <a16:colId xmlns:a16="http://schemas.microsoft.com/office/drawing/2014/main" val="282546520"/>
                    </a:ext>
                  </a:extLst>
                </a:gridCol>
                <a:gridCol w="469831">
                  <a:extLst>
                    <a:ext uri="{9D8B030D-6E8A-4147-A177-3AD203B41FA5}">
                      <a16:colId xmlns:a16="http://schemas.microsoft.com/office/drawing/2014/main" val="4205498041"/>
                    </a:ext>
                  </a:extLst>
                </a:gridCol>
                <a:gridCol w="469831">
                  <a:extLst>
                    <a:ext uri="{9D8B030D-6E8A-4147-A177-3AD203B41FA5}">
                      <a16:colId xmlns:a16="http://schemas.microsoft.com/office/drawing/2014/main" val="1139087923"/>
                    </a:ext>
                  </a:extLst>
                </a:gridCol>
                <a:gridCol w="469831">
                  <a:extLst>
                    <a:ext uri="{9D8B030D-6E8A-4147-A177-3AD203B41FA5}">
                      <a16:colId xmlns:a16="http://schemas.microsoft.com/office/drawing/2014/main" val="916323656"/>
                    </a:ext>
                  </a:extLst>
                </a:gridCol>
                <a:gridCol w="469831">
                  <a:extLst>
                    <a:ext uri="{9D8B030D-6E8A-4147-A177-3AD203B41FA5}">
                      <a16:colId xmlns:a16="http://schemas.microsoft.com/office/drawing/2014/main" val="3608505411"/>
                    </a:ext>
                  </a:extLst>
                </a:gridCol>
                <a:gridCol w="469831">
                  <a:extLst>
                    <a:ext uri="{9D8B030D-6E8A-4147-A177-3AD203B41FA5}">
                      <a16:colId xmlns:a16="http://schemas.microsoft.com/office/drawing/2014/main" val="1295348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888219"/>
                  </a:ext>
                </a:extLst>
              </a:tr>
            </a:tbl>
          </a:graphicData>
        </a:graphic>
      </p:graphicFrame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3F5937D-54E3-058F-E639-795B49423E4E}"/>
              </a:ext>
            </a:extLst>
          </p:cNvPr>
          <p:cNvCxnSpPr/>
          <p:nvPr/>
        </p:nvCxnSpPr>
        <p:spPr>
          <a:xfrm>
            <a:off x="6091604" y="3477358"/>
            <a:ext cx="0" cy="195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D144866-52A6-CE67-D971-1C168D730390}"/>
              </a:ext>
            </a:extLst>
          </p:cNvPr>
          <p:cNvSpPr txBox="1"/>
          <p:nvPr/>
        </p:nvSpPr>
        <p:spPr>
          <a:xfrm>
            <a:off x="5949578" y="319455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5B45B8-EE93-8EBE-B550-9FB92303FB90}"/>
              </a:ext>
            </a:extLst>
          </p:cNvPr>
          <p:cNvSpPr txBox="1"/>
          <p:nvPr/>
        </p:nvSpPr>
        <p:spPr>
          <a:xfrm>
            <a:off x="1140119" y="1869946"/>
            <a:ext cx="10202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배열이나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Array List(C++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에서는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Vector, Python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에서는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List)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보다 데이터를 삽입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삭제할 때 용이함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3295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91A769-4693-7E6B-CDCC-7DB52061C0EC}"/>
              </a:ext>
            </a:extLst>
          </p:cNvPr>
          <p:cNvSpPr/>
          <p:nvPr/>
        </p:nvSpPr>
        <p:spPr>
          <a:xfrm>
            <a:off x="696000" y="6493080"/>
            <a:ext cx="10800000" cy="3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27C5D8-C0A3-418E-9B45-3C3DB8E6B028}"/>
              </a:ext>
            </a:extLst>
          </p:cNvPr>
          <p:cNvSpPr/>
          <p:nvPr/>
        </p:nvSpPr>
        <p:spPr>
          <a:xfrm>
            <a:off x="4296000" y="6494478"/>
            <a:ext cx="3600000" cy="36000"/>
          </a:xfrm>
          <a:prstGeom prst="rect">
            <a:avLst/>
          </a:prstGeom>
          <a:solidFill>
            <a:srgbClr val="EE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FCEBA-186B-CB56-2F08-9D463CEC00E2}"/>
              </a:ext>
            </a:extLst>
          </p:cNvPr>
          <p:cNvSpPr txBox="1"/>
          <p:nvPr/>
        </p:nvSpPr>
        <p:spPr>
          <a:xfrm>
            <a:off x="696000" y="422015"/>
            <a:ext cx="2391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Linked List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DA4DC5-F79E-7A6D-CBC7-1990A0B1C19C}"/>
              </a:ext>
            </a:extLst>
          </p:cNvPr>
          <p:cNvCxnSpPr>
            <a:cxnSpLocks/>
          </p:cNvCxnSpPr>
          <p:nvPr/>
        </p:nvCxnSpPr>
        <p:spPr>
          <a:xfrm>
            <a:off x="696000" y="1124120"/>
            <a:ext cx="108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표 35">
            <a:extLst>
              <a:ext uri="{FF2B5EF4-FFF2-40B4-BE49-F238E27FC236}">
                <a16:creationId xmlns:a16="http://schemas.microsoft.com/office/drawing/2014/main" id="{10579413-0B91-3AB1-8271-A5321B9CA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63006"/>
              </p:ext>
            </p:extLst>
          </p:nvPr>
        </p:nvGraphicFramePr>
        <p:xfrm>
          <a:off x="4451592" y="3712416"/>
          <a:ext cx="32888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831">
                  <a:extLst>
                    <a:ext uri="{9D8B030D-6E8A-4147-A177-3AD203B41FA5}">
                      <a16:colId xmlns:a16="http://schemas.microsoft.com/office/drawing/2014/main" val="1850015897"/>
                    </a:ext>
                  </a:extLst>
                </a:gridCol>
                <a:gridCol w="469831">
                  <a:extLst>
                    <a:ext uri="{9D8B030D-6E8A-4147-A177-3AD203B41FA5}">
                      <a16:colId xmlns:a16="http://schemas.microsoft.com/office/drawing/2014/main" val="282546520"/>
                    </a:ext>
                  </a:extLst>
                </a:gridCol>
                <a:gridCol w="469831">
                  <a:extLst>
                    <a:ext uri="{9D8B030D-6E8A-4147-A177-3AD203B41FA5}">
                      <a16:colId xmlns:a16="http://schemas.microsoft.com/office/drawing/2014/main" val="4205498041"/>
                    </a:ext>
                  </a:extLst>
                </a:gridCol>
                <a:gridCol w="469831">
                  <a:extLst>
                    <a:ext uri="{9D8B030D-6E8A-4147-A177-3AD203B41FA5}">
                      <a16:colId xmlns:a16="http://schemas.microsoft.com/office/drawing/2014/main" val="1139087923"/>
                    </a:ext>
                  </a:extLst>
                </a:gridCol>
                <a:gridCol w="469831">
                  <a:extLst>
                    <a:ext uri="{9D8B030D-6E8A-4147-A177-3AD203B41FA5}">
                      <a16:colId xmlns:a16="http://schemas.microsoft.com/office/drawing/2014/main" val="916323656"/>
                    </a:ext>
                  </a:extLst>
                </a:gridCol>
                <a:gridCol w="469831">
                  <a:extLst>
                    <a:ext uri="{9D8B030D-6E8A-4147-A177-3AD203B41FA5}">
                      <a16:colId xmlns:a16="http://schemas.microsoft.com/office/drawing/2014/main" val="3608505411"/>
                    </a:ext>
                  </a:extLst>
                </a:gridCol>
                <a:gridCol w="469831">
                  <a:extLst>
                    <a:ext uri="{9D8B030D-6E8A-4147-A177-3AD203B41FA5}">
                      <a16:colId xmlns:a16="http://schemas.microsoft.com/office/drawing/2014/main" val="1295348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888219"/>
                  </a:ext>
                </a:extLst>
              </a:tr>
            </a:tbl>
          </a:graphicData>
        </a:graphic>
      </p:graphicFrame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3F5937D-54E3-058F-E639-795B49423E4E}"/>
              </a:ext>
            </a:extLst>
          </p:cNvPr>
          <p:cNvCxnSpPr/>
          <p:nvPr/>
        </p:nvCxnSpPr>
        <p:spPr>
          <a:xfrm>
            <a:off x="6091604" y="3477358"/>
            <a:ext cx="0" cy="195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D144866-52A6-CE67-D971-1C168D730390}"/>
              </a:ext>
            </a:extLst>
          </p:cNvPr>
          <p:cNvSpPr txBox="1"/>
          <p:nvPr/>
        </p:nvSpPr>
        <p:spPr>
          <a:xfrm>
            <a:off x="5949578" y="319455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FFF5A4-502A-60B1-1871-F67158889E02}"/>
              </a:ext>
            </a:extLst>
          </p:cNvPr>
          <p:cNvSpPr txBox="1"/>
          <p:nvPr/>
        </p:nvSpPr>
        <p:spPr>
          <a:xfrm>
            <a:off x="816953" y="131236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왜 쓰는가</a:t>
            </a:r>
            <a:r>
              <a:rPr lang="en-US" altLang="ko-KR" dirty="0"/>
              <a:t>? (</a:t>
            </a:r>
            <a:r>
              <a:rPr lang="ko-KR" altLang="en-US" dirty="0"/>
              <a:t>장점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03F3D-0504-AAA2-D5CF-1D75A63D1E68}"/>
              </a:ext>
            </a:extLst>
          </p:cNvPr>
          <p:cNvSpPr txBox="1"/>
          <p:nvPr/>
        </p:nvSpPr>
        <p:spPr>
          <a:xfrm>
            <a:off x="1140119" y="1869946"/>
            <a:ext cx="10202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배열이나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Array List(C++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에서는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Vector, Python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에서는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List)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보다 데이터를 삽입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삭제할 때 용이함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020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91A769-4693-7E6B-CDCC-7DB52061C0EC}"/>
              </a:ext>
            </a:extLst>
          </p:cNvPr>
          <p:cNvSpPr/>
          <p:nvPr/>
        </p:nvSpPr>
        <p:spPr>
          <a:xfrm>
            <a:off x="696000" y="6493080"/>
            <a:ext cx="10800000" cy="3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27C5D8-C0A3-418E-9B45-3C3DB8E6B028}"/>
              </a:ext>
            </a:extLst>
          </p:cNvPr>
          <p:cNvSpPr/>
          <p:nvPr/>
        </p:nvSpPr>
        <p:spPr>
          <a:xfrm>
            <a:off x="4296000" y="6494478"/>
            <a:ext cx="3600000" cy="36000"/>
          </a:xfrm>
          <a:prstGeom prst="rect">
            <a:avLst/>
          </a:prstGeom>
          <a:solidFill>
            <a:srgbClr val="EE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FCEBA-186B-CB56-2F08-9D463CEC00E2}"/>
              </a:ext>
            </a:extLst>
          </p:cNvPr>
          <p:cNvSpPr txBox="1"/>
          <p:nvPr/>
        </p:nvSpPr>
        <p:spPr>
          <a:xfrm>
            <a:off x="696000" y="422015"/>
            <a:ext cx="2391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Linked List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DA4DC5-F79E-7A6D-CBC7-1990A0B1C19C}"/>
              </a:ext>
            </a:extLst>
          </p:cNvPr>
          <p:cNvCxnSpPr>
            <a:cxnSpLocks/>
          </p:cNvCxnSpPr>
          <p:nvPr/>
        </p:nvCxnSpPr>
        <p:spPr>
          <a:xfrm>
            <a:off x="696000" y="1124120"/>
            <a:ext cx="108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표 35">
            <a:extLst>
              <a:ext uri="{FF2B5EF4-FFF2-40B4-BE49-F238E27FC236}">
                <a16:creationId xmlns:a16="http://schemas.microsoft.com/office/drawing/2014/main" id="{10579413-0B91-3AB1-8271-A5321B9CA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318379"/>
              </p:ext>
            </p:extLst>
          </p:nvPr>
        </p:nvGraphicFramePr>
        <p:xfrm>
          <a:off x="4451592" y="3712416"/>
          <a:ext cx="32888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831">
                  <a:extLst>
                    <a:ext uri="{9D8B030D-6E8A-4147-A177-3AD203B41FA5}">
                      <a16:colId xmlns:a16="http://schemas.microsoft.com/office/drawing/2014/main" val="1850015897"/>
                    </a:ext>
                  </a:extLst>
                </a:gridCol>
                <a:gridCol w="469831">
                  <a:extLst>
                    <a:ext uri="{9D8B030D-6E8A-4147-A177-3AD203B41FA5}">
                      <a16:colId xmlns:a16="http://schemas.microsoft.com/office/drawing/2014/main" val="282546520"/>
                    </a:ext>
                  </a:extLst>
                </a:gridCol>
                <a:gridCol w="469831">
                  <a:extLst>
                    <a:ext uri="{9D8B030D-6E8A-4147-A177-3AD203B41FA5}">
                      <a16:colId xmlns:a16="http://schemas.microsoft.com/office/drawing/2014/main" val="4205498041"/>
                    </a:ext>
                  </a:extLst>
                </a:gridCol>
                <a:gridCol w="469831">
                  <a:extLst>
                    <a:ext uri="{9D8B030D-6E8A-4147-A177-3AD203B41FA5}">
                      <a16:colId xmlns:a16="http://schemas.microsoft.com/office/drawing/2014/main" val="1139087923"/>
                    </a:ext>
                  </a:extLst>
                </a:gridCol>
                <a:gridCol w="469831">
                  <a:extLst>
                    <a:ext uri="{9D8B030D-6E8A-4147-A177-3AD203B41FA5}">
                      <a16:colId xmlns:a16="http://schemas.microsoft.com/office/drawing/2014/main" val="916323656"/>
                    </a:ext>
                  </a:extLst>
                </a:gridCol>
                <a:gridCol w="469831">
                  <a:extLst>
                    <a:ext uri="{9D8B030D-6E8A-4147-A177-3AD203B41FA5}">
                      <a16:colId xmlns:a16="http://schemas.microsoft.com/office/drawing/2014/main" val="3608505411"/>
                    </a:ext>
                  </a:extLst>
                </a:gridCol>
                <a:gridCol w="469831">
                  <a:extLst>
                    <a:ext uri="{9D8B030D-6E8A-4147-A177-3AD203B41FA5}">
                      <a16:colId xmlns:a16="http://schemas.microsoft.com/office/drawing/2014/main" val="1295348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888219"/>
                  </a:ext>
                </a:extLst>
              </a:tr>
            </a:tbl>
          </a:graphicData>
        </a:graphic>
      </p:graphicFrame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3F5937D-54E3-058F-E639-795B49423E4E}"/>
              </a:ext>
            </a:extLst>
          </p:cNvPr>
          <p:cNvCxnSpPr/>
          <p:nvPr/>
        </p:nvCxnSpPr>
        <p:spPr>
          <a:xfrm>
            <a:off x="6091604" y="3477358"/>
            <a:ext cx="0" cy="195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D144866-52A6-CE67-D971-1C168D730390}"/>
              </a:ext>
            </a:extLst>
          </p:cNvPr>
          <p:cNvSpPr txBox="1"/>
          <p:nvPr/>
        </p:nvSpPr>
        <p:spPr>
          <a:xfrm>
            <a:off x="5949578" y="319455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CA2EB-722B-D449-6DA1-83046CC86758}"/>
              </a:ext>
            </a:extLst>
          </p:cNvPr>
          <p:cNvSpPr txBox="1"/>
          <p:nvPr/>
        </p:nvSpPr>
        <p:spPr>
          <a:xfrm>
            <a:off x="816953" y="131236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왜 쓰는가</a:t>
            </a:r>
            <a:r>
              <a:rPr lang="en-US" altLang="ko-KR" dirty="0"/>
              <a:t>? (</a:t>
            </a:r>
            <a:r>
              <a:rPr lang="ko-KR" altLang="en-US" dirty="0"/>
              <a:t>장점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C803F-597D-8AEE-C29B-E27370929410}"/>
              </a:ext>
            </a:extLst>
          </p:cNvPr>
          <p:cNvSpPr txBox="1"/>
          <p:nvPr/>
        </p:nvSpPr>
        <p:spPr>
          <a:xfrm>
            <a:off x="1140119" y="1869946"/>
            <a:ext cx="10202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배열이나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Array List(C++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에서는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Vector, Python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에서는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List)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보다 데이터를 삽입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삭제할 때 용이함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781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91A769-4693-7E6B-CDCC-7DB52061C0EC}"/>
              </a:ext>
            </a:extLst>
          </p:cNvPr>
          <p:cNvSpPr/>
          <p:nvPr/>
        </p:nvSpPr>
        <p:spPr>
          <a:xfrm>
            <a:off x="696000" y="6493080"/>
            <a:ext cx="10800000" cy="3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27C5D8-C0A3-418E-9B45-3C3DB8E6B028}"/>
              </a:ext>
            </a:extLst>
          </p:cNvPr>
          <p:cNvSpPr/>
          <p:nvPr/>
        </p:nvSpPr>
        <p:spPr>
          <a:xfrm>
            <a:off x="4296000" y="6494478"/>
            <a:ext cx="3600000" cy="36000"/>
          </a:xfrm>
          <a:prstGeom prst="rect">
            <a:avLst/>
          </a:prstGeom>
          <a:solidFill>
            <a:srgbClr val="EE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FCEBA-186B-CB56-2F08-9D463CEC00E2}"/>
              </a:ext>
            </a:extLst>
          </p:cNvPr>
          <p:cNvSpPr txBox="1"/>
          <p:nvPr/>
        </p:nvSpPr>
        <p:spPr>
          <a:xfrm>
            <a:off x="696000" y="422015"/>
            <a:ext cx="2391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Linked List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DA4DC5-F79E-7A6D-CBC7-1990A0B1C19C}"/>
              </a:ext>
            </a:extLst>
          </p:cNvPr>
          <p:cNvCxnSpPr>
            <a:cxnSpLocks/>
          </p:cNvCxnSpPr>
          <p:nvPr/>
        </p:nvCxnSpPr>
        <p:spPr>
          <a:xfrm>
            <a:off x="696000" y="1124120"/>
            <a:ext cx="108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표 35">
            <a:extLst>
              <a:ext uri="{FF2B5EF4-FFF2-40B4-BE49-F238E27FC236}">
                <a16:creationId xmlns:a16="http://schemas.microsoft.com/office/drawing/2014/main" id="{10579413-0B91-3AB1-8271-A5321B9CA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932193"/>
              </p:ext>
            </p:extLst>
          </p:nvPr>
        </p:nvGraphicFramePr>
        <p:xfrm>
          <a:off x="4451592" y="3712416"/>
          <a:ext cx="32888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831">
                  <a:extLst>
                    <a:ext uri="{9D8B030D-6E8A-4147-A177-3AD203B41FA5}">
                      <a16:colId xmlns:a16="http://schemas.microsoft.com/office/drawing/2014/main" val="1850015897"/>
                    </a:ext>
                  </a:extLst>
                </a:gridCol>
                <a:gridCol w="469831">
                  <a:extLst>
                    <a:ext uri="{9D8B030D-6E8A-4147-A177-3AD203B41FA5}">
                      <a16:colId xmlns:a16="http://schemas.microsoft.com/office/drawing/2014/main" val="282546520"/>
                    </a:ext>
                  </a:extLst>
                </a:gridCol>
                <a:gridCol w="469831">
                  <a:extLst>
                    <a:ext uri="{9D8B030D-6E8A-4147-A177-3AD203B41FA5}">
                      <a16:colId xmlns:a16="http://schemas.microsoft.com/office/drawing/2014/main" val="4205498041"/>
                    </a:ext>
                  </a:extLst>
                </a:gridCol>
                <a:gridCol w="469831">
                  <a:extLst>
                    <a:ext uri="{9D8B030D-6E8A-4147-A177-3AD203B41FA5}">
                      <a16:colId xmlns:a16="http://schemas.microsoft.com/office/drawing/2014/main" val="1139087923"/>
                    </a:ext>
                  </a:extLst>
                </a:gridCol>
                <a:gridCol w="469831">
                  <a:extLst>
                    <a:ext uri="{9D8B030D-6E8A-4147-A177-3AD203B41FA5}">
                      <a16:colId xmlns:a16="http://schemas.microsoft.com/office/drawing/2014/main" val="916323656"/>
                    </a:ext>
                  </a:extLst>
                </a:gridCol>
                <a:gridCol w="469831">
                  <a:extLst>
                    <a:ext uri="{9D8B030D-6E8A-4147-A177-3AD203B41FA5}">
                      <a16:colId xmlns:a16="http://schemas.microsoft.com/office/drawing/2014/main" val="3608505411"/>
                    </a:ext>
                  </a:extLst>
                </a:gridCol>
                <a:gridCol w="469831">
                  <a:extLst>
                    <a:ext uri="{9D8B030D-6E8A-4147-A177-3AD203B41FA5}">
                      <a16:colId xmlns:a16="http://schemas.microsoft.com/office/drawing/2014/main" val="1295348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888219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AD144866-52A6-CE67-D971-1C168D730390}"/>
              </a:ext>
            </a:extLst>
          </p:cNvPr>
          <p:cNvSpPr txBox="1"/>
          <p:nvPr/>
        </p:nvSpPr>
        <p:spPr>
          <a:xfrm>
            <a:off x="5949578" y="3736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6</a:t>
            </a:r>
            <a:endParaRPr lang="ko-KR" altLang="en-US" sz="14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02839B4-A375-C7B0-1D81-0F7EF5505C0A}"/>
              </a:ext>
            </a:extLst>
          </p:cNvPr>
          <p:cNvCxnSpPr/>
          <p:nvPr/>
        </p:nvCxnSpPr>
        <p:spPr>
          <a:xfrm>
            <a:off x="5155540" y="3477358"/>
            <a:ext cx="0" cy="195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46B9D13-6343-88FB-D2BC-727F2CD0FF0C}"/>
              </a:ext>
            </a:extLst>
          </p:cNvPr>
          <p:cNvSpPr txBox="1"/>
          <p:nvPr/>
        </p:nvSpPr>
        <p:spPr>
          <a:xfrm>
            <a:off x="5013513" y="3194559"/>
            <a:ext cx="594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7?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BED6E-EE4F-E983-3E81-C9650EF400B1}"/>
              </a:ext>
            </a:extLst>
          </p:cNvPr>
          <p:cNvSpPr txBox="1"/>
          <p:nvPr/>
        </p:nvSpPr>
        <p:spPr>
          <a:xfrm>
            <a:off x="816953" y="131236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왜 쓰는가</a:t>
            </a:r>
            <a:r>
              <a:rPr lang="en-US" altLang="ko-KR" dirty="0"/>
              <a:t>? (</a:t>
            </a:r>
            <a:r>
              <a:rPr lang="ko-KR" altLang="en-US" dirty="0"/>
              <a:t>장점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EBFEBD-8052-A1FC-D762-38900363BDB2}"/>
              </a:ext>
            </a:extLst>
          </p:cNvPr>
          <p:cNvSpPr txBox="1"/>
          <p:nvPr/>
        </p:nvSpPr>
        <p:spPr>
          <a:xfrm>
            <a:off x="1140119" y="1869946"/>
            <a:ext cx="10202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배열이나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Array List(C++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에서는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Vector, Python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에서는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List)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보다 데이터를 삽입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삭제할 때 용이함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758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91A769-4693-7E6B-CDCC-7DB52061C0EC}"/>
              </a:ext>
            </a:extLst>
          </p:cNvPr>
          <p:cNvSpPr/>
          <p:nvPr/>
        </p:nvSpPr>
        <p:spPr>
          <a:xfrm>
            <a:off x="696000" y="6493080"/>
            <a:ext cx="10800000" cy="3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27C5D8-C0A3-418E-9B45-3C3DB8E6B028}"/>
              </a:ext>
            </a:extLst>
          </p:cNvPr>
          <p:cNvSpPr/>
          <p:nvPr/>
        </p:nvSpPr>
        <p:spPr>
          <a:xfrm>
            <a:off x="4296000" y="6494478"/>
            <a:ext cx="3600000" cy="36000"/>
          </a:xfrm>
          <a:prstGeom prst="rect">
            <a:avLst/>
          </a:prstGeom>
          <a:solidFill>
            <a:srgbClr val="EE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FCEBA-186B-CB56-2F08-9D463CEC00E2}"/>
              </a:ext>
            </a:extLst>
          </p:cNvPr>
          <p:cNvSpPr txBox="1"/>
          <p:nvPr/>
        </p:nvSpPr>
        <p:spPr>
          <a:xfrm>
            <a:off x="696000" y="422015"/>
            <a:ext cx="2391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Linked List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DA4DC5-F79E-7A6D-CBC7-1990A0B1C19C}"/>
              </a:ext>
            </a:extLst>
          </p:cNvPr>
          <p:cNvCxnSpPr>
            <a:cxnSpLocks/>
          </p:cNvCxnSpPr>
          <p:nvPr/>
        </p:nvCxnSpPr>
        <p:spPr>
          <a:xfrm>
            <a:off x="696000" y="1124120"/>
            <a:ext cx="108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77944A-83AF-A669-BA05-C9171269ED5A}"/>
              </a:ext>
            </a:extLst>
          </p:cNvPr>
          <p:cNvGrpSpPr/>
          <p:nvPr/>
        </p:nvGrpSpPr>
        <p:grpSpPr>
          <a:xfrm>
            <a:off x="3621600" y="3862800"/>
            <a:ext cx="745646" cy="270000"/>
            <a:chOff x="1597257" y="2981194"/>
            <a:chExt cx="745646" cy="27000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8ED8EEE-ACDA-5C93-BB7F-91FA7A786245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/>
                <a:t> 10</a:t>
              </a:r>
              <a:endParaRPr lang="ko-KR" altLang="en-US" sz="1400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F1091EA-4E01-BDB8-35C3-E6457FF5CFCD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8A154BB-32EE-1AE1-C57E-33EB2872302D}"/>
              </a:ext>
            </a:extLst>
          </p:cNvPr>
          <p:cNvGrpSpPr/>
          <p:nvPr/>
        </p:nvGrpSpPr>
        <p:grpSpPr>
          <a:xfrm>
            <a:off x="4681199" y="3861062"/>
            <a:ext cx="745646" cy="270000"/>
            <a:chOff x="1597257" y="2981194"/>
            <a:chExt cx="745646" cy="27000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05B1612-FF2B-CD71-9A7C-3D02779EA01D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 20</a:t>
              </a:r>
              <a:endParaRPr lang="ko-KR" altLang="en-US" sz="14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65914FE-97A4-BB21-0616-98B8948B7C4B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C40B89A-9E02-EF68-7ADB-214CE8776895}"/>
              </a:ext>
            </a:extLst>
          </p:cNvPr>
          <p:cNvGrpSpPr/>
          <p:nvPr/>
        </p:nvGrpSpPr>
        <p:grpSpPr>
          <a:xfrm>
            <a:off x="5740797" y="3859324"/>
            <a:ext cx="745646" cy="270000"/>
            <a:chOff x="1597257" y="2981194"/>
            <a:chExt cx="745646" cy="27000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D512899-DD2B-380D-7CD6-986FFCF249AD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 30</a:t>
              </a:r>
              <a:endParaRPr lang="ko-KR" altLang="en-US" sz="14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678408C-D133-A00A-6F16-9075F5924C5B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B9FE13-82E2-FCBF-A61B-A7F15DDCFBB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312412" y="3994154"/>
            <a:ext cx="428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F936367-5370-8931-7F84-8D1119AE0BD5}"/>
              </a:ext>
            </a:extLst>
          </p:cNvPr>
          <p:cNvGrpSpPr/>
          <p:nvPr/>
        </p:nvGrpSpPr>
        <p:grpSpPr>
          <a:xfrm>
            <a:off x="6800394" y="3857586"/>
            <a:ext cx="745646" cy="270000"/>
            <a:chOff x="1597257" y="2981194"/>
            <a:chExt cx="745646" cy="27000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ED7E6D2-23AB-087A-AE17-03AB0097EB89}"/>
                </a:ext>
              </a:extLst>
            </p:cNvPr>
            <p:cNvSpPr/>
            <p:nvPr/>
          </p:nvSpPr>
          <p:spPr>
            <a:xfrm>
              <a:off x="1597257" y="2982592"/>
              <a:ext cx="745646" cy="2668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 40</a:t>
              </a:r>
              <a:endParaRPr lang="ko-KR" altLang="en-US" sz="1400" dirty="0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8D516C0-AE4F-8172-E963-A59CECEAF23F}"/>
                </a:ext>
              </a:extLst>
            </p:cNvPr>
            <p:cNvCxnSpPr/>
            <p:nvPr/>
          </p:nvCxnSpPr>
          <p:spPr>
            <a:xfrm>
              <a:off x="2127056" y="2981194"/>
              <a:ext cx="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8B2A66C-7F5E-7CB8-5BE9-F7488CF13295}"/>
              </a:ext>
            </a:extLst>
          </p:cNvPr>
          <p:cNvCxnSpPr>
            <a:endCxn id="28" idx="1"/>
          </p:cNvCxnSpPr>
          <p:nvPr/>
        </p:nvCxnSpPr>
        <p:spPr>
          <a:xfrm>
            <a:off x="6372009" y="3992416"/>
            <a:ext cx="428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CE1ED27-4684-EEAE-F7BC-1424F6B0EF10}"/>
              </a:ext>
            </a:extLst>
          </p:cNvPr>
          <p:cNvCxnSpPr>
            <a:cxnSpLocks/>
          </p:cNvCxnSpPr>
          <p:nvPr/>
        </p:nvCxnSpPr>
        <p:spPr>
          <a:xfrm>
            <a:off x="4505493" y="3564034"/>
            <a:ext cx="0" cy="195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DEE3E39-FCFC-EEAE-A776-02DCD27D463A}"/>
              </a:ext>
            </a:extLst>
          </p:cNvPr>
          <p:cNvSpPr txBox="1"/>
          <p:nvPr/>
        </p:nvSpPr>
        <p:spPr>
          <a:xfrm>
            <a:off x="4363467" y="3281235"/>
            <a:ext cx="298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</a:t>
            </a:r>
            <a:endParaRPr lang="ko-KR" altLang="en-US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1A8F34D-3FB7-84AB-A353-E2214DB2977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252814" y="3995892"/>
            <a:ext cx="428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0DFE4E-2027-E90A-B6F3-4393D9050653}"/>
              </a:ext>
            </a:extLst>
          </p:cNvPr>
          <p:cNvSpPr txBox="1"/>
          <p:nvPr/>
        </p:nvSpPr>
        <p:spPr>
          <a:xfrm>
            <a:off x="816953" y="131236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왜 쓰는가</a:t>
            </a:r>
            <a:r>
              <a:rPr lang="en-US" altLang="ko-KR" dirty="0"/>
              <a:t>? (</a:t>
            </a:r>
            <a:r>
              <a:rPr lang="ko-KR" altLang="en-US" dirty="0"/>
              <a:t>장점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46F1C5-2654-F4D3-2ECF-978AC07E9201}"/>
              </a:ext>
            </a:extLst>
          </p:cNvPr>
          <p:cNvSpPr txBox="1"/>
          <p:nvPr/>
        </p:nvSpPr>
        <p:spPr>
          <a:xfrm>
            <a:off x="1140119" y="1869946"/>
            <a:ext cx="10202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배열이나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Array List(C++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에서는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Vector, Python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에서는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List)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보다 데이터를 삽입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삭제할 때 용이함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189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686</Words>
  <Application>Microsoft Office PowerPoint</Application>
  <PresentationFormat>와이드스크린</PresentationFormat>
  <Paragraphs>189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Open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ktds</dc:creator>
  <cp:lastModifiedBy>이은성[ 학부졸업 / 컴퓨터정보학과 ]</cp:lastModifiedBy>
  <cp:revision>9</cp:revision>
  <dcterms:created xsi:type="dcterms:W3CDTF">2022-09-26T04:31:21Z</dcterms:created>
  <dcterms:modified xsi:type="dcterms:W3CDTF">2022-10-04T13:58:27Z</dcterms:modified>
</cp:coreProperties>
</file>