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6" r:id="rId2"/>
    <p:sldId id="283" r:id="rId3"/>
    <p:sldId id="284" r:id="rId4"/>
    <p:sldId id="285" r:id="rId5"/>
    <p:sldId id="282" r:id="rId6"/>
    <p:sldId id="270" r:id="rId7"/>
    <p:sldId id="278" r:id="rId8"/>
    <p:sldId id="271" r:id="rId9"/>
    <p:sldId id="277" r:id="rId10"/>
    <p:sldId id="273" r:id="rId11"/>
    <p:sldId id="275" r:id="rId12"/>
    <p:sldId id="274" r:id="rId13"/>
    <p:sldId id="268" r:id="rId14"/>
    <p:sldId id="272" r:id="rId15"/>
    <p:sldId id="279" r:id="rId16"/>
    <p:sldId id="280" r:id="rId17"/>
    <p:sldId id="276" r:id="rId18"/>
    <p:sldId id="256" r:id="rId19"/>
    <p:sldId id="265" r:id="rId20"/>
    <p:sldId id="262" r:id="rId21"/>
    <p:sldId id="264" r:id="rId22"/>
    <p:sldId id="257" r:id="rId23"/>
    <p:sldId id="258" r:id="rId24"/>
    <p:sldId id="260" r:id="rId25"/>
    <p:sldId id="261" r:id="rId26"/>
    <p:sldId id="259" r:id="rId27"/>
    <p:sldId id="267" r:id="rId28"/>
    <p:sldId id="269" r:id="rId2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993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9E34AE1-0312-49CC-97F6-34BF16277758}" type="datetimeFigureOut">
              <a:rPr lang="en-MY" smtClean="0"/>
              <a:t>5/8/2018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D9237E8-D573-418F-A5D3-59772195A23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960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7E8-D573-418F-A5D3-59772195A231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428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7E8-D573-418F-A5D3-59772195A231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746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7E8-D573-418F-A5D3-59772195A231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71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7E8-D573-418F-A5D3-59772195A231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817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7E8-D573-418F-A5D3-59772195A231}" type="slidenum">
              <a:rPr lang="en-MY" smtClean="0"/>
              <a:t>25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475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237E8-D573-418F-A5D3-59772195A231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042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1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10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6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74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3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2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1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7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F945-869B-444B-94C9-C4803CC1BE0D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84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F945-869B-444B-94C9-C4803CC1BE0D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24FC-7626-4F27-9057-8592AE2EE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70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13" Type="http://schemas.openxmlformats.org/officeDocument/2006/relationships/image" Target="../media/image23.png"/><Relationship Id="rId3" Type="http://schemas.openxmlformats.org/officeDocument/2006/relationships/image" Target="../media/image19.jpeg"/><Relationship Id="rId7" Type="http://schemas.openxmlformats.org/officeDocument/2006/relationships/image" Target="../media/image21.png"/><Relationship Id="rId12" Type="http://schemas.openxmlformats.org/officeDocument/2006/relationships/image" Target="../media/image12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1CE9-BDAC-45CB-BD2C-FE1D520D0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22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MY" b="1" dirty="0"/>
              <a:t>Solution Architecture of </a:t>
            </a:r>
            <a:br>
              <a:rPr lang="en-MY" b="1" dirty="0"/>
            </a:br>
            <a:r>
              <a:rPr lang="en-MY" b="1" dirty="0"/>
              <a:t>BI Automation + </a:t>
            </a:r>
            <a:br>
              <a:rPr lang="en-MY" b="1" dirty="0"/>
            </a:br>
            <a:r>
              <a:rPr lang="en-MY" b="1" dirty="0"/>
              <a:t>Sales Execution Plan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8BEA6-E88D-446F-89DA-911A0CBA4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</p:spPr>
        <p:txBody>
          <a:bodyPr/>
          <a:lstStyle/>
          <a:p>
            <a:r>
              <a:rPr lang="en-US" dirty="0" err="1"/>
              <a:t>Ver</a:t>
            </a:r>
            <a:r>
              <a:rPr lang="en-US"/>
              <a:t> 3.2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6217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1CE9-BDAC-45CB-BD2C-FE1D520D0773}"/>
              </a:ext>
            </a:extLst>
          </p:cNvPr>
          <p:cNvSpPr txBox="1">
            <a:spLocks/>
          </p:cNvSpPr>
          <p:nvPr/>
        </p:nvSpPr>
        <p:spPr>
          <a:xfrm>
            <a:off x="1524000" y="140228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b="1" dirty="0"/>
              <a:t>Marketing Slides</a:t>
            </a:r>
          </a:p>
          <a:p>
            <a:r>
              <a:rPr lang="en-MY" b="1" dirty="0"/>
              <a:t>v1.0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9437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67257" y="167449"/>
            <a:ext cx="11841863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MY" sz="3600" b="1" dirty="0"/>
              <a:t>Business Analytic &amp; Marketing Systems</a:t>
            </a:r>
          </a:p>
        </p:txBody>
      </p:sp>
      <p:sp>
        <p:nvSpPr>
          <p:cNvPr id="9" name="Striped Right Arrow 8"/>
          <p:cNvSpPr/>
          <p:nvPr/>
        </p:nvSpPr>
        <p:spPr>
          <a:xfrm>
            <a:off x="2261083" y="4017231"/>
            <a:ext cx="1032734" cy="923330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50035" y="5240766"/>
            <a:ext cx="2089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Historical</a:t>
            </a:r>
          </a:p>
          <a:p>
            <a:pPr algn="ctr"/>
            <a:r>
              <a:rPr lang="en-US" sz="2400" b="1" dirty="0"/>
              <a:t>Sales Records</a:t>
            </a:r>
            <a:endParaRPr lang="en-GB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2" y="3826699"/>
            <a:ext cx="1469708" cy="1465472"/>
          </a:xfrm>
          <a:prstGeom prst="rect">
            <a:avLst/>
          </a:prstGeom>
        </p:spPr>
      </p:pic>
      <p:sp>
        <p:nvSpPr>
          <p:cNvPr id="16" name="Striped Right Arrow 15"/>
          <p:cNvSpPr/>
          <p:nvPr/>
        </p:nvSpPr>
        <p:spPr>
          <a:xfrm>
            <a:off x="7150947" y="4017231"/>
            <a:ext cx="1032734" cy="923330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62" y="941126"/>
            <a:ext cx="1435582" cy="14355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004" y="1018357"/>
            <a:ext cx="2704358" cy="135835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74343" y="2290945"/>
            <a:ext cx="252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Business Potential</a:t>
            </a:r>
            <a:endParaRPr lang="en-GB" sz="2400" b="1" dirty="0"/>
          </a:p>
        </p:txBody>
      </p:sp>
      <p:sp>
        <p:nvSpPr>
          <p:cNvPr id="26" name="Striped Right Arrow 25"/>
          <p:cNvSpPr/>
          <p:nvPr/>
        </p:nvSpPr>
        <p:spPr>
          <a:xfrm rot="10800000">
            <a:off x="6098381" y="1235867"/>
            <a:ext cx="2139635" cy="923330"/>
          </a:xfrm>
          <a:prstGeom prst="striped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431" y="1006337"/>
            <a:ext cx="2184400" cy="16383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686801" y="2290945"/>
            <a:ext cx="2536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Marketing Actions</a:t>
            </a:r>
            <a:endParaRPr lang="en-GB" sz="2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217015" y="2856575"/>
            <a:ext cx="3577487" cy="3785376"/>
            <a:chOff x="3217015" y="2856575"/>
            <a:chExt cx="3577487" cy="3785376"/>
          </a:xfrm>
        </p:grpSpPr>
        <p:grpSp>
          <p:nvGrpSpPr>
            <p:cNvPr id="14" name="Group 13"/>
            <p:cNvGrpSpPr/>
            <p:nvPr/>
          </p:nvGrpSpPr>
          <p:grpSpPr>
            <a:xfrm>
              <a:off x="3217015" y="2856575"/>
              <a:ext cx="3577487" cy="3785376"/>
              <a:chOff x="3107462" y="2079236"/>
              <a:chExt cx="3734621" cy="458833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668991" y="2079236"/>
                <a:ext cx="3173092" cy="393394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7462" y="5916615"/>
                <a:ext cx="750957" cy="750957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036091" y="6128370"/>
              <a:ext cx="2529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Business Analytic</a:t>
              </a:r>
              <a:endParaRPr lang="en-GB" sz="24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24770" y="3792852"/>
              <a:ext cx="2541131" cy="129611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170" y="3153227"/>
              <a:ext cx="601450" cy="44310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702420" y="3176604"/>
              <a:ext cx="1612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Prediction</a:t>
              </a:r>
              <a:endParaRPr lang="en-GB" sz="2000" b="1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891" y="5203509"/>
              <a:ext cx="590711" cy="590711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4677602" y="5371075"/>
              <a:ext cx="1612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Re-Activate</a:t>
              </a:r>
              <a:endParaRPr lang="en-GB" sz="20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38016" y="2856576"/>
            <a:ext cx="3379004" cy="3855094"/>
            <a:chOff x="8238016" y="2856576"/>
            <a:chExt cx="3379004" cy="3855094"/>
          </a:xfrm>
        </p:grpSpPr>
        <p:sp>
          <p:nvSpPr>
            <p:cNvPr id="20" name="TextBox 19"/>
            <p:cNvSpPr txBox="1"/>
            <p:nvPr/>
          </p:nvSpPr>
          <p:spPr>
            <a:xfrm>
              <a:off x="8823021" y="6128979"/>
              <a:ext cx="2793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Marketing Systems</a:t>
              </a:r>
              <a:endParaRPr lang="en-GB" sz="2400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238016" y="2856576"/>
              <a:ext cx="3262456" cy="3855094"/>
              <a:chOff x="8238016" y="2856576"/>
              <a:chExt cx="3262456" cy="385509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8238016" y="2856576"/>
                <a:ext cx="3262456" cy="3855094"/>
                <a:chOff x="7788180" y="2215860"/>
                <a:chExt cx="3692620" cy="4445277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8213891" y="2215860"/>
                  <a:ext cx="3266909" cy="3695716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8180" y="5946528"/>
                  <a:ext cx="711054" cy="714609"/>
                </a:xfrm>
                <a:prstGeom prst="rect">
                  <a:avLst/>
                </a:prstGeom>
              </p:spPr>
            </p:pic>
          </p:grp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0560" y="3052773"/>
                <a:ext cx="740079" cy="740079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9610639" y="3117436"/>
                <a:ext cx="1612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Automated Email Marketing</a:t>
                </a:r>
                <a:endParaRPr lang="en-GB" sz="1600" b="1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4644" y="3948318"/>
                <a:ext cx="748110" cy="748110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9623339" y="3920477"/>
                <a:ext cx="16123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Automated Social Media Marketing</a:t>
                </a:r>
                <a:endParaRPr lang="en-GB" sz="1600" b="1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4325" y="4953311"/>
                <a:ext cx="778429" cy="778429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9652754" y="5088971"/>
                <a:ext cx="1612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Automated </a:t>
                </a:r>
              </a:p>
              <a:p>
                <a:pPr algn="ctr"/>
                <a:r>
                  <a:rPr lang="en-US" sz="1600" b="1" dirty="0"/>
                  <a:t>SMS</a:t>
                </a:r>
                <a:endParaRPr lang="en-GB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62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1CE9-BDAC-45CB-BD2C-FE1D520D0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2282"/>
            <a:ext cx="9144000" cy="3094414"/>
          </a:xfrm>
        </p:spPr>
        <p:txBody>
          <a:bodyPr>
            <a:normAutofit fontScale="90000"/>
          </a:bodyPr>
          <a:lstStyle/>
          <a:p>
            <a:r>
              <a:rPr lang="en-MY" dirty="0"/>
              <a:t>Market Basket Analysis</a:t>
            </a:r>
            <a:br>
              <a:rPr lang="en-MY" dirty="0"/>
            </a:br>
            <a:r>
              <a:rPr lang="en-MY" dirty="0"/>
              <a:t>(MBA)</a:t>
            </a:r>
            <a:br>
              <a:rPr lang="en-MY" dirty="0"/>
            </a:br>
            <a:r>
              <a:rPr lang="en-MY" dirty="0"/>
              <a:t>Dashboard of</a:t>
            </a:r>
            <a:br>
              <a:rPr lang="en-MY" dirty="0"/>
            </a:br>
            <a:r>
              <a:rPr lang="en-MY" dirty="0"/>
              <a:t>All Major Categories</a:t>
            </a:r>
          </a:p>
        </p:txBody>
      </p:sp>
    </p:spTree>
    <p:extLst>
      <p:ext uri="{BB962C8B-B14F-4D97-AF65-F5344CB8AC3E}">
        <p14:creationId xmlns:p14="http://schemas.microsoft.com/office/powerpoint/2010/main" val="425141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85" y="537883"/>
            <a:ext cx="6979441" cy="618026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323952" y="1251489"/>
            <a:ext cx="5537122" cy="5238898"/>
            <a:chOff x="3323952" y="1251489"/>
            <a:chExt cx="5537122" cy="5238898"/>
          </a:xfrm>
        </p:grpSpPr>
        <p:sp>
          <p:nvSpPr>
            <p:cNvPr id="4" name="TextBox 3"/>
            <p:cNvSpPr txBox="1"/>
            <p:nvPr/>
          </p:nvSpPr>
          <p:spPr>
            <a:xfrm>
              <a:off x="5664518" y="3314039"/>
              <a:ext cx="69858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Desktop</a:t>
              </a:r>
              <a:endParaRPr lang="en-GB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64393" y="1389989"/>
              <a:ext cx="6977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Monitor</a:t>
              </a:r>
              <a:endParaRPr lang="en-GB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80973" y="4407509"/>
              <a:ext cx="7451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Software</a:t>
              </a:r>
              <a:endParaRPr lang="en-GB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13812" y="1251489"/>
              <a:ext cx="6977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Monitor</a:t>
              </a:r>
              <a:endParaRPr lang="en-GB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8252" y="1769649"/>
              <a:ext cx="8990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Sound Card</a:t>
              </a:r>
              <a:endParaRPr lang="en-GB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23952" y="3704217"/>
              <a:ext cx="95231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Display Card</a:t>
              </a:r>
              <a:endParaRPr lang="en-GB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27716" y="2378567"/>
              <a:ext cx="5485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Other</a:t>
              </a:r>
              <a:endParaRPr lang="en-GB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5844" y="4891367"/>
              <a:ext cx="8676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Router</a:t>
              </a:r>
              <a:endParaRPr lang="en-GB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30700" y="5554307"/>
              <a:ext cx="8676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Keyboard</a:t>
              </a:r>
              <a:endParaRPr lang="en-GB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98278" y="5277308"/>
              <a:ext cx="8676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Mouse</a:t>
              </a:r>
              <a:endParaRPr lang="en-GB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93439" y="3051173"/>
              <a:ext cx="8676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Speaker</a:t>
              </a:r>
              <a:endParaRPr lang="en-GB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9187" y="6213388"/>
              <a:ext cx="698589" cy="2769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Desktop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77403" y="124419"/>
            <a:ext cx="11841863" cy="52322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MY" sz="2800" b="1" dirty="0"/>
              <a:t>Market Basket Analysis of Main Categories for </a:t>
            </a:r>
            <a:r>
              <a:rPr lang="en-MY" sz="2800" b="1" dirty="0" err="1"/>
              <a:t>ViewNet</a:t>
            </a:r>
            <a:r>
              <a:rPr lang="en-MY" sz="2800" b="1" dirty="0"/>
              <a:t> Computer System</a:t>
            </a:r>
          </a:p>
        </p:txBody>
      </p:sp>
    </p:spTree>
    <p:extLst>
      <p:ext uri="{BB962C8B-B14F-4D97-AF65-F5344CB8AC3E}">
        <p14:creationId xmlns:p14="http://schemas.microsoft.com/office/powerpoint/2010/main" val="282582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99171" y="103404"/>
            <a:ext cx="11841863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MY" sz="3600" b="1" dirty="0"/>
              <a:t>Usages of MBA Dashboard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84" y="798402"/>
            <a:ext cx="1329631" cy="15278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0A1CE9-BDAC-45CB-BD2C-FE1D520D0773}"/>
              </a:ext>
            </a:extLst>
          </p:cNvPr>
          <p:cNvSpPr txBox="1">
            <a:spLocks/>
          </p:cNvSpPr>
          <p:nvPr/>
        </p:nvSpPr>
        <p:spPr>
          <a:xfrm>
            <a:off x="2249541" y="798402"/>
            <a:ext cx="9466733" cy="1660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3200" dirty="0">
                <a:latin typeface="+mn-lt"/>
              </a:rPr>
              <a:t>Understand / Discover </a:t>
            </a:r>
          </a:p>
          <a:p>
            <a:r>
              <a:rPr lang="en-MY" sz="3200" dirty="0">
                <a:latin typeface="+mn-lt"/>
              </a:rPr>
              <a:t>the </a:t>
            </a:r>
            <a:r>
              <a:rPr lang="en-MY" sz="3200" b="1" dirty="0">
                <a:latin typeface="+mn-lt"/>
              </a:rPr>
              <a:t>Selling Relationship </a:t>
            </a:r>
            <a:r>
              <a:rPr lang="en-MY" sz="3200" dirty="0">
                <a:latin typeface="+mn-lt"/>
              </a:rPr>
              <a:t>between </a:t>
            </a:r>
          </a:p>
          <a:p>
            <a:r>
              <a:rPr lang="en-MY" sz="3200" b="1" dirty="0">
                <a:latin typeface="+mn-lt"/>
                <a:cs typeface="Aharoni" panose="02010803020104030203" pitchFamily="2" charset="-79"/>
              </a:rPr>
              <a:t>Different Products </a:t>
            </a:r>
            <a:r>
              <a:rPr lang="en-MY" sz="3200" dirty="0">
                <a:latin typeface="+mn-lt"/>
              </a:rPr>
              <a:t>and </a:t>
            </a:r>
            <a:r>
              <a:rPr lang="en-MY" sz="3200" b="1" dirty="0">
                <a:latin typeface="+mn-lt"/>
              </a:rPr>
              <a:t>Different Major Categories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020" y="2326239"/>
            <a:ext cx="1668687" cy="199588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0A1CE9-BDAC-45CB-BD2C-FE1D520D0773}"/>
              </a:ext>
            </a:extLst>
          </p:cNvPr>
          <p:cNvSpPr txBox="1">
            <a:spLocks/>
          </p:cNvSpPr>
          <p:nvPr/>
        </p:nvSpPr>
        <p:spPr>
          <a:xfrm>
            <a:off x="2705100" y="2666006"/>
            <a:ext cx="4940300" cy="14494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en-MY" sz="3600" dirty="0"/>
              <a:t>Better </a:t>
            </a:r>
            <a:r>
              <a:rPr lang="en-MY" sz="3600" b="1" dirty="0"/>
              <a:t>Product Bundle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MY" sz="3600" dirty="0"/>
              <a:t>Better </a:t>
            </a:r>
            <a:r>
              <a:rPr lang="en-MY" sz="3600" b="1" dirty="0"/>
              <a:t>Cross-Sales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MY" sz="3600" dirty="0"/>
              <a:t>Effective </a:t>
            </a:r>
            <a:r>
              <a:rPr lang="en-MY" sz="3600" b="1" dirty="0"/>
              <a:t>Promotion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6" y="4614118"/>
            <a:ext cx="10529454" cy="20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0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67257" y="167449"/>
            <a:ext cx="11841863" cy="584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MY" sz="3200" b="1" dirty="0"/>
              <a:t>User Operations in Business Analytic &amp; Marketing Systems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0" y="1281728"/>
            <a:ext cx="2398008" cy="2398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33" y="1244164"/>
            <a:ext cx="1433894" cy="767828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160985" y="1110614"/>
            <a:ext cx="3015300" cy="3052598"/>
            <a:chOff x="5224454" y="2035768"/>
            <a:chExt cx="2820604" cy="2861749"/>
          </a:xfrm>
        </p:grpSpPr>
        <p:sp>
          <p:nvSpPr>
            <p:cNvPr id="27" name="Rounded Rectangle 26"/>
            <p:cNvSpPr/>
            <p:nvPr/>
          </p:nvSpPr>
          <p:spPr>
            <a:xfrm>
              <a:off x="5615067" y="2035768"/>
              <a:ext cx="2135280" cy="2402921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454" y="4438819"/>
              <a:ext cx="505344" cy="45869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705421" y="4463478"/>
              <a:ext cx="2339637" cy="31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Business Analytic</a:t>
              </a:r>
              <a:endParaRPr lang="en-GB" sz="1600" b="1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0725" y="2728974"/>
              <a:ext cx="1785121" cy="95962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7785" y="2255405"/>
              <a:ext cx="422513" cy="32807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256768" y="2272713"/>
              <a:ext cx="1132680" cy="311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Prediction</a:t>
              </a:r>
              <a:endParaRPr lang="en-GB" sz="1600" b="1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4365" y="3773403"/>
              <a:ext cx="414969" cy="43735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239334" y="3897467"/>
              <a:ext cx="1324417" cy="371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Re-Activate</a:t>
              </a:r>
              <a:endParaRPr lang="en-GB" sz="1600" b="1" dirty="0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407191" y="1991267"/>
            <a:ext cx="2452191" cy="32388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triped Right Arrow 29"/>
          <p:cNvSpPr/>
          <p:nvPr/>
        </p:nvSpPr>
        <p:spPr>
          <a:xfrm rot="10800000">
            <a:off x="2407191" y="2599986"/>
            <a:ext cx="2397135" cy="341792"/>
          </a:xfrm>
          <a:prstGeom prst="striped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2407192" y="2982532"/>
            <a:ext cx="2531645" cy="914976"/>
            <a:chOff x="2485647" y="3492283"/>
            <a:chExt cx="4139940" cy="236313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05" y="3492283"/>
              <a:ext cx="1435582" cy="143558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85647" y="3569514"/>
              <a:ext cx="2704358" cy="1358351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919443" y="4981027"/>
              <a:ext cx="2988355" cy="87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Business Potential</a:t>
              </a:r>
              <a:endParaRPr lang="en-GB" sz="16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085066" y="1110612"/>
            <a:ext cx="2760180" cy="3052599"/>
            <a:chOff x="8207291" y="2856576"/>
            <a:chExt cx="3409729" cy="3855094"/>
          </a:xfrm>
        </p:grpSpPr>
        <p:sp>
          <p:nvSpPr>
            <p:cNvPr id="51" name="TextBox 50"/>
            <p:cNvSpPr txBox="1"/>
            <p:nvPr/>
          </p:nvSpPr>
          <p:spPr>
            <a:xfrm>
              <a:off x="8823021" y="6128981"/>
              <a:ext cx="2793999" cy="42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Marketing Systems</a:t>
              </a:r>
              <a:endParaRPr lang="en-GB" sz="16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8207291" y="2856576"/>
              <a:ext cx="3293182" cy="3855094"/>
              <a:chOff x="8207291" y="2856576"/>
              <a:chExt cx="3293182" cy="385509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207291" y="2856576"/>
                <a:ext cx="3293182" cy="3855094"/>
                <a:chOff x="7753403" y="2215860"/>
                <a:chExt cx="3727397" cy="4445277"/>
              </a:xfrm>
            </p:grpSpPr>
            <p:sp>
              <p:nvSpPr>
                <p:cNvPr id="60" name="Rounded Rectangle 59"/>
                <p:cNvSpPr/>
                <p:nvPr/>
              </p:nvSpPr>
              <p:spPr>
                <a:xfrm>
                  <a:off x="8213891" y="2215860"/>
                  <a:ext cx="3266909" cy="3695716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53403" y="5911576"/>
                  <a:ext cx="745832" cy="749561"/>
                </a:xfrm>
                <a:prstGeom prst="rect">
                  <a:avLst/>
                </a:prstGeom>
              </p:spPr>
            </p:pic>
          </p:grp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0560" y="3052773"/>
                <a:ext cx="740079" cy="740079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9610639" y="3117436"/>
                <a:ext cx="1612377" cy="6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Automated Email Marketing</a:t>
                </a:r>
                <a:endParaRPr lang="en-GB" sz="1200" b="1" dirty="0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4644" y="3948318"/>
                <a:ext cx="748110" cy="748110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9623339" y="3920477"/>
                <a:ext cx="1612377" cy="86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Automated Social Media Marketing</a:t>
                </a:r>
                <a:endParaRPr lang="en-GB" sz="1200" b="1" dirty="0"/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4325" y="4953311"/>
                <a:ext cx="778429" cy="778429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9652755" y="5088973"/>
                <a:ext cx="1612377" cy="615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Automated </a:t>
                </a:r>
              </a:p>
              <a:p>
                <a:pPr algn="ctr"/>
                <a:r>
                  <a:rPr lang="en-US" sz="1200" b="1" dirty="0"/>
                  <a:t>SMS</a:t>
                </a:r>
                <a:endParaRPr lang="en-GB" sz="1200" b="1" dirty="0"/>
              </a:p>
            </p:txBody>
          </p:sp>
        </p:grpSp>
      </p:grpSp>
      <p:sp>
        <p:nvSpPr>
          <p:cNvPr id="62" name="Striped Right Arrow 61"/>
          <p:cNvSpPr/>
          <p:nvPr/>
        </p:nvSpPr>
        <p:spPr>
          <a:xfrm>
            <a:off x="8049080" y="2222703"/>
            <a:ext cx="1132006" cy="460412"/>
          </a:xfrm>
          <a:prstGeom prst="striped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4724342" y="1230989"/>
            <a:ext cx="699127" cy="611975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1</a:t>
            </a:r>
            <a:endParaRPr lang="en-GB" sz="2400" b="1" i="1" dirty="0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234537" y="4566807"/>
            <a:ext cx="1458652" cy="512411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Step 1</a:t>
            </a:r>
            <a:endParaRPr lang="en-GB" sz="2400" b="1" i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63208" y="4643658"/>
            <a:ext cx="538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upload history Sales Transaction or Order Records.</a:t>
            </a:r>
            <a:endParaRPr lang="en-GB" dirty="0"/>
          </a:p>
        </p:txBody>
      </p:sp>
      <p:sp>
        <p:nvSpPr>
          <p:cNvPr id="69" name="Oval 68"/>
          <p:cNvSpPr/>
          <p:nvPr/>
        </p:nvSpPr>
        <p:spPr>
          <a:xfrm>
            <a:off x="4755969" y="2642658"/>
            <a:ext cx="699127" cy="611975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2</a:t>
            </a:r>
            <a:endParaRPr lang="en-GB" sz="2400" b="1" i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8201046" y="1558978"/>
            <a:ext cx="699127" cy="611975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3</a:t>
            </a:r>
            <a:endParaRPr lang="en-GB" sz="2400" b="1" i="1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234537" y="5212540"/>
            <a:ext cx="1458652" cy="512411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Step 2</a:t>
            </a:r>
            <a:endParaRPr lang="en-GB" sz="2400" b="1" i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2234537" y="5839170"/>
            <a:ext cx="1458652" cy="512411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Step 3</a:t>
            </a:r>
            <a:endParaRPr lang="en-GB" sz="2400" b="1" i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7917" y="3567569"/>
            <a:ext cx="1827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Business User</a:t>
            </a:r>
            <a:endParaRPr lang="en-GB" sz="16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863207" y="5280208"/>
            <a:ext cx="670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obtains quarterly Business Prediction &amp; Potential related reports.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3863207" y="5882888"/>
            <a:ext cx="51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automated execution of Marketing Systems.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86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67257" y="167449"/>
            <a:ext cx="11841863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MY" sz="3600" b="1" dirty="0"/>
              <a:t>Business Opportunities and Potential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93787"/>
            <a:ext cx="4216400" cy="3532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10737" b="8547"/>
          <a:stretch/>
        </p:blipFill>
        <p:spPr>
          <a:xfrm>
            <a:off x="1504628" y="3584760"/>
            <a:ext cx="5178344" cy="314132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547699" y="1445785"/>
            <a:ext cx="4140201" cy="4791695"/>
            <a:chOff x="7937500" y="1387821"/>
            <a:chExt cx="3759200" cy="375567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7937500" y="1387821"/>
              <a:ext cx="12700" cy="37556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950200" y="5105399"/>
              <a:ext cx="3746500" cy="381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997235" y="1027944"/>
            <a:ext cx="1969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</a:t>
            </a:r>
          </a:p>
          <a:p>
            <a:r>
              <a:rPr lang="en-US" sz="2400" dirty="0"/>
              <a:t>Category : </a:t>
            </a:r>
            <a:r>
              <a:rPr lang="en-US" sz="2400" b="1" dirty="0"/>
              <a:t>INK</a:t>
            </a:r>
            <a:endParaRPr lang="en-GB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7919398" y="3991340"/>
            <a:ext cx="546100" cy="222805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291141" y="2759870"/>
            <a:ext cx="546100" cy="344169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0702486" y="1689100"/>
            <a:ext cx="546100" cy="449010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7803559" y="624714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Actual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21997" y="1000957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Sales</a:t>
            </a:r>
            <a:endParaRPr lang="en-GB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234311" y="6247142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52888" y="624714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Potential</a:t>
            </a:r>
            <a:endParaRPr lang="en-GB" b="1" dirty="0"/>
          </a:p>
        </p:txBody>
      </p:sp>
      <p:sp>
        <p:nvSpPr>
          <p:cNvPr id="23" name="Left Brace 22"/>
          <p:cNvSpPr/>
          <p:nvPr/>
        </p:nvSpPr>
        <p:spPr>
          <a:xfrm>
            <a:off x="8181359" y="2759870"/>
            <a:ext cx="439689" cy="10817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6421270" y="2913194"/>
            <a:ext cx="1518364" cy="64633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Sale</a:t>
            </a:r>
          </a:p>
          <a:p>
            <a:pPr algn="ctr"/>
            <a:r>
              <a:rPr lang="en-US" b="1" dirty="0"/>
              <a:t>Opportunities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344488" y="1784246"/>
            <a:ext cx="1048044" cy="64633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Sale</a:t>
            </a:r>
          </a:p>
          <a:p>
            <a:pPr algn="ctr"/>
            <a:r>
              <a:rPr lang="en-US" b="1" dirty="0"/>
              <a:t>Potential</a:t>
            </a:r>
            <a:endParaRPr lang="en-GB" b="1" dirty="0"/>
          </a:p>
        </p:txBody>
      </p:sp>
      <p:sp>
        <p:nvSpPr>
          <p:cNvPr id="26" name="Left Brace 25"/>
          <p:cNvSpPr/>
          <p:nvPr/>
        </p:nvSpPr>
        <p:spPr>
          <a:xfrm>
            <a:off x="9747624" y="1689100"/>
            <a:ext cx="439689" cy="106110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/>
          <p:cNvSpPr/>
          <p:nvPr/>
        </p:nvSpPr>
        <p:spPr>
          <a:xfrm>
            <a:off x="7180452" y="4047634"/>
            <a:ext cx="1012637" cy="39028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RM 205 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668358" y="2907421"/>
            <a:ext cx="1012637" cy="39028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RM 275 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184289" y="1752129"/>
            <a:ext cx="1012637" cy="39028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RM 350 K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0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1CE9-BDAC-45CB-BD2C-FE1D520D0773}"/>
              </a:ext>
            </a:extLst>
          </p:cNvPr>
          <p:cNvSpPr txBox="1">
            <a:spLocks/>
          </p:cNvSpPr>
          <p:nvPr/>
        </p:nvSpPr>
        <p:spPr>
          <a:xfrm>
            <a:off x="1524000" y="140228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b="1" dirty="0"/>
              <a:t>Marketing Slides</a:t>
            </a:r>
          </a:p>
          <a:p>
            <a:r>
              <a:rPr lang="en-MY" b="1" dirty="0"/>
              <a:t>End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2749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95944" y="111967"/>
            <a:ext cx="5627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Solution Architecture of BI Automation + Sales Execution Plan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49C49DB-4C85-470F-858C-6759FFFB8D3C}"/>
              </a:ext>
            </a:extLst>
          </p:cNvPr>
          <p:cNvGrpSpPr/>
          <p:nvPr/>
        </p:nvGrpSpPr>
        <p:grpSpPr>
          <a:xfrm>
            <a:off x="5912538" y="202168"/>
            <a:ext cx="2331648" cy="475198"/>
            <a:chOff x="6888435" y="116514"/>
            <a:chExt cx="2331648" cy="4751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74C0C12-D59E-41F8-A7BF-475E5EAE047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435" y="247319"/>
              <a:ext cx="492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5A8FD3F-4865-4B19-BF6D-4C0B6F3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6893661" y="468419"/>
              <a:ext cx="49246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5">
              <a:extLst>
                <a:ext uri="{FF2B5EF4-FFF2-40B4-BE49-F238E27FC236}">
                  <a16:creationId xmlns:a16="http://schemas.microsoft.com/office/drawing/2014/main" id="{E4B8643C-17DF-4E66-87FE-1A4BFA331F0F}"/>
                </a:ext>
              </a:extLst>
            </p:cNvPr>
            <p:cNvSpPr txBox="1"/>
            <p:nvPr/>
          </p:nvSpPr>
          <p:spPr>
            <a:xfrm>
              <a:off x="7468273" y="116514"/>
              <a:ext cx="1425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System Flow Process</a:t>
              </a:r>
              <a:endParaRPr lang="en-US" sz="1100" b="1" dirty="0"/>
            </a:p>
          </p:txBody>
        </p:sp>
        <p:sp>
          <p:nvSpPr>
            <p:cNvPr id="75" name="TextBox 75">
              <a:extLst>
                <a:ext uri="{FF2B5EF4-FFF2-40B4-BE49-F238E27FC236}">
                  <a16:creationId xmlns:a16="http://schemas.microsoft.com/office/drawing/2014/main" id="{F179F945-A3F9-4EAE-8694-B9DFA64FB822}"/>
                </a:ext>
              </a:extLst>
            </p:cNvPr>
            <p:cNvSpPr txBox="1"/>
            <p:nvPr/>
          </p:nvSpPr>
          <p:spPr>
            <a:xfrm>
              <a:off x="7468273" y="330102"/>
              <a:ext cx="1751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Manual Operation Process</a:t>
              </a:r>
              <a:endParaRPr lang="en-US" sz="11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595912" y="115809"/>
            <a:ext cx="3586510" cy="727712"/>
            <a:chOff x="8595912" y="115809"/>
            <a:chExt cx="3586510" cy="727712"/>
          </a:xfrm>
        </p:grpSpPr>
        <p:sp>
          <p:nvSpPr>
            <p:cNvPr id="249" name="Flowchart: Process 248">
              <a:extLst>
                <a:ext uri="{FF2B5EF4-FFF2-40B4-BE49-F238E27FC236}">
                  <a16:creationId xmlns:a16="http://schemas.microsoft.com/office/drawing/2014/main" id="{E69CFDB9-14D2-4EA5-9B39-0A5079117848}"/>
                </a:ext>
              </a:extLst>
            </p:cNvPr>
            <p:cNvSpPr/>
            <p:nvPr/>
          </p:nvSpPr>
          <p:spPr>
            <a:xfrm>
              <a:off x="8595912" y="195070"/>
              <a:ext cx="213163" cy="192594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0" name="Flowchart: Process 249">
              <a:extLst>
                <a:ext uri="{FF2B5EF4-FFF2-40B4-BE49-F238E27FC236}">
                  <a16:creationId xmlns:a16="http://schemas.microsoft.com/office/drawing/2014/main" id="{F700BE2A-159E-426D-8D80-D59E5CB8D0B2}"/>
                </a:ext>
              </a:extLst>
            </p:cNvPr>
            <p:cNvSpPr/>
            <p:nvPr/>
          </p:nvSpPr>
          <p:spPr>
            <a:xfrm>
              <a:off x="8595912" y="484772"/>
              <a:ext cx="213163" cy="192594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1" name="Flowchart: Process 250">
              <a:extLst>
                <a:ext uri="{FF2B5EF4-FFF2-40B4-BE49-F238E27FC236}">
                  <a16:creationId xmlns:a16="http://schemas.microsoft.com/office/drawing/2014/main" id="{E2E16C63-4854-479E-8D20-73AFCD484CD4}"/>
                </a:ext>
              </a:extLst>
            </p:cNvPr>
            <p:cNvSpPr/>
            <p:nvPr/>
          </p:nvSpPr>
          <p:spPr>
            <a:xfrm>
              <a:off x="9813213" y="202552"/>
              <a:ext cx="213163" cy="192594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2" name="Flowchart: Process 251">
              <a:extLst>
                <a:ext uri="{FF2B5EF4-FFF2-40B4-BE49-F238E27FC236}">
                  <a16:creationId xmlns:a16="http://schemas.microsoft.com/office/drawing/2014/main" id="{5768B67C-59F6-4477-B6F7-1480EC8C34FC}"/>
                </a:ext>
              </a:extLst>
            </p:cNvPr>
            <p:cNvSpPr/>
            <p:nvPr/>
          </p:nvSpPr>
          <p:spPr>
            <a:xfrm>
              <a:off x="9813213" y="493870"/>
              <a:ext cx="213163" cy="192594"/>
            </a:xfrm>
            <a:prstGeom prst="flowChartProces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3" name="Flowchart: Process 252">
              <a:extLst>
                <a:ext uri="{FF2B5EF4-FFF2-40B4-BE49-F238E27FC236}">
                  <a16:creationId xmlns:a16="http://schemas.microsoft.com/office/drawing/2014/main" id="{D82BF269-5A68-4190-A9FA-9395C6E1E5E5}"/>
                </a:ext>
              </a:extLst>
            </p:cNvPr>
            <p:cNvSpPr/>
            <p:nvPr/>
          </p:nvSpPr>
          <p:spPr>
            <a:xfrm>
              <a:off x="10893766" y="202552"/>
              <a:ext cx="226851" cy="192594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5" name="TextBox 75">
              <a:extLst>
                <a:ext uri="{FF2B5EF4-FFF2-40B4-BE49-F238E27FC236}">
                  <a16:creationId xmlns:a16="http://schemas.microsoft.com/office/drawing/2014/main" id="{342E7D91-5C49-4A6B-AB41-726BA7E77293}"/>
                </a:ext>
              </a:extLst>
            </p:cNvPr>
            <p:cNvSpPr txBox="1"/>
            <p:nvPr/>
          </p:nvSpPr>
          <p:spPr>
            <a:xfrm>
              <a:off x="8742896" y="155914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Andrew</a:t>
              </a:r>
              <a:endParaRPr lang="en-US" sz="1100" dirty="0"/>
            </a:p>
          </p:txBody>
        </p:sp>
        <p:sp>
          <p:nvSpPr>
            <p:cNvPr id="116" name="TextBox 75">
              <a:extLst>
                <a:ext uri="{FF2B5EF4-FFF2-40B4-BE49-F238E27FC236}">
                  <a16:creationId xmlns:a16="http://schemas.microsoft.com/office/drawing/2014/main" id="{E7C14E51-ADAD-464A-8883-8B5DF9A119F9}"/>
                </a:ext>
              </a:extLst>
            </p:cNvPr>
            <p:cNvSpPr txBox="1"/>
            <p:nvPr/>
          </p:nvSpPr>
          <p:spPr>
            <a:xfrm>
              <a:off x="8622010" y="436649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SY</a:t>
              </a:r>
              <a:endParaRPr lang="en-US" sz="1100" dirty="0"/>
            </a:p>
          </p:txBody>
        </p:sp>
        <p:sp>
          <p:nvSpPr>
            <p:cNvPr id="117" name="TextBox 75">
              <a:extLst>
                <a:ext uri="{FF2B5EF4-FFF2-40B4-BE49-F238E27FC236}">
                  <a16:creationId xmlns:a16="http://schemas.microsoft.com/office/drawing/2014/main" id="{3C1EA880-A652-4D40-A35C-B22D36C37775}"/>
                </a:ext>
              </a:extLst>
            </p:cNvPr>
            <p:cNvSpPr txBox="1"/>
            <p:nvPr/>
          </p:nvSpPr>
          <p:spPr>
            <a:xfrm>
              <a:off x="10976229" y="115809"/>
              <a:ext cx="1022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50" dirty="0"/>
                <a:t>Outsource Developer</a:t>
              </a:r>
              <a:endParaRPr lang="en-US" sz="1050" dirty="0"/>
            </a:p>
          </p:txBody>
        </p:sp>
        <p:sp>
          <p:nvSpPr>
            <p:cNvPr id="118" name="TextBox 75">
              <a:extLst>
                <a:ext uri="{FF2B5EF4-FFF2-40B4-BE49-F238E27FC236}">
                  <a16:creationId xmlns:a16="http://schemas.microsoft.com/office/drawing/2014/main" id="{D01DE551-6F5C-4FFC-8896-43C637E9EDAA}"/>
                </a:ext>
              </a:extLst>
            </p:cNvPr>
            <p:cNvSpPr txBox="1"/>
            <p:nvPr/>
          </p:nvSpPr>
          <p:spPr>
            <a:xfrm>
              <a:off x="10009323" y="160304"/>
              <a:ext cx="489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Kang</a:t>
              </a:r>
              <a:endParaRPr lang="en-US" sz="1100" dirty="0"/>
            </a:p>
          </p:txBody>
        </p:sp>
        <p:sp>
          <p:nvSpPr>
            <p:cNvPr id="121" name="TextBox 75">
              <a:extLst>
                <a:ext uri="{FF2B5EF4-FFF2-40B4-BE49-F238E27FC236}">
                  <a16:creationId xmlns:a16="http://schemas.microsoft.com/office/drawing/2014/main" id="{1700B087-9F68-435D-87ED-8363707FD073}"/>
                </a:ext>
              </a:extLst>
            </p:cNvPr>
            <p:cNvSpPr txBox="1"/>
            <p:nvPr/>
          </p:nvSpPr>
          <p:spPr>
            <a:xfrm>
              <a:off x="10026376" y="464162"/>
              <a:ext cx="554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Kelvin</a:t>
              </a:r>
              <a:endParaRPr lang="en-US" sz="1100" dirty="0"/>
            </a:p>
          </p:txBody>
        </p:sp>
        <p:sp>
          <p:nvSpPr>
            <p:cNvPr id="126" name="Flowchart: Process 125">
              <a:extLst>
                <a:ext uri="{FF2B5EF4-FFF2-40B4-BE49-F238E27FC236}">
                  <a16:creationId xmlns:a16="http://schemas.microsoft.com/office/drawing/2014/main" id="{5768B67C-59F6-4477-B6F7-1480EC8C34FC}"/>
                </a:ext>
              </a:extLst>
            </p:cNvPr>
            <p:cNvSpPr/>
            <p:nvPr/>
          </p:nvSpPr>
          <p:spPr>
            <a:xfrm>
              <a:off x="10900609" y="493870"/>
              <a:ext cx="213163" cy="192594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7" name="TextBox 75">
              <a:extLst>
                <a:ext uri="{FF2B5EF4-FFF2-40B4-BE49-F238E27FC236}">
                  <a16:creationId xmlns:a16="http://schemas.microsoft.com/office/drawing/2014/main" id="{1700B087-9F68-435D-87ED-8363707FD073}"/>
                </a:ext>
              </a:extLst>
            </p:cNvPr>
            <p:cNvSpPr txBox="1"/>
            <p:nvPr/>
          </p:nvSpPr>
          <p:spPr>
            <a:xfrm>
              <a:off x="11124530" y="412634"/>
              <a:ext cx="1057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MY" sz="1050" dirty="0"/>
                <a:t>Outsource </a:t>
              </a:r>
            </a:p>
            <a:p>
              <a:r>
                <a:rPr lang="en-MY" sz="1050" dirty="0"/>
                <a:t>Web Designer</a:t>
              </a:r>
              <a:endParaRPr lang="en-US" sz="105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0136" y="1046780"/>
            <a:ext cx="11918963" cy="5788891"/>
            <a:chOff x="170136" y="1046780"/>
            <a:chExt cx="11918963" cy="578889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782E5F-3D33-4D6A-AA48-65B77E891B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136" y="3783678"/>
              <a:ext cx="11801398" cy="15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FD493A-2FE8-450C-A528-FDD665390216}"/>
                </a:ext>
              </a:extLst>
            </p:cNvPr>
            <p:cNvSpPr txBox="1"/>
            <p:nvPr/>
          </p:nvSpPr>
          <p:spPr>
            <a:xfrm>
              <a:off x="1256928" y="1046780"/>
              <a:ext cx="1337064" cy="5168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Data Source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985344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Analysis Automation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88051B-3046-455C-8842-A6188F4E2BE3}"/>
                </a:ext>
              </a:extLst>
            </p:cNvPr>
            <p:cNvSpPr txBox="1"/>
            <p:nvPr/>
          </p:nvSpPr>
          <p:spPr>
            <a:xfrm>
              <a:off x="6771056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Reports</a:t>
              </a:r>
            </a:p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Development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5EDB301-C076-4781-A2CA-D5B6BAAF1F5A}"/>
                </a:ext>
              </a:extLst>
            </p:cNvPr>
            <p:cNvSpPr txBox="1"/>
            <p:nvPr/>
          </p:nvSpPr>
          <p:spPr>
            <a:xfrm>
              <a:off x="8790383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Marketing</a:t>
              </a:r>
            </a:p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Actions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ED4DCD-D14A-488A-A37F-331544B37B2E}"/>
                </a:ext>
              </a:extLst>
            </p:cNvPr>
            <p:cNvCxnSpPr>
              <a:cxnSpLocks/>
            </p:cNvCxnSpPr>
            <p:nvPr/>
          </p:nvCxnSpPr>
          <p:spPr>
            <a:xfrm>
              <a:off x="3344483" y="1184684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B69E78-A0AA-42BA-AE6E-DAC53CF12B1E}"/>
                </a:ext>
              </a:extLst>
            </p:cNvPr>
            <p:cNvCxnSpPr>
              <a:cxnSpLocks/>
            </p:cNvCxnSpPr>
            <p:nvPr/>
          </p:nvCxnSpPr>
          <p:spPr>
            <a:xfrm>
              <a:off x="6347411" y="1168773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63B00C-840F-4C62-9527-EC61D6A218DC}"/>
                </a:ext>
              </a:extLst>
            </p:cNvPr>
            <p:cNvCxnSpPr>
              <a:cxnSpLocks/>
            </p:cNvCxnSpPr>
            <p:nvPr/>
          </p:nvCxnSpPr>
          <p:spPr>
            <a:xfrm>
              <a:off x="8677541" y="1204695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522889-BB6D-4327-AC90-4D26019489B8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55" y="1204695"/>
              <a:ext cx="0" cy="5344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62EE057-6FA6-470B-B304-4CD0693F5850}"/>
                </a:ext>
              </a:extLst>
            </p:cNvPr>
            <p:cNvSpPr txBox="1"/>
            <p:nvPr/>
          </p:nvSpPr>
          <p:spPr>
            <a:xfrm>
              <a:off x="10462404" y="1054993"/>
              <a:ext cx="1441131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Solution Package Sales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528F60-A32D-4469-9461-37FC49A0AD98}"/>
                </a:ext>
              </a:extLst>
            </p:cNvPr>
            <p:cNvSpPr txBox="1"/>
            <p:nvPr/>
          </p:nvSpPr>
          <p:spPr>
            <a:xfrm>
              <a:off x="170136" y="1571827"/>
              <a:ext cx="387372" cy="205296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C4C34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Production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BC8E27-5A76-43C3-B878-1A4F8BCD67D1}"/>
                </a:ext>
              </a:extLst>
            </p:cNvPr>
            <p:cNvSpPr txBox="1"/>
            <p:nvPr/>
          </p:nvSpPr>
          <p:spPr>
            <a:xfrm>
              <a:off x="170136" y="3997938"/>
              <a:ext cx="387372" cy="238340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C4C34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2"/>
                  </a:solidFill>
                </a:rPr>
                <a:t>Development &amp; </a:t>
              </a:r>
              <a:r>
                <a:rPr lang="en-MY" altLang="zh-CN" sz="1600" dirty="0">
                  <a:solidFill>
                    <a:schemeClr val="tx2"/>
                  </a:solidFill>
                </a:rPr>
                <a:t>Research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72270F9-CA1A-473D-8D38-2E823F046EDA}"/>
                </a:ext>
              </a:extLst>
            </p:cNvPr>
            <p:cNvGrpSpPr/>
            <p:nvPr/>
          </p:nvGrpSpPr>
          <p:grpSpPr>
            <a:xfrm>
              <a:off x="535756" y="1871933"/>
              <a:ext cx="699143" cy="1021562"/>
              <a:chOff x="761118" y="1685352"/>
              <a:chExt cx="699143" cy="1021562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C3E7A21-E6EB-4403-B1EC-AC1A6939E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6" y="1685352"/>
                <a:ext cx="460125" cy="454029"/>
              </a:xfrm>
              <a:prstGeom prst="rect">
                <a:avLst/>
              </a:prstGeom>
            </p:spPr>
          </p:pic>
          <p:sp>
            <p:nvSpPr>
              <p:cNvPr id="54" name="TextBox 75">
                <a:extLst>
                  <a:ext uri="{FF2B5EF4-FFF2-40B4-BE49-F238E27FC236}">
                    <a16:creationId xmlns:a16="http://schemas.microsoft.com/office/drawing/2014/main" id="{53827793-240B-43D4-A00C-3373DE98FEAC}"/>
                  </a:ext>
                </a:extLst>
              </p:cNvPr>
              <p:cNvSpPr txBox="1"/>
              <p:nvPr/>
            </p:nvSpPr>
            <p:spPr>
              <a:xfrm>
                <a:off x="761118" y="2152916"/>
                <a:ext cx="6991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MY" sz="1000" b="1" dirty="0"/>
                  <a:t>External</a:t>
                </a:r>
              </a:p>
              <a:p>
                <a:pPr algn="ctr"/>
                <a:r>
                  <a:rPr lang="en-MY" sz="1000" b="1" dirty="0"/>
                  <a:t>Data</a:t>
                </a:r>
              </a:p>
              <a:p>
                <a:pPr algn="ctr"/>
                <a:r>
                  <a:rPr lang="en-MY" sz="1000" b="1" dirty="0"/>
                  <a:t>Source</a:t>
                </a:r>
                <a:endParaRPr lang="en-US" sz="1000" b="1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16AEE1-672D-485D-9470-3F1A2E5B1986}"/>
                </a:ext>
              </a:extLst>
            </p:cNvPr>
            <p:cNvSpPr txBox="1"/>
            <p:nvPr/>
          </p:nvSpPr>
          <p:spPr>
            <a:xfrm>
              <a:off x="1838959" y="1954776"/>
              <a:ext cx="1301766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7" name="Rectangle: Top Corners One Rounded and One Snipped 56">
              <a:extLst>
                <a:ext uri="{FF2B5EF4-FFF2-40B4-BE49-F238E27FC236}">
                  <a16:creationId xmlns:a16="http://schemas.microsoft.com/office/drawing/2014/main" id="{10E1B7BF-00D0-40B6-B70E-5D1D65E7B31E}"/>
                </a:ext>
              </a:extLst>
            </p:cNvPr>
            <p:cNvSpPr/>
            <p:nvPr/>
          </p:nvSpPr>
          <p:spPr>
            <a:xfrm flipH="1">
              <a:off x="1982776" y="2017004"/>
              <a:ext cx="1046094" cy="442343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Customized Tables</a:t>
              </a:r>
            </a:p>
          </p:txBody>
        </p:sp>
        <p:sp>
          <p:nvSpPr>
            <p:cNvPr id="58" name="Rectangle: Top Corners One Rounded and One Snipped 57">
              <a:extLst>
                <a:ext uri="{FF2B5EF4-FFF2-40B4-BE49-F238E27FC236}">
                  <a16:creationId xmlns:a16="http://schemas.microsoft.com/office/drawing/2014/main" id="{0941E82E-E573-4CB1-A879-937B519F5D83}"/>
                </a:ext>
              </a:extLst>
            </p:cNvPr>
            <p:cNvSpPr/>
            <p:nvPr/>
          </p:nvSpPr>
          <p:spPr>
            <a:xfrm flipH="1">
              <a:off x="1982776" y="2810419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Standard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1208788" y="2238176"/>
              <a:ext cx="77398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E3F7C99-3CA6-45BA-8DDB-C3D5208D451D}"/>
                </a:ext>
              </a:extLst>
            </p:cNvPr>
            <p:cNvSpPr txBox="1"/>
            <p:nvPr/>
          </p:nvSpPr>
          <p:spPr>
            <a:xfrm>
              <a:off x="1244502" y="1993285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Manual</a:t>
              </a:r>
              <a:endParaRPr lang="en-MY" sz="11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16D5CD-BACD-4CB0-8711-9BBEBA560F0E}"/>
                </a:ext>
              </a:extLst>
            </p:cNvPr>
            <p:cNvSpPr txBox="1"/>
            <p:nvPr/>
          </p:nvSpPr>
          <p:spPr>
            <a:xfrm>
              <a:off x="1831468" y="4811302"/>
              <a:ext cx="1301766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D048B9-D7CC-4E4B-BD6D-0CBAF8CD1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438" y="3111216"/>
              <a:ext cx="768265" cy="345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6D9CC7-598D-4E04-9089-D275B12EA087}"/>
                </a:ext>
              </a:extLst>
            </p:cNvPr>
            <p:cNvSpPr txBox="1"/>
            <p:nvPr/>
          </p:nvSpPr>
          <p:spPr>
            <a:xfrm>
              <a:off x="1376665" y="2842268"/>
              <a:ext cx="397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API</a:t>
              </a:r>
              <a:endParaRPr lang="en-MY" sz="1100" dirty="0"/>
            </a:p>
          </p:txBody>
        </p:sp>
        <p:sp>
          <p:nvSpPr>
            <p:cNvPr id="73" name="TextBox 75">
              <a:extLst>
                <a:ext uri="{FF2B5EF4-FFF2-40B4-BE49-F238E27FC236}">
                  <a16:creationId xmlns:a16="http://schemas.microsoft.com/office/drawing/2014/main" id="{6948287B-EFD5-40E6-93FE-37A05E899BC9}"/>
                </a:ext>
              </a:extLst>
            </p:cNvPr>
            <p:cNvSpPr txBox="1"/>
            <p:nvPr/>
          </p:nvSpPr>
          <p:spPr>
            <a:xfrm>
              <a:off x="1700733" y="1673768"/>
              <a:ext cx="1609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Internal Data Source</a:t>
              </a:r>
              <a:endParaRPr lang="en-US" sz="1200" b="1" dirty="0"/>
            </a:p>
          </p:txBody>
        </p:sp>
        <p:sp>
          <p:nvSpPr>
            <p:cNvPr id="76" name="Rectangle: Top Corners One Rounded and One Snipped 75">
              <a:extLst>
                <a:ext uri="{FF2B5EF4-FFF2-40B4-BE49-F238E27FC236}">
                  <a16:creationId xmlns:a16="http://schemas.microsoft.com/office/drawing/2014/main" id="{27C8336C-F2C0-43C8-B56C-7C53FE912E29}"/>
                </a:ext>
              </a:extLst>
            </p:cNvPr>
            <p:cNvSpPr/>
            <p:nvPr/>
          </p:nvSpPr>
          <p:spPr>
            <a:xfrm flipH="1">
              <a:off x="1975843" y="4991707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Research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Customized Tables</a:t>
              </a:r>
            </a:p>
          </p:txBody>
        </p:sp>
        <p:sp>
          <p:nvSpPr>
            <p:cNvPr id="77" name="Rectangle: Top Corners One Rounded and One Snipped 76">
              <a:extLst>
                <a:ext uri="{FF2B5EF4-FFF2-40B4-BE49-F238E27FC236}">
                  <a16:creationId xmlns:a16="http://schemas.microsoft.com/office/drawing/2014/main" id="{770D66DF-49C2-4154-BEE0-4C63B0AC1904}"/>
                </a:ext>
              </a:extLst>
            </p:cNvPr>
            <p:cNvSpPr/>
            <p:nvPr/>
          </p:nvSpPr>
          <p:spPr>
            <a:xfrm flipH="1">
              <a:off x="1977054" y="5724094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Defined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Standard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982F2D6-9926-45A4-9F07-E2FFFEADCDC8}"/>
                </a:ext>
              </a:extLst>
            </p:cNvPr>
            <p:cNvCxnSpPr>
              <a:cxnSpLocks/>
              <a:stCxn id="63" idx="0"/>
              <a:endCxn id="55" idx="2"/>
            </p:cNvCxnSpPr>
            <p:nvPr/>
          </p:nvCxnSpPr>
          <p:spPr>
            <a:xfrm flipV="1">
              <a:off x="2482351" y="3524819"/>
              <a:ext cx="7491" cy="1286483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8EB3BFC-9A73-4898-8196-B07967386425}"/>
                </a:ext>
              </a:extLst>
            </p:cNvPr>
            <p:cNvSpPr/>
            <p:nvPr/>
          </p:nvSpPr>
          <p:spPr>
            <a:xfrm>
              <a:off x="1027633" y="3630354"/>
              <a:ext cx="1403754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F72AB3E-D456-468F-8299-13FAE94D8A96}"/>
                </a:ext>
              </a:extLst>
            </p:cNvPr>
            <p:cNvSpPr/>
            <p:nvPr/>
          </p:nvSpPr>
          <p:spPr>
            <a:xfrm>
              <a:off x="1018302" y="4074443"/>
              <a:ext cx="1374474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81622459-75EF-4F0E-A137-B87E41BF6966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rot="10800000">
              <a:off x="877668" y="3040930"/>
              <a:ext cx="953800" cy="2555395"/>
            </a:xfrm>
            <a:prstGeom prst="bentConnector2">
              <a:avLst/>
            </a:prstGeom>
            <a:ln w="28575">
              <a:solidFill>
                <a:srgbClr val="0C4C3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46F2B00-32E4-4B87-9FDD-93860A1E3416}"/>
                </a:ext>
              </a:extLst>
            </p:cNvPr>
            <p:cNvSpPr txBox="1"/>
            <p:nvPr/>
          </p:nvSpPr>
          <p:spPr>
            <a:xfrm>
              <a:off x="981701" y="5353351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Manual</a:t>
              </a:r>
              <a:endParaRPr lang="en-MY" sz="1100" dirty="0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A9CFC68-4C42-4F15-85EF-7FDD400B6FBA}"/>
                </a:ext>
              </a:extLst>
            </p:cNvPr>
            <p:cNvGrpSpPr/>
            <p:nvPr/>
          </p:nvGrpSpPr>
          <p:grpSpPr>
            <a:xfrm>
              <a:off x="4991586" y="4811301"/>
              <a:ext cx="1164867" cy="1210090"/>
              <a:chOff x="4193935" y="4811301"/>
              <a:chExt cx="1195045" cy="1570043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9DACBC9-41CB-408C-A67F-B40261FAE7A2}"/>
                  </a:ext>
                </a:extLst>
              </p:cNvPr>
              <p:cNvSpPr txBox="1"/>
              <p:nvPr/>
            </p:nvSpPr>
            <p:spPr>
              <a:xfrm>
                <a:off x="4193935" y="4811301"/>
                <a:ext cx="1195045" cy="15700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1" name="Rectangle: Top Corners One Rounded and One Snipped 90">
                <a:extLst>
                  <a:ext uri="{FF2B5EF4-FFF2-40B4-BE49-F238E27FC236}">
                    <a16:creationId xmlns:a16="http://schemas.microsoft.com/office/drawing/2014/main" id="{CDD418E3-DF77-4A49-B6CB-39F569441E42}"/>
                  </a:ext>
                </a:extLst>
              </p:cNvPr>
              <p:cNvSpPr/>
              <p:nvPr/>
            </p:nvSpPr>
            <p:spPr>
              <a:xfrm flipH="1">
                <a:off x="4407194" y="5662168"/>
                <a:ext cx="832836" cy="56941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Pre-Calculate</a:t>
                </a:r>
              </a:p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Tables</a:t>
                </a:r>
              </a:p>
            </p:txBody>
          </p:sp>
          <p:sp>
            <p:nvSpPr>
              <p:cNvPr id="92" name="Rectangle: Top Corners One Rounded and One Snipped 91">
                <a:extLst>
                  <a:ext uri="{FF2B5EF4-FFF2-40B4-BE49-F238E27FC236}">
                    <a16:creationId xmlns:a16="http://schemas.microsoft.com/office/drawing/2014/main" id="{173C2183-FE39-4DFA-B53D-8827A2803172}"/>
                  </a:ext>
                </a:extLst>
              </p:cNvPr>
              <p:cNvSpPr/>
              <p:nvPr/>
            </p:nvSpPr>
            <p:spPr>
              <a:xfrm flipH="1">
                <a:off x="4313159" y="4922530"/>
                <a:ext cx="579637" cy="430821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: Top Corners One Rounded and One Snipped 92">
                <a:extLst>
                  <a:ext uri="{FF2B5EF4-FFF2-40B4-BE49-F238E27FC236}">
                    <a16:creationId xmlns:a16="http://schemas.microsoft.com/office/drawing/2014/main" id="{9637CC97-40BA-4EF1-82F1-C89F85286BDA}"/>
                  </a:ext>
                </a:extLst>
              </p:cNvPr>
              <p:cNvSpPr/>
              <p:nvPr/>
            </p:nvSpPr>
            <p:spPr>
              <a:xfrm flipH="1">
                <a:off x="4479628" y="5064320"/>
                <a:ext cx="64300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: Top Corners One Rounded and One Snipped 93">
                <a:extLst>
                  <a:ext uri="{FF2B5EF4-FFF2-40B4-BE49-F238E27FC236}">
                    <a16:creationId xmlns:a16="http://schemas.microsoft.com/office/drawing/2014/main" id="{52894B60-8ACA-4DDB-8236-AFD8FE04DC4C}"/>
                  </a:ext>
                </a:extLst>
              </p:cNvPr>
              <p:cNvSpPr/>
              <p:nvPr/>
            </p:nvSpPr>
            <p:spPr>
              <a:xfrm flipH="1">
                <a:off x="4688731" y="5184262"/>
                <a:ext cx="58415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0F4CAAF-0F9D-4E2B-9829-E5022C285400}"/>
                </a:ext>
              </a:extLst>
            </p:cNvPr>
            <p:cNvSpPr txBox="1"/>
            <p:nvPr/>
          </p:nvSpPr>
          <p:spPr>
            <a:xfrm>
              <a:off x="3548748" y="5243985"/>
              <a:ext cx="1045740" cy="346280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Scripts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331AC15-FE22-4527-9F73-F49914F19D14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>
              <a:off x="3125902" y="5416346"/>
              <a:ext cx="422846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668C1F2-0A08-41EE-91B9-F2BE73041531}"/>
                </a:ext>
              </a:extLst>
            </p:cNvPr>
            <p:cNvCxnSpPr>
              <a:cxnSpLocks/>
              <a:stCxn id="97" idx="3"/>
              <a:endCxn id="90" idx="1"/>
            </p:cNvCxnSpPr>
            <p:nvPr/>
          </p:nvCxnSpPr>
          <p:spPr>
            <a:xfrm flipV="1">
              <a:off x="4594488" y="5416346"/>
              <a:ext cx="397098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76F6317-61B8-4AFA-9D5D-685E2B6C29D0}"/>
                </a:ext>
              </a:extLst>
            </p:cNvPr>
            <p:cNvGrpSpPr/>
            <p:nvPr/>
          </p:nvGrpSpPr>
          <p:grpSpPr>
            <a:xfrm>
              <a:off x="4986398" y="1954776"/>
              <a:ext cx="1164867" cy="1245240"/>
              <a:chOff x="4193935" y="4811301"/>
              <a:chExt cx="1195045" cy="1570043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9F11FF3-30BA-4AB7-884D-0B8E288E2361}"/>
                  </a:ext>
                </a:extLst>
              </p:cNvPr>
              <p:cNvSpPr txBox="1"/>
              <p:nvPr/>
            </p:nvSpPr>
            <p:spPr>
              <a:xfrm>
                <a:off x="4193935" y="4811301"/>
                <a:ext cx="1195045" cy="15700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6" name="Rectangle: Top Corners One Rounded and One Snipped 105">
                <a:extLst>
                  <a:ext uri="{FF2B5EF4-FFF2-40B4-BE49-F238E27FC236}">
                    <a16:creationId xmlns:a16="http://schemas.microsoft.com/office/drawing/2014/main" id="{F9E7EC04-61B1-43F2-B4F1-8EABD05CA2E6}"/>
                  </a:ext>
                </a:extLst>
              </p:cNvPr>
              <p:cNvSpPr/>
              <p:nvPr/>
            </p:nvSpPr>
            <p:spPr>
              <a:xfrm flipH="1">
                <a:off x="4407194" y="5662168"/>
                <a:ext cx="832836" cy="56941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Pre-Calculate</a:t>
                </a:r>
              </a:p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Tables</a:t>
                </a:r>
              </a:p>
            </p:txBody>
          </p:sp>
          <p:sp>
            <p:nvSpPr>
              <p:cNvPr id="107" name="Rectangle: Top Corners One Rounded and One Snipped 106">
                <a:extLst>
                  <a:ext uri="{FF2B5EF4-FFF2-40B4-BE49-F238E27FC236}">
                    <a16:creationId xmlns:a16="http://schemas.microsoft.com/office/drawing/2014/main" id="{40787F71-C477-47CC-A1B3-ACD96FBD441B}"/>
                  </a:ext>
                </a:extLst>
              </p:cNvPr>
              <p:cNvSpPr/>
              <p:nvPr/>
            </p:nvSpPr>
            <p:spPr>
              <a:xfrm flipH="1">
                <a:off x="4313159" y="4922530"/>
                <a:ext cx="579637" cy="430821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: Top Corners One Rounded and One Snipped 107">
                <a:extLst>
                  <a:ext uri="{FF2B5EF4-FFF2-40B4-BE49-F238E27FC236}">
                    <a16:creationId xmlns:a16="http://schemas.microsoft.com/office/drawing/2014/main" id="{543B7354-C14D-4E8B-B6A3-BD75D3C34BFF}"/>
                  </a:ext>
                </a:extLst>
              </p:cNvPr>
              <p:cNvSpPr/>
              <p:nvPr/>
            </p:nvSpPr>
            <p:spPr>
              <a:xfrm flipH="1">
                <a:off x="4479628" y="5064320"/>
                <a:ext cx="64300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: Top Corners One Rounded and One Snipped 108">
                <a:extLst>
                  <a:ext uri="{FF2B5EF4-FFF2-40B4-BE49-F238E27FC236}">
                    <a16:creationId xmlns:a16="http://schemas.microsoft.com/office/drawing/2014/main" id="{F3BC78F2-C10C-473A-8827-2DDB948C2FAB}"/>
                  </a:ext>
                </a:extLst>
              </p:cNvPr>
              <p:cNvSpPr/>
              <p:nvPr/>
            </p:nvSpPr>
            <p:spPr>
              <a:xfrm flipH="1">
                <a:off x="4688731" y="5184262"/>
                <a:ext cx="58415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TextBox 75">
              <a:extLst>
                <a:ext uri="{FF2B5EF4-FFF2-40B4-BE49-F238E27FC236}">
                  <a16:creationId xmlns:a16="http://schemas.microsoft.com/office/drawing/2014/main" id="{244BB757-3662-47C1-AEC9-C32524E95752}"/>
                </a:ext>
              </a:extLst>
            </p:cNvPr>
            <p:cNvSpPr txBox="1"/>
            <p:nvPr/>
          </p:nvSpPr>
          <p:spPr>
            <a:xfrm>
              <a:off x="4972928" y="1668076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D7D60B0-A207-4394-BBB3-263F4001B65B}"/>
                </a:ext>
              </a:extLst>
            </p:cNvPr>
            <p:cNvGrpSpPr/>
            <p:nvPr/>
          </p:nvGrpSpPr>
          <p:grpSpPr>
            <a:xfrm>
              <a:off x="3546117" y="1950529"/>
              <a:ext cx="1056451" cy="1156419"/>
              <a:chOff x="3551305" y="2673912"/>
              <a:chExt cx="1056451" cy="1156419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4C20394-F17A-43AF-9D5A-ED090580647E}"/>
                  </a:ext>
                </a:extLst>
              </p:cNvPr>
              <p:cNvSpPr txBox="1"/>
              <p:nvPr/>
            </p:nvSpPr>
            <p:spPr>
              <a:xfrm>
                <a:off x="3551305" y="2673912"/>
                <a:ext cx="1056451" cy="1156419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8385127-DB55-4BE9-A61C-264ACE261ED4}"/>
                  </a:ext>
                </a:extLst>
              </p:cNvPr>
              <p:cNvSpPr txBox="1"/>
              <p:nvPr/>
            </p:nvSpPr>
            <p:spPr>
              <a:xfrm>
                <a:off x="3633838" y="2778932"/>
                <a:ext cx="904576" cy="465984"/>
              </a:xfrm>
              <a:prstGeom prst="rect">
                <a:avLst/>
              </a:prstGeom>
              <a:solidFill>
                <a:srgbClr val="17479D">
                  <a:lumMod val="40000"/>
                  <a:lumOff val="60000"/>
                </a:srgb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Automate</a:t>
                </a:r>
              </a:p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Scripts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DA6B44-FA0D-4A1E-B78A-DF235655339D}"/>
                  </a:ext>
                </a:extLst>
              </p:cNvPr>
              <p:cNvSpPr txBox="1"/>
              <p:nvPr/>
            </p:nvSpPr>
            <p:spPr>
              <a:xfrm>
                <a:off x="3639243" y="3294605"/>
                <a:ext cx="904576" cy="465984"/>
              </a:xfrm>
              <a:prstGeom prst="rect">
                <a:avLst/>
              </a:prstGeom>
              <a:solidFill>
                <a:srgbClr val="17479D">
                  <a:lumMod val="40000"/>
                  <a:lumOff val="60000"/>
                </a:srgb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Automate</a:t>
                </a:r>
              </a:p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SQL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</p:grpSp>
        <p:sp>
          <p:nvSpPr>
            <p:cNvPr id="119" name="TextBox 75">
              <a:extLst>
                <a:ext uri="{FF2B5EF4-FFF2-40B4-BE49-F238E27FC236}">
                  <a16:creationId xmlns:a16="http://schemas.microsoft.com/office/drawing/2014/main" id="{64EA87EF-78D8-4217-9DA6-03C5C9CBB647}"/>
                </a:ext>
              </a:extLst>
            </p:cNvPr>
            <p:cNvSpPr txBox="1"/>
            <p:nvPr/>
          </p:nvSpPr>
          <p:spPr>
            <a:xfrm>
              <a:off x="3502128" y="1678425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0B47E5A-4454-4D65-B868-E5A8E847D562}"/>
                </a:ext>
              </a:extLst>
            </p:cNvPr>
            <p:cNvCxnSpPr>
              <a:cxnSpLocks/>
              <a:stCxn id="97" idx="0"/>
              <a:endCxn id="113" idx="2"/>
            </p:cNvCxnSpPr>
            <p:nvPr/>
          </p:nvCxnSpPr>
          <p:spPr>
            <a:xfrm flipV="1">
              <a:off x="4071618" y="3106948"/>
              <a:ext cx="2725" cy="2137037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17576A4-1E64-4CAD-9537-9D5D8D419227}"/>
                </a:ext>
              </a:extLst>
            </p:cNvPr>
            <p:cNvSpPr/>
            <p:nvPr/>
          </p:nvSpPr>
          <p:spPr>
            <a:xfrm>
              <a:off x="4208225" y="3624790"/>
              <a:ext cx="1308322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C6C143D-8E72-4A53-A743-503A4D81973B}"/>
                </a:ext>
              </a:extLst>
            </p:cNvPr>
            <p:cNvSpPr/>
            <p:nvPr/>
          </p:nvSpPr>
          <p:spPr>
            <a:xfrm>
              <a:off x="4164465" y="4069428"/>
              <a:ext cx="1331153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08B5F3E-3E77-4AE1-90E2-378BE9B2D688}"/>
                </a:ext>
              </a:extLst>
            </p:cNvPr>
            <p:cNvCxnSpPr>
              <a:cxnSpLocks/>
              <a:stCxn id="90" idx="0"/>
              <a:endCxn id="105" idx="2"/>
            </p:cNvCxnSpPr>
            <p:nvPr/>
          </p:nvCxnSpPr>
          <p:spPr>
            <a:xfrm flipH="1" flipV="1">
              <a:off x="5568832" y="3200016"/>
              <a:ext cx="5188" cy="1611285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BC52C53-9946-41A5-A4E6-2C412CFBC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1778" y="2525018"/>
              <a:ext cx="385986" cy="37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10F0947-FCB5-405A-86E7-E4C8F002E353}"/>
                </a:ext>
              </a:extLst>
            </p:cNvPr>
            <p:cNvCxnSpPr>
              <a:cxnSpLocks/>
            </p:cNvCxnSpPr>
            <p:nvPr/>
          </p:nvCxnSpPr>
          <p:spPr>
            <a:xfrm>
              <a:off x="4608405" y="2521533"/>
              <a:ext cx="39370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3018C5F-0C3D-49B7-A821-C40802FE88E8}"/>
                </a:ext>
              </a:extLst>
            </p:cNvPr>
            <p:cNvSpPr txBox="1"/>
            <p:nvPr/>
          </p:nvSpPr>
          <p:spPr>
            <a:xfrm>
              <a:off x="6516394" y="1954775"/>
              <a:ext cx="661083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r>
                <a:rPr lang="en-US" altLang="zh-CN" sz="1200" kern="0">
                  <a:solidFill>
                    <a:srgbClr val="0C4C34"/>
                  </a:solidFill>
                  <a:latin typeface="Aaux Next Regular"/>
                </a:rPr>
                <a:t>PHP</a:t>
              </a:r>
            </a:p>
            <a:p>
              <a:pPr lvl="0" algn="ctr" defTabSz="1284915">
                <a:defRPr/>
              </a:pPr>
              <a:r>
                <a:rPr lang="en-US" sz="1200" kern="0">
                  <a:solidFill>
                    <a:srgbClr val="0C4C34"/>
                  </a:solidFill>
                  <a:latin typeface="Aaux Next Regular"/>
                </a:rPr>
                <a:t>Code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1265" y="2515467"/>
              <a:ext cx="365129" cy="61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96D5441-562E-4B9C-83D6-C82A65A193C6}"/>
                </a:ext>
              </a:extLst>
            </p:cNvPr>
            <p:cNvCxnSpPr>
              <a:cxnSpLocks/>
              <a:stCxn id="139" idx="3"/>
              <a:endCxn id="146" idx="1"/>
            </p:cNvCxnSpPr>
            <p:nvPr/>
          </p:nvCxnSpPr>
          <p:spPr>
            <a:xfrm>
              <a:off x="7177477" y="2739797"/>
              <a:ext cx="20865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75">
              <a:extLst>
                <a:ext uri="{FF2B5EF4-FFF2-40B4-BE49-F238E27FC236}">
                  <a16:creationId xmlns:a16="http://schemas.microsoft.com/office/drawing/2014/main" id="{37BC834C-ADE1-4C88-8049-ADAED130C574}"/>
                </a:ext>
              </a:extLst>
            </p:cNvPr>
            <p:cNvSpPr txBox="1"/>
            <p:nvPr/>
          </p:nvSpPr>
          <p:spPr>
            <a:xfrm>
              <a:off x="6822206" y="1666273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602850E-D836-4836-A87B-FF610FFFB96B}"/>
                </a:ext>
              </a:extLst>
            </p:cNvPr>
            <p:cNvCxnSpPr>
              <a:cxnSpLocks/>
              <a:stCxn id="57" idx="1"/>
              <a:endCxn id="58" idx="3"/>
            </p:cNvCxnSpPr>
            <p:nvPr/>
          </p:nvCxnSpPr>
          <p:spPr>
            <a:xfrm>
              <a:off x="2505823" y="2459347"/>
              <a:ext cx="0" cy="351072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6B35BA0E-D678-4CDC-B19E-02F438F743DD}"/>
                </a:ext>
              </a:extLst>
            </p:cNvPr>
            <p:cNvGrpSpPr/>
            <p:nvPr/>
          </p:nvGrpSpPr>
          <p:grpSpPr>
            <a:xfrm>
              <a:off x="6641217" y="4811300"/>
              <a:ext cx="1876939" cy="1570043"/>
              <a:chOff x="7298913" y="2092681"/>
              <a:chExt cx="987732" cy="1570043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904C884-4D49-424C-A447-EEE490E8CD45}"/>
                  </a:ext>
                </a:extLst>
              </p:cNvPr>
              <p:cNvSpPr txBox="1"/>
              <p:nvPr/>
            </p:nvSpPr>
            <p:spPr>
              <a:xfrm>
                <a:off x="7298913" y="2092681"/>
                <a:ext cx="987732" cy="1570043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vl="0" algn="ctr" defTabSz="1284915"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174" name="Flowchart: Multidocument 173">
                <a:extLst>
                  <a:ext uri="{FF2B5EF4-FFF2-40B4-BE49-F238E27FC236}">
                    <a16:creationId xmlns:a16="http://schemas.microsoft.com/office/drawing/2014/main" id="{EB20F296-216A-4225-A839-96CBD4D33137}"/>
                  </a:ext>
                </a:extLst>
              </p:cNvPr>
              <p:cNvSpPr/>
              <p:nvPr/>
            </p:nvSpPr>
            <p:spPr>
              <a:xfrm>
                <a:off x="7342147" y="2215290"/>
                <a:ext cx="412205" cy="48927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Excel Reports</a:t>
                </a:r>
              </a:p>
            </p:txBody>
          </p:sp>
          <p:sp>
            <p:nvSpPr>
              <p:cNvPr id="175" name="Flowchart: Multidocument 174">
                <a:extLst>
                  <a:ext uri="{FF2B5EF4-FFF2-40B4-BE49-F238E27FC236}">
                    <a16:creationId xmlns:a16="http://schemas.microsoft.com/office/drawing/2014/main" id="{EE15AA45-D61B-4F46-B913-B5E9E2360882}"/>
                  </a:ext>
                </a:extLst>
              </p:cNvPr>
              <p:cNvSpPr/>
              <p:nvPr/>
            </p:nvSpPr>
            <p:spPr>
              <a:xfrm>
                <a:off x="7340532" y="2842498"/>
                <a:ext cx="487089" cy="746286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Third Party Report Tools</a:t>
                </a:r>
              </a:p>
            </p:txBody>
          </p:sp>
        </p:grp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DD058257-4F94-45CF-81AA-8A5729F54F7B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 flipV="1">
              <a:off x="6156453" y="5409174"/>
              <a:ext cx="478893" cy="7172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566E64C-BEA9-4CEB-AA1A-D9343043D946}"/>
                </a:ext>
              </a:extLst>
            </p:cNvPr>
            <p:cNvSpPr txBox="1"/>
            <p:nvPr/>
          </p:nvSpPr>
          <p:spPr>
            <a:xfrm>
              <a:off x="6095583" y="5098574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Export</a:t>
              </a:r>
              <a:endParaRPr lang="en-MY" sz="1100" dirty="0"/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ABFCFB82-CAC6-415A-A0AC-4EC94ADA5270}"/>
                </a:ext>
              </a:extLst>
            </p:cNvPr>
            <p:cNvCxnSpPr>
              <a:cxnSpLocks/>
              <a:endCxn id="146" idx="2"/>
            </p:cNvCxnSpPr>
            <p:nvPr/>
          </p:nvCxnSpPr>
          <p:spPr>
            <a:xfrm flipV="1">
              <a:off x="7947685" y="3524818"/>
              <a:ext cx="0" cy="1286481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6883D4B-27EB-4E48-83E6-27E647428C03}"/>
                </a:ext>
              </a:extLst>
            </p:cNvPr>
            <p:cNvSpPr/>
            <p:nvPr/>
          </p:nvSpPr>
          <p:spPr>
            <a:xfrm>
              <a:off x="6503344" y="3604451"/>
              <a:ext cx="1308322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8781BEE8-66E7-4D83-A983-9B0EF503F054}"/>
                </a:ext>
              </a:extLst>
            </p:cNvPr>
            <p:cNvSpPr/>
            <p:nvPr/>
          </p:nvSpPr>
          <p:spPr>
            <a:xfrm>
              <a:off x="6541788" y="4080617"/>
              <a:ext cx="1331153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189" name="Flowchart: Predefined Process 188">
              <a:extLst>
                <a:ext uri="{FF2B5EF4-FFF2-40B4-BE49-F238E27FC236}">
                  <a16:creationId xmlns:a16="http://schemas.microsoft.com/office/drawing/2014/main" id="{7868C0AC-070B-4BDE-8BCA-1ECD70D2CAFA}"/>
                </a:ext>
              </a:extLst>
            </p:cNvPr>
            <p:cNvSpPr/>
            <p:nvPr/>
          </p:nvSpPr>
          <p:spPr>
            <a:xfrm>
              <a:off x="9051881" y="1958209"/>
              <a:ext cx="1204758" cy="98501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Emails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Facebook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SMS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Market-Places</a:t>
              </a:r>
            </a:p>
          </p:txBody>
        </p:sp>
        <p:sp>
          <p:nvSpPr>
            <p:cNvPr id="190" name="TextBox 75">
              <a:extLst>
                <a:ext uri="{FF2B5EF4-FFF2-40B4-BE49-F238E27FC236}">
                  <a16:creationId xmlns:a16="http://schemas.microsoft.com/office/drawing/2014/main" id="{236AE20B-8DBF-4B3F-80B7-DA48644CFCB6}"/>
                </a:ext>
              </a:extLst>
            </p:cNvPr>
            <p:cNvSpPr txBox="1"/>
            <p:nvPr/>
          </p:nvSpPr>
          <p:spPr>
            <a:xfrm>
              <a:off x="9071056" y="1715740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997F32BD-83C9-47D4-B5A7-7323644D03B4}"/>
                </a:ext>
              </a:extLst>
            </p:cNvPr>
            <p:cNvCxnSpPr>
              <a:cxnSpLocks/>
              <a:endCxn id="189" idx="1"/>
            </p:cNvCxnSpPr>
            <p:nvPr/>
          </p:nvCxnSpPr>
          <p:spPr>
            <a:xfrm>
              <a:off x="8512027" y="2450718"/>
              <a:ext cx="539854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D2CEBC4-DA91-4691-A0FB-E2067E52EDF2}"/>
                </a:ext>
              </a:extLst>
            </p:cNvPr>
            <p:cNvSpPr txBox="1"/>
            <p:nvPr/>
          </p:nvSpPr>
          <p:spPr>
            <a:xfrm>
              <a:off x="8658294" y="2205237"/>
              <a:ext cx="397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API</a:t>
              </a:r>
              <a:endParaRPr lang="en-MY" sz="1100" dirty="0"/>
            </a:p>
          </p:txBody>
        </p:sp>
        <p:sp>
          <p:nvSpPr>
            <p:cNvPr id="195" name="Flowchart: Predefined Process 194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061466" y="3021436"/>
              <a:ext cx="1204758" cy="55952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Manual Action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Plans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3363E9E-693A-435D-AF41-7A95A1D7A1F9}"/>
                </a:ext>
              </a:extLst>
            </p:cNvPr>
            <p:cNvSpPr txBox="1"/>
            <p:nvPr/>
          </p:nvSpPr>
          <p:spPr>
            <a:xfrm>
              <a:off x="8994149" y="4811299"/>
              <a:ext cx="1330494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202" name="Flowchart: Predefined Process 201">
              <a:extLst>
                <a:ext uri="{FF2B5EF4-FFF2-40B4-BE49-F238E27FC236}">
                  <a16:creationId xmlns:a16="http://schemas.microsoft.com/office/drawing/2014/main" id="{348BEF08-F159-4478-A9CD-2C712A3E239F}"/>
                </a:ext>
              </a:extLst>
            </p:cNvPr>
            <p:cNvSpPr/>
            <p:nvPr/>
          </p:nvSpPr>
          <p:spPr>
            <a:xfrm>
              <a:off x="9070796" y="4922529"/>
              <a:ext cx="1195173" cy="67379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Develop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Action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Plans</a:t>
              </a:r>
            </a:p>
          </p:txBody>
        </p:sp>
        <p:sp>
          <p:nvSpPr>
            <p:cNvPr id="203" name="Flowchart: Predefined Process 202">
              <a:extLst>
                <a:ext uri="{FF2B5EF4-FFF2-40B4-BE49-F238E27FC236}">
                  <a16:creationId xmlns:a16="http://schemas.microsoft.com/office/drawing/2014/main" id="{2DE0396F-7822-4876-95B6-290665C8B209}"/>
                </a:ext>
              </a:extLst>
            </p:cNvPr>
            <p:cNvSpPr/>
            <p:nvPr/>
          </p:nvSpPr>
          <p:spPr>
            <a:xfrm>
              <a:off x="9056129" y="5688005"/>
              <a:ext cx="1219425" cy="55952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Testing on Results</a:t>
              </a: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280FA30-C4A1-4E53-A5BE-B47EC87752AD}"/>
                </a:ext>
              </a:extLst>
            </p:cNvPr>
            <p:cNvCxnSpPr>
              <a:cxnSpLocks/>
              <a:stCxn id="173" idx="3"/>
              <a:endCxn id="199" idx="1"/>
            </p:cNvCxnSpPr>
            <p:nvPr/>
          </p:nvCxnSpPr>
          <p:spPr>
            <a:xfrm flipV="1">
              <a:off x="8518156" y="5596321"/>
              <a:ext cx="475993" cy="1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E00369C0-FD86-4A7B-9156-E08D687C8782}"/>
                </a:ext>
              </a:extLst>
            </p:cNvPr>
            <p:cNvCxnSpPr>
              <a:cxnSpLocks/>
              <a:stCxn id="199" idx="0"/>
              <a:endCxn id="195" idx="2"/>
            </p:cNvCxnSpPr>
            <p:nvPr/>
          </p:nvCxnSpPr>
          <p:spPr>
            <a:xfrm flipV="1">
              <a:off x="9659396" y="3580965"/>
              <a:ext cx="4449" cy="1230334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5EBD081-50C5-4877-9369-5CAA828B7738}"/>
                </a:ext>
              </a:extLst>
            </p:cNvPr>
            <p:cNvSpPr/>
            <p:nvPr/>
          </p:nvSpPr>
          <p:spPr>
            <a:xfrm>
              <a:off x="8797270" y="4053991"/>
              <a:ext cx="1499907" cy="388779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Marketing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A4047B20-3EC3-4E87-8EAD-3FF23DB98045}"/>
                </a:ext>
              </a:extLst>
            </p:cNvPr>
            <p:cNvCxnSpPr>
              <a:cxnSpLocks/>
              <a:stCxn id="199" idx="3"/>
            </p:cNvCxnSpPr>
            <p:nvPr/>
          </p:nvCxnSpPr>
          <p:spPr>
            <a:xfrm flipV="1">
              <a:off x="10324643" y="5596320"/>
              <a:ext cx="523642" cy="1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BCA2C4B-9EF3-4B61-A689-7E80EB3B5237}"/>
                </a:ext>
              </a:extLst>
            </p:cNvPr>
            <p:cNvSpPr txBox="1"/>
            <p:nvPr/>
          </p:nvSpPr>
          <p:spPr>
            <a:xfrm>
              <a:off x="10839370" y="4811299"/>
              <a:ext cx="1064165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r>
                <a:rPr lang="en-US" altLang="zh-CN" sz="1200" kern="0" dirty="0">
                  <a:solidFill>
                    <a:srgbClr val="0C4C34"/>
                  </a:solidFill>
                  <a:latin typeface="Aaux Next Regular"/>
                </a:rPr>
                <a:t>Package</a:t>
              </a:r>
            </a:p>
            <a:p>
              <a:pPr lvl="0" algn="ctr" defTabSz="1284915"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Discussion</a:t>
              </a:r>
            </a:p>
            <a:p>
              <a:pPr lvl="0" algn="ctr" defTabSz="1284915">
                <a:defRPr/>
              </a:pPr>
              <a:r>
                <a:rPr lang="en-US" sz="1200" kern="0" dirty="0">
                  <a:solidFill>
                    <a:srgbClr val="0C4C34"/>
                  </a:solidFill>
                  <a:latin typeface="Aaux Next Regular"/>
                </a:rPr>
                <a:t>Stage</a:t>
              </a:r>
              <a:endPara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56C0C9E-8052-46AF-BFA8-0E89BFEF993A}"/>
                </a:ext>
              </a:extLst>
            </p:cNvPr>
            <p:cNvCxnSpPr>
              <a:cxnSpLocks/>
              <a:stCxn id="218" idx="0"/>
              <a:endCxn id="227" idx="2"/>
            </p:cNvCxnSpPr>
            <p:nvPr/>
          </p:nvCxnSpPr>
          <p:spPr>
            <a:xfrm flipV="1">
              <a:off x="11371453" y="3580964"/>
              <a:ext cx="0" cy="1230335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612537E4-9FCD-4299-B670-7D70CB85880E}"/>
                </a:ext>
              </a:extLst>
            </p:cNvPr>
            <p:cNvSpPr/>
            <p:nvPr/>
          </p:nvSpPr>
          <p:spPr>
            <a:xfrm>
              <a:off x="10498785" y="4056161"/>
              <a:ext cx="1499907" cy="384345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Sales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91DEEBB-1E06-401B-BCAC-77975C6AE242}"/>
                </a:ext>
              </a:extLst>
            </p:cNvPr>
            <p:cNvSpPr txBox="1"/>
            <p:nvPr/>
          </p:nvSpPr>
          <p:spPr>
            <a:xfrm>
              <a:off x="10839370" y="1986155"/>
              <a:ext cx="1064165" cy="1594809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233" name="Flowchart: Internal Storage 232">
              <a:extLst>
                <a:ext uri="{FF2B5EF4-FFF2-40B4-BE49-F238E27FC236}">
                  <a16:creationId xmlns:a16="http://schemas.microsoft.com/office/drawing/2014/main" id="{0F0EC729-16CF-4C55-865E-3BABD43D6108}"/>
                </a:ext>
              </a:extLst>
            </p:cNvPr>
            <p:cNvSpPr/>
            <p:nvPr/>
          </p:nvSpPr>
          <p:spPr>
            <a:xfrm>
              <a:off x="10907454" y="2277810"/>
              <a:ext cx="927403" cy="451179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</a:rPr>
                <a:t>Results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34" name="Flowchart: Internal Storage 233">
              <a:extLst>
                <a:ext uri="{FF2B5EF4-FFF2-40B4-BE49-F238E27FC236}">
                  <a16:creationId xmlns:a16="http://schemas.microsoft.com/office/drawing/2014/main" id="{85581E44-1994-4562-81C4-E89A23F62003}"/>
                </a:ext>
              </a:extLst>
            </p:cNvPr>
            <p:cNvSpPr/>
            <p:nvPr/>
          </p:nvSpPr>
          <p:spPr>
            <a:xfrm>
              <a:off x="10908384" y="2864515"/>
              <a:ext cx="926473" cy="451179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</a:rPr>
                <a:t>Sale Packages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35" name="TextBox 75">
              <a:extLst>
                <a:ext uri="{FF2B5EF4-FFF2-40B4-BE49-F238E27FC236}">
                  <a16:creationId xmlns:a16="http://schemas.microsoft.com/office/drawing/2014/main" id="{5DD2CA0A-75C6-47D4-9B73-9F8EA2B19262}"/>
                </a:ext>
              </a:extLst>
            </p:cNvPr>
            <p:cNvSpPr txBox="1"/>
            <p:nvPr/>
          </p:nvSpPr>
          <p:spPr>
            <a:xfrm>
              <a:off x="10792748" y="1709157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D4722F2A-AF67-4B83-B408-DECAD6B1F7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639" y="2450718"/>
              <a:ext cx="582731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1AD8C562-3CB8-493A-9EE9-052B42882E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5969" y="3298972"/>
              <a:ext cx="573401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Flowchart: Multidocument 244">
              <a:extLst>
                <a:ext uri="{FF2B5EF4-FFF2-40B4-BE49-F238E27FC236}">
                  <a16:creationId xmlns:a16="http://schemas.microsoft.com/office/drawing/2014/main" id="{78B80DE7-C9E4-4F11-8E9F-7E799344EFDD}"/>
                </a:ext>
              </a:extLst>
            </p:cNvPr>
            <p:cNvSpPr/>
            <p:nvPr/>
          </p:nvSpPr>
          <p:spPr>
            <a:xfrm>
              <a:off x="7566677" y="4919901"/>
              <a:ext cx="874958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Dashboard</a:t>
              </a:r>
            </a:p>
          </p:txBody>
        </p:sp>
        <p:sp>
          <p:nvSpPr>
            <p:cNvPr id="246" name="Flowchart: Multidocument 245">
              <a:extLst>
                <a:ext uri="{FF2B5EF4-FFF2-40B4-BE49-F238E27FC236}">
                  <a16:creationId xmlns:a16="http://schemas.microsoft.com/office/drawing/2014/main" id="{0E9D3574-0012-4151-9719-117F4613F27C}"/>
                </a:ext>
              </a:extLst>
            </p:cNvPr>
            <p:cNvSpPr/>
            <p:nvPr/>
          </p:nvSpPr>
          <p:spPr>
            <a:xfrm>
              <a:off x="7718378" y="5471589"/>
              <a:ext cx="722503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Reports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7BC01C4-46D7-4885-8D6E-BF6686E44E08}"/>
                </a:ext>
              </a:extLst>
            </p:cNvPr>
            <p:cNvSpPr/>
            <p:nvPr/>
          </p:nvSpPr>
          <p:spPr>
            <a:xfrm>
              <a:off x="7728314" y="5986286"/>
              <a:ext cx="737977" cy="36121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OS</a:t>
              </a:r>
            </a:p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386129" y="1954775"/>
              <a:ext cx="1123112" cy="1570043"/>
              <a:chOff x="7386129" y="1954775"/>
              <a:chExt cx="1123112" cy="1570043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638D6DF4-233E-4531-B920-ACFA688349A4}"/>
                  </a:ext>
                </a:extLst>
              </p:cNvPr>
              <p:cNvGrpSpPr/>
              <p:nvPr/>
            </p:nvGrpSpPr>
            <p:grpSpPr>
              <a:xfrm>
                <a:off x="7386129" y="1954775"/>
                <a:ext cx="1123112" cy="1570043"/>
                <a:chOff x="7298913" y="2092681"/>
                <a:chExt cx="987732" cy="1570043"/>
              </a:xfrm>
            </p:grpSpPr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1B720367-CDD2-4FED-BDF9-250C53C306B4}"/>
                    </a:ext>
                  </a:extLst>
                </p:cNvPr>
                <p:cNvSpPr txBox="1"/>
                <p:nvPr/>
              </p:nvSpPr>
              <p:spPr>
                <a:xfrm>
                  <a:off x="7298913" y="2092681"/>
                  <a:ext cx="987732" cy="157004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7479D">
                        <a:lumMod val="40000"/>
                        <a:lumOff val="60000"/>
                        <a:tint val="66000"/>
                        <a:satMod val="160000"/>
                      </a:srgbClr>
                    </a:gs>
                    <a:gs pos="50000">
                      <a:srgbClr val="17479D">
                        <a:lumMod val="40000"/>
                        <a:lumOff val="60000"/>
                        <a:tint val="44500"/>
                        <a:satMod val="160000"/>
                      </a:srgbClr>
                    </a:gs>
                    <a:gs pos="100000">
                      <a:srgbClr val="17479D">
                        <a:lumMod val="40000"/>
                        <a:lumOff val="60000"/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>
                  <a:solidFill>
                    <a:srgbClr val="0C4C34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algn="ctr" defTabSz="1284915">
                    <a:defRPr/>
                  </a:pP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endParaRPr>
                </a:p>
              </p:txBody>
            </p:sp>
            <p:sp>
              <p:nvSpPr>
                <p:cNvPr id="149" name="Flowchart: Multidocument 148">
                  <a:extLst>
                    <a:ext uri="{FF2B5EF4-FFF2-40B4-BE49-F238E27FC236}">
                      <a16:creationId xmlns:a16="http://schemas.microsoft.com/office/drawing/2014/main" id="{001A27FA-E260-47B7-BD92-9F26DC0C77AF}"/>
                    </a:ext>
                  </a:extLst>
                </p:cNvPr>
                <p:cNvSpPr/>
                <p:nvPr/>
              </p:nvSpPr>
              <p:spPr>
                <a:xfrm>
                  <a:off x="7381419" y="2649159"/>
                  <a:ext cx="867421" cy="441223"/>
                </a:xfrm>
                <a:prstGeom prst="flowChartMulti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solidFill>
                        <a:schemeClr val="tx1"/>
                      </a:solidFill>
                    </a:rPr>
                    <a:t>Dashboard</a:t>
                  </a:r>
                </a:p>
              </p:txBody>
            </p:sp>
            <p:sp>
              <p:nvSpPr>
                <p:cNvPr id="150" name="Flowchart: Multidocument 149">
                  <a:extLst>
                    <a:ext uri="{FF2B5EF4-FFF2-40B4-BE49-F238E27FC236}">
                      <a16:creationId xmlns:a16="http://schemas.microsoft.com/office/drawing/2014/main" id="{D5855577-C08B-475D-9728-98B297A9AD41}"/>
                    </a:ext>
                  </a:extLst>
                </p:cNvPr>
                <p:cNvSpPr/>
                <p:nvPr/>
              </p:nvSpPr>
              <p:spPr>
                <a:xfrm>
                  <a:off x="7359068" y="3140936"/>
                  <a:ext cx="867421" cy="441223"/>
                </a:xfrm>
                <a:prstGeom prst="flowChartMulti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solidFill>
                        <a:schemeClr val="tx1"/>
                      </a:solidFill>
                    </a:rPr>
                    <a:t>Reports</a:t>
                  </a:r>
                </a:p>
              </p:txBody>
            </p:sp>
          </p:grp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8EB3BFC-9A73-4898-8196-B07967386425}"/>
                  </a:ext>
                </a:extLst>
              </p:cNvPr>
              <p:cNvSpPr/>
              <p:nvPr/>
            </p:nvSpPr>
            <p:spPr>
              <a:xfrm>
                <a:off x="7420718" y="2049540"/>
                <a:ext cx="1069653" cy="38434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Web Designer</a:t>
                </a:r>
                <a:endParaRPr lang="en-MY" sz="1200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>
              <a:off x="3147301" y="3301051"/>
              <a:ext cx="336630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725" y="6163465"/>
              <a:ext cx="3500492" cy="342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0F4CAAF-0F9D-4E2B-9829-E5022C285400}"/>
                </a:ext>
              </a:extLst>
            </p:cNvPr>
            <p:cNvSpPr txBox="1"/>
            <p:nvPr/>
          </p:nvSpPr>
          <p:spPr>
            <a:xfrm>
              <a:off x="3550110" y="5614582"/>
              <a:ext cx="1045740" cy="346280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SQL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331AC15-FE22-4527-9F73-F49914F19D14}"/>
                </a:ext>
              </a:extLst>
            </p:cNvPr>
            <p:cNvCxnSpPr>
              <a:cxnSpLocks/>
            </p:cNvCxnSpPr>
            <p:nvPr/>
          </p:nvCxnSpPr>
          <p:spPr>
            <a:xfrm>
              <a:off x="3117343" y="5790066"/>
              <a:ext cx="422846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5668C1F2-0A08-41EE-91B9-F2BE73041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4190" y="5794495"/>
              <a:ext cx="397098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9621244" y="6558672"/>
              <a:ext cx="2467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Copyright © </a:t>
              </a:r>
              <a:r>
                <a:rPr lang="en-US" sz="1200" dirty="0" err="1"/>
                <a:t>Topgen</a:t>
              </a:r>
              <a:r>
                <a:rPr lang="en-US" sz="1200" dirty="0"/>
                <a:t> Series </a:t>
              </a:r>
              <a:r>
                <a:rPr lang="en-US" sz="1200" dirty="0" err="1"/>
                <a:t>Sdn</a:t>
              </a:r>
              <a:r>
                <a:rPr lang="en-US" sz="1200" dirty="0"/>
                <a:t>. Bhd.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95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E62F3B-7CD0-433B-A5CD-36ABE6D24744}"/>
              </a:ext>
            </a:extLst>
          </p:cNvPr>
          <p:cNvSpPr txBox="1"/>
          <p:nvPr/>
        </p:nvSpPr>
        <p:spPr>
          <a:xfrm>
            <a:off x="195944" y="111967"/>
            <a:ext cx="1166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Technical Aspects of Production Capabilities</a:t>
            </a:r>
            <a:endParaRPr lang="en-MY" sz="24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07F161-639E-4CA5-BD6D-DA39E9DE0688}"/>
              </a:ext>
            </a:extLst>
          </p:cNvPr>
          <p:cNvCxnSpPr>
            <a:cxnSpLocks/>
          </p:cNvCxnSpPr>
          <p:nvPr/>
        </p:nvCxnSpPr>
        <p:spPr>
          <a:xfrm>
            <a:off x="4079493" y="925483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21D6AE-7173-4F40-BD29-51E90A0DE608}"/>
              </a:ext>
            </a:extLst>
          </p:cNvPr>
          <p:cNvCxnSpPr>
            <a:cxnSpLocks/>
          </p:cNvCxnSpPr>
          <p:nvPr/>
        </p:nvCxnSpPr>
        <p:spPr>
          <a:xfrm>
            <a:off x="7308248" y="925483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D376D8-596D-4069-8DC4-D56CFF3715C2}"/>
              </a:ext>
            </a:extLst>
          </p:cNvPr>
          <p:cNvCxnSpPr>
            <a:cxnSpLocks/>
          </p:cNvCxnSpPr>
          <p:nvPr/>
        </p:nvCxnSpPr>
        <p:spPr>
          <a:xfrm flipH="1">
            <a:off x="195944" y="3568697"/>
            <a:ext cx="11801398" cy="154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561335F-2B76-4BF8-874A-8F5E1896134B}"/>
              </a:ext>
            </a:extLst>
          </p:cNvPr>
          <p:cNvSpPr txBox="1"/>
          <p:nvPr/>
        </p:nvSpPr>
        <p:spPr>
          <a:xfrm>
            <a:off x="944577" y="4031802"/>
            <a:ext cx="2970589" cy="172632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Defining standard tables structure.</a:t>
            </a:r>
          </a:p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Standardizing cron-jobs to flow data into standard tables.</a:t>
            </a:r>
          </a:p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Prepare Dev. Env. for working process.</a:t>
            </a:r>
          </a:p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Access to Pro &amp; Dev for review and support.</a:t>
            </a:r>
          </a:p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endParaRPr lang="en-US" altLang="zh-CN" sz="1400" kern="0" dirty="0">
              <a:solidFill>
                <a:srgbClr val="0C4C34"/>
              </a:solidFill>
              <a:latin typeface="Aaux Next Regular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231BFE-36E8-423D-B35E-CA34492A0462}"/>
              </a:ext>
            </a:extLst>
          </p:cNvPr>
          <p:cNvSpPr txBox="1"/>
          <p:nvPr/>
        </p:nvSpPr>
        <p:spPr>
          <a:xfrm>
            <a:off x="920053" y="3609604"/>
            <a:ext cx="956746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High-level Works :</a:t>
            </a:r>
            <a:endParaRPr lang="en-MY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75333C-AF4A-41A2-91EE-B02B01EE9786}"/>
              </a:ext>
            </a:extLst>
          </p:cNvPr>
          <p:cNvSpPr txBox="1"/>
          <p:nvPr/>
        </p:nvSpPr>
        <p:spPr>
          <a:xfrm>
            <a:off x="4180430" y="4031802"/>
            <a:ext cx="3026881" cy="172632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Define pre-calculate tables structure.</a:t>
            </a:r>
          </a:p>
          <a:p>
            <a:pPr marL="365760" lvl="1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Working space for Dev. &amp; Pro. Env.</a:t>
            </a:r>
          </a:p>
          <a:p>
            <a:pPr lvl="0" defTabSz="1284915">
              <a:defRPr/>
            </a:pPr>
            <a:endParaRPr lang="en-US" altLang="zh-CN" sz="1400" kern="0" dirty="0">
              <a:solidFill>
                <a:srgbClr val="0C4C34"/>
              </a:solidFill>
              <a:latin typeface="Aaux Next Regular"/>
            </a:endParaRPr>
          </a:p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Automate Scripts &amp; Cron-SQL</a:t>
            </a:r>
          </a:p>
          <a:p>
            <a:pPr marL="365760" lvl="1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Working space for Dev. Env.</a:t>
            </a:r>
          </a:p>
          <a:p>
            <a:pPr marL="365760" lvl="1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Working space for Pro. Env.</a:t>
            </a:r>
          </a:p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endParaRPr lang="en-US" altLang="zh-CN" sz="1400" kern="0" dirty="0">
              <a:solidFill>
                <a:srgbClr val="0C4C34"/>
              </a:solidFill>
              <a:latin typeface="Aaux Next Regular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52AB93-F514-48BB-9FAB-89241F32BAEE}"/>
              </a:ext>
            </a:extLst>
          </p:cNvPr>
          <p:cNvSpPr txBox="1"/>
          <p:nvPr/>
        </p:nvSpPr>
        <p:spPr>
          <a:xfrm>
            <a:off x="7460641" y="4031802"/>
            <a:ext cx="3026881" cy="172632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Web development and production environment setup for Webserver, </a:t>
            </a:r>
            <a:r>
              <a:rPr lang="en-US" altLang="zh-CN" sz="1400" kern="0" dirty="0" err="1">
                <a:solidFill>
                  <a:srgbClr val="0C4C34"/>
                </a:solidFill>
                <a:latin typeface="Aaux Next Regular"/>
              </a:rPr>
              <a:t>Php</a:t>
            </a: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 Code space, Dashboard &amp; Reports.</a:t>
            </a:r>
          </a:p>
          <a:p>
            <a:pPr marL="365760" lvl="1" indent="-171450" defTabSz="1284915"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rgbClr val="0C4C34"/>
                </a:solidFill>
                <a:latin typeface="Aaux Next Regular"/>
              </a:rPr>
              <a:t>Working space for Dev. &amp; Pro. Env.</a:t>
            </a:r>
          </a:p>
          <a:p>
            <a:pPr lvl="0" defTabSz="1284915">
              <a:defRPr/>
            </a:pPr>
            <a:endParaRPr lang="en-US" altLang="zh-CN" sz="1400" kern="0" dirty="0">
              <a:solidFill>
                <a:srgbClr val="0C4C34"/>
              </a:solidFill>
              <a:latin typeface="Aaux Next Regular"/>
            </a:endParaRPr>
          </a:p>
          <a:p>
            <a:pPr marL="171450" lvl="0" indent="-171450" defTabSz="1284915">
              <a:buFont typeface="Arial" panose="020B0604020202020204" pitchFamily="34" charset="0"/>
              <a:buChar char="•"/>
              <a:defRPr/>
            </a:pPr>
            <a:endParaRPr lang="en-US" altLang="zh-CN" sz="1400" kern="0" dirty="0">
              <a:solidFill>
                <a:srgbClr val="0C4C34"/>
              </a:solidFill>
              <a:latin typeface="Aaux Next Regula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21244" y="6558672"/>
            <a:ext cx="24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Copyright © </a:t>
            </a:r>
            <a:r>
              <a:rPr lang="en-US" sz="1200" dirty="0" err="1"/>
              <a:t>Topgen</a:t>
            </a:r>
            <a:r>
              <a:rPr lang="en-US" sz="1200" dirty="0"/>
              <a:t> Series </a:t>
            </a:r>
            <a:r>
              <a:rPr lang="en-US" sz="1200" dirty="0" err="1"/>
              <a:t>Sdn</a:t>
            </a:r>
            <a:r>
              <a:rPr lang="en-US" sz="1200" dirty="0"/>
              <a:t>. Bhd.</a:t>
            </a:r>
            <a:endParaRPr lang="en-GB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1963813" y="925483"/>
            <a:ext cx="1337064" cy="516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Data Source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AD03EB-4309-4E5E-AF58-3635183C66DE}"/>
              </a:ext>
            </a:extLst>
          </p:cNvPr>
          <p:cNvSpPr txBox="1"/>
          <p:nvPr/>
        </p:nvSpPr>
        <p:spPr>
          <a:xfrm>
            <a:off x="4778292" y="933696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Analysis Automation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88051B-3046-455C-8842-A6188F4E2BE3}"/>
              </a:ext>
            </a:extLst>
          </p:cNvPr>
          <p:cNvSpPr txBox="1"/>
          <p:nvPr/>
        </p:nvSpPr>
        <p:spPr>
          <a:xfrm>
            <a:off x="7865212" y="933696"/>
            <a:ext cx="1337064" cy="51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Reports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528F60-A32D-4469-9461-37FC49A0AD98}"/>
              </a:ext>
            </a:extLst>
          </p:cNvPr>
          <p:cNvSpPr txBox="1"/>
          <p:nvPr/>
        </p:nvSpPr>
        <p:spPr>
          <a:xfrm>
            <a:off x="877021" y="1450530"/>
            <a:ext cx="387372" cy="2052963"/>
          </a:xfrm>
          <a:prstGeom prst="rect">
            <a:avLst/>
          </a:prstGeom>
          <a:solidFill>
            <a:srgbClr val="00B0F0"/>
          </a:solidFill>
          <a:ln>
            <a:solidFill>
              <a:srgbClr val="0C4C34"/>
            </a:solidFill>
          </a:ln>
        </p:spPr>
        <p:txBody>
          <a:bodyPr vert="vert270" wrap="square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Production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2270F9-CA1A-473D-8D38-2E823F046EDA}"/>
              </a:ext>
            </a:extLst>
          </p:cNvPr>
          <p:cNvGrpSpPr/>
          <p:nvPr/>
        </p:nvGrpSpPr>
        <p:grpSpPr>
          <a:xfrm>
            <a:off x="1242641" y="1750636"/>
            <a:ext cx="699143" cy="1021562"/>
            <a:chOff x="761118" y="1685352"/>
            <a:chExt cx="699143" cy="1021562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C3E7A21-E6EB-4403-B1EC-AC1A6939E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26" y="1685352"/>
              <a:ext cx="460125" cy="454029"/>
            </a:xfrm>
            <a:prstGeom prst="rect">
              <a:avLst/>
            </a:prstGeom>
          </p:spPr>
        </p:pic>
        <p:sp>
          <p:nvSpPr>
            <p:cNvPr id="59" name="TextBox 75">
              <a:extLst>
                <a:ext uri="{FF2B5EF4-FFF2-40B4-BE49-F238E27FC236}">
                  <a16:creationId xmlns:a16="http://schemas.microsoft.com/office/drawing/2014/main" id="{53827793-240B-43D4-A00C-3373DE98FEAC}"/>
                </a:ext>
              </a:extLst>
            </p:cNvPr>
            <p:cNvSpPr txBox="1"/>
            <p:nvPr/>
          </p:nvSpPr>
          <p:spPr>
            <a:xfrm>
              <a:off x="761118" y="2152916"/>
              <a:ext cx="6991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00" b="1" dirty="0"/>
                <a:t>External</a:t>
              </a:r>
            </a:p>
            <a:p>
              <a:pPr algn="ctr"/>
              <a:r>
                <a:rPr lang="en-MY" sz="1000" b="1" dirty="0"/>
                <a:t>Data</a:t>
              </a:r>
            </a:p>
            <a:p>
              <a:pPr algn="ctr"/>
              <a:r>
                <a:rPr lang="en-MY" sz="1000" b="1" dirty="0"/>
                <a:t>Source</a:t>
              </a:r>
              <a:endParaRPr lang="en-US" sz="1000" b="1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716AEE1-672D-485D-9470-3F1A2E5B1986}"/>
              </a:ext>
            </a:extLst>
          </p:cNvPr>
          <p:cNvSpPr txBox="1"/>
          <p:nvPr/>
        </p:nvSpPr>
        <p:spPr>
          <a:xfrm>
            <a:off x="2545844" y="1833479"/>
            <a:ext cx="1301766" cy="15700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1" name="Rectangle: Top Corners One Rounded and One Snipped 56">
            <a:extLst>
              <a:ext uri="{FF2B5EF4-FFF2-40B4-BE49-F238E27FC236}">
                <a16:creationId xmlns:a16="http://schemas.microsoft.com/office/drawing/2014/main" id="{10E1B7BF-00D0-40B6-B70E-5D1D65E7B31E}"/>
              </a:ext>
            </a:extLst>
          </p:cNvPr>
          <p:cNvSpPr/>
          <p:nvPr/>
        </p:nvSpPr>
        <p:spPr>
          <a:xfrm flipH="1">
            <a:off x="2689661" y="1895707"/>
            <a:ext cx="1046094" cy="442343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Customized Tables</a:t>
            </a:r>
          </a:p>
        </p:txBody>
      </p:sp>
      <p:sp>
        <p:nvSpPr>
          <p:cNvPr id="62" name="Rectangle: Top Corners One Rounded and One Snipped 57">
            <a:extLst>
              <a:ext uri="{FF2B5EF4-FFF2-40B4-BE49-F238E27FC236}">
                <a16:creationId xmlns:a16="http://schemas.microsoft.com/office/drawing/2014/main" id="{0941E82E-E573-4CB1-A879-937B519F5D83}"/>
              </a:ext>
            </a:extLst>
          </p:cNvPr>
          <p:cNvSpPr/>
          <p:nvPr/>
        </p:nvSpPr>
        <p:spPr>
          <a:xfrm flipH="1">
            <a:off x="2689661" y="2689122"/>
            <a:ext cx="1046094" cy="56941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Standard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915673" y="2116879"/>
            <a:ext cx="77398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E3F7C99-3CA6-45BA-8DDB-C3D5208D451D}"/>
              </a:ext>
            </a:extLst>
          </p:cNvPr>
          <p:cNvSpPr txBox="1"/>
          <p:nvPr/>
        </p:nvSpPr>
        <p:spPr>
          <a:xfrm>
            <a:off x="1951387" y="1871988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D048B9-D7CC-4E4B-BD6D-0CBAF8CD189A}"/>
              </a:ext>
            </a:extLst>
          </p:cNvPr>
          <p:cNvCxnSpPr>
            <a:cxnSpLocks/>
          </p:cNvCxnSpPr>
          <p:nvPr/>
        </p:nvCxnSpPr>
        <p:spPr>
          <a:xfrm flipV="1">
            <a:off x="1921323" y="2989919"/>
            <a:ext cx="768265" cy="345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16D9CC7-598D-4E04-9089-D275B12EA087}"/>
              </a:ext>
            </a:extLst>
          </p:cNvPr>
          <p:cNvSpPr txBox="1"/>
          <p:nvPr/>
        </p:nvSpPr>
        <p:spPr>
          <a:xfrm>
            <a:off x="2083550" y="2720971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sp>
        <p:nvSpPr>
          <p:cNvPr id="67" name="TextBox 75">
            <a:extLst>
              <a:ext uri="{FF2B5EF4-FFF2-40B4-BE49-F238E27FC236}">
                <a16:creationId xmlns:a16="http://schemas.microsoft.com/office/drawing/2014/main" id="{6948287B-EFD5-40E6-93FE-37A05E899BC9}"/>
              </a:ext>
            </a:extLst>
          </p:cNvPr>
          <p:cNvSpPr txBox="1"/>
          <p:nvPr/>
        </p:nvSpPr>
        <p:spPr>
          <a:xfrm>
            <a:off x="2407618" y="1552471"/>
            <a:ext cx="160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Internal Data Source</a:t>
            </a:r>
            <a:endParaRPr lang="en-US" sz="1200" b="1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76F6317-61B8-4AFA-9D5D-685E2B6C29D0}"/>
              </a:ext>
            </a:extLst>
          </p:cNvPr>
          <p:cNvGrpSpPr/>
          <p:nvPr/>
        </p:nvGrpSpPr>
        <p:grpSpPr>
          <a:xfrm>
            <a:off x="5779346" y="1833479"/>
            <a:ext cx="1164867" cy="1245240"/>
            <a:chOff x="4193935" y="4811301"/>
            <a:chExt cx="1195045" cy="157004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F11FF3-30BA-4AB7-884D-0B8E288E2361}"/>
                </a:ext>
              </a:extLst>
            </p:cNvPr>
            <p:cNvSpPr txBox="1"/>
            <p:nvPr/>
          </p:nvSpPr>
          <p:spPr>
            <a:xfrm>
              <a:off x="4193935" y="4811301"/>
              <a:ext cx="1195045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70" name="Rectangle: Top Corners One Rounded and One Snipped 105">
              <a:extLst>
                <a:ext uri="{FF2B5EF4-FFF2-40B4-BE49-F238E27FC236}">
                  <a16:creationId xmlns:a16="http://schemas.microsoft.com/office/drawing/2014/main" id="{F9E7EC04-61B1-43F2-B4F1-8EABD05CA2E6}"/>
                </a:ext>
              </a:extLst>
            </p:cNvPr>
            <p:cNvSpPr/>
            <p:nvPr/>
          </p:nvSpPr>
          <p:spPr>
            <a:xfrm flipH="1">
              <a:off x="4407194" y="5662168"/>
              <a:ext cx="832836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Pre-Calculate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sp>
          <p:nvSpPr>
            <p:cNvPr id="71" name="Rectangle: Top Corners One Rounded and One Snipped 106">
              <a:extLst>
                <a:ext uri="{FF2B5EF4-FFF2-40B4-BE49-F238E27FC236}">
                  <a16:creationId xmlns:a16="http://schemas.microsoft.com/office/drawing/2014/main" id="{40787F71-C477-47CC-A1B3-ACD96FBD441B}"/>
                </a:ext>
              </a:extLst>
            </p:cNvPr>
            <p:cNvSpPr/>
            <p:nvPr/>
          </p:nvSpPr>
          <p:spPr>
            <a:xfrm flipH="1">
              <a:off x="4313159" y="4922530"/>
              <a:ext cx="579637" cy="430821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: Top Corners One Rounded and One Snipped 107">
              <a:extLst>
                <a:ext uri="{FF2B5EF4-FFF2-40B4-BE49-F238E27FC236}">
                  <a16:creationId xmlns:a16="http://schemas.microsoft.com/office/drawing/2014/main" id="{543B7354-C14D-4E8B-B6A3-BD75D3C34BFF}"/>
                </a:ext>
              </a:extLst>
            </p:cNvPr>
            <p:cNvSpPr/>
            <p:nvPr/>
          </p:nvSpPr>
          <p:spPr>
            <a:xfrm flipH="1">
              <a:off x="4479628" y="5064320"/>
              <a:ext cx="64300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: Top Corners One Rounded and One Snipped 108">
              <a:extLst>
                <a:ext uri="{FF2B5EF4-FFF2-40B4-BE49-F238E27FC236}">
                  <a16:creationId xmlns:a16="http://schemas.microsoft.com/office/drawing/2014/main" id="{F3BC78F2-C10C-473A-8827-2DDB948C2FAB}"/>
                </a:ext>
              </a:extLst>
            </p:cNvPr>
            <p:cNvSpPr/>
            <p:nvPr/>
          </p:nvSpPr>
          <p:spPr>
            <a:xfrm flipH="1">
              <a:off x="4688731" y="5184262"/>
              <a:ext cx="584151" cy="38965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5">
            <a:extLst>
              <a:ext uri="{FF2B5EF4-FFF2-40B4-BE49-F238E27FC236}">
                <a16:creationId xmlns:a16="http://schemas.microsoft.com/office/drawing/2014/main" id="{244BB757-3662-47C1-AEC9-C32524E95752}"/>
              </a:ext>
            </a:extLst>
          </p:cNvPr>
          <p:cNvSpPr txBox="1"/>
          <p:nvPr/>
        </p:nvSpPr>
        <p:spPr>
          <a:xfrm>
            <a:off x="5765876" y="1546779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D7D60B0-A207-4394-BBB3-263F4001B65B}"/>
              </a:ext>
            </a:extLst>
          </p:cNvPr>
          <p:cNvGrpSpPr/>
          <p:nvPr/>
        </p:nvGrpSpPr>
        <p:grpSpPr>
          <a:xfrm>
            <a:off x="4339065" y="1829232"/>
            <a:ext cx="1056451" cy="1156419"/>
            <a:chOff x="3551305" y="2673912"/>
            <a:chExt cx="1056451" cy="115641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4C20394-F17A-43AF-9D5A-ED090580647E}"/>
                </a:ext>
              </a:extLst>
            </p:cNvPr>
            <p:cNvSpPr txBox="1"/>
            <p:nvPr/>
          </p:nvSpPr>
          <p:spPr>
            <a:xfrm>
              <a:off x="3551305" y="2673912"/>
              <a:ext cx="1056451" cy="1156419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8385127-DB55-4BE9-A61C-264ACE261ED4}"/>
                </a:ext>
              </a:extLst>
            </p:cNvPr>
            <p:cNvSpPr txBox="1"/>
            <p:nvPr/>
          </p:nvSpPr>
          <p:spPr>
            <a:xfrm>
              <a:off x="3633838" y="2778932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Scripts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9DA6B44-FA0D-4A1E-B78A-DF235655339D}"/>
                </a:ext>
              </a:extLst>
            </p:cNvPr>
            <p:cNvSpPr txBox="1"/>
            <p:nvPr/>
          </p:nvSpPr>
          <p:spPr>
            <a:xfrm>
              <a:off x="3639243" y="3294605"/>
              <a:ext cx="904576" cy="465984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Automate</a:t>
              </a:r>
            </a:p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SQL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</p:grpSp>
      <p:sp>
        <p:nvSpPr>
          <p:cNvPr id="79" name="TextBox 75">
            <a:extLst>
              <a:ext uri="{FF2B5EF4-FFF2-40B4-BE49-F238E27FC236}">
                <a16:creationId xmlns:a16="http://schemas.microsoft.com/office/drawing/2014/main" id="{64EA87EF-78D8-4217-9DA6-03C5C9CBB647}"/>
              </a:ext>
            </a:extLst>
          </p:cNvPr>
          <p:cNvSpPr txBox="1"/>
          <p:nvPr/>
        </p:nvSpPr>
        <p:spPr>
          <a:xfrm>
            <a:off x="4295076" y="1557128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C52C53-9946-41A5-A4E6-2C412CFBCC20}"/>
              </a:ext>
            </a:extLst>
          </p:cNvPr>
          <p:cNvCxnSpPr>
            <a:cxnSpLocks/>
          </p:cNvCxnSpPr>
          <p:nvPr/>
        </p:nvCxnSpPr>
        <p:spPr>
          <a:xfrm flipV="1">
            <a:off x="3964726" y="2403721"/>
            <a:ext cx="385986" cy="37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0F0947-FCB5-405A-86E7-E4C8F002E353}"/>
              </a:ext>
            </a:extLst>
          </p:cNvPr>
          <p:cNvCxnSpPr>
            <a:cxnSpLocks/>
          </p:cNvCxnSpPr>
          <p:nvPr/>
        </p:nvCxnSpPr>
        <p:spPr>
          <a:xfrm>
            <a:off x="5401353" y="2400236"/>
            <a:ext cx="39370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3018C5F-0C3D-49B7-A821-C40802FE88E8}"/>
              </a:ext>
            </a:extLst>
          </p:cNvPr>
          <p:cNvSpPr txBox="1"/>
          <p:nvPr/>
        </p:nvSpPr>
        <p:spPr>
          <a:xfrm>
            <a:off x="7610550" y="1833478"/>
            <a:ext cx="661083" cy="1570043"/>
          </a:xfrm>
          <a:prstGeom prst="rect">
            <a:avLst/>
          </a:prstGeom>
          <a:gradFill flip="none" rotWithShape="1">
            <a:gsLst>
              <a:gs pos="0">
                <a:srgbClr val="17479D">
                  <a:lumMod val="40000"/>
                  <a:lumOff val="60000"/>
                  <a:tint val="66000"/>
                  <a:satMod val="160000"/>
                </a:srgbClr>
              </a:gs>
              <a:gs pos="50000">
                <a:srgbClr val="17479D">
                  <a:lumMod val="40000"/>
                  <a:lumOff val="60000"/>
                  <a:tint val="44500"/>
                  <a:satMod val="160000"/>
                </a:srgbClr>
              </a:gs>
              <a:gs pos="100000">
                <a:srgbClr val="17479D">
                  <a:lumMod val="40000"/>
                  <a:lumOff val="60000"/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lvl="0" algn="ctr" defTabSz="1284915">
              <a:defRPr/>
            </a:pPr>
            <a:r>
              <a:rPr lang="en-US" altLang="zh-CN" sz="1200" kern="0">
                <a:solidFill>
                  <a:srgbClr val="0C4C34"/>
                </a:solidFill>
                <a:latin typeface="Aaux Next Regular"/>
              </a:rPr>
              <a:t>PHP</a:t>
            </a:r>
          </a:p>
          <a:p>
            <a:pPr lvl="0" algn="ctr" defTabSz="1284915">
              <a:defRPr/>
            </a:pPr>
            <a:r>
              <a:rPr lang="en-US" sz="1200" kern="0">
                <a:solidFill>
                  <a:srgbClr val="0C4C34"/>
                </a:solidFill>
                <a:latin typeface="Aaux Next Regular"/>
              </a:rPr>
              <a:t>Code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C4C34"/>
              </a:solidFill>
              <a:effectLst/>
              <a:uLnTx/>
              <a:uFillTx/>
              <a:latin typeface="Aaux Next Regular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781D77A-26C6-4E12-ABCF-E1DBC40BCDDF}"/>
              </a:ext>
            </a:extLst>
          </p:cNvPr>
          <p:cNvCxnSpPr>
            <a:cxnSpLocks/>
          </p:cNvCxnSpPr>
          <p:nvPr/>
        </p:nvCxnSpPr>
        <p:spPr>
          <a:xfrm flipV="1">
            <a:off x="6949351" y="2409819"/>
            <a:ext cx="675259" cy="617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6D5441-562E-4B9C-83D6-C82A65A193C6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>
            <a:off x="8271633" y="2618500"/>
            <a:ext cx="20865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75">
            <a:extLst>
              <a:ext uri="{FF2B5EF4-FFF2-40B4-BE49-F238E27FC236}">
                <a16:creationId xmlns:a16="http://schemas.microsoft.com/office/drawing/2014/main" id="{37BC834C-ADE1-4C88-8049-ADAED130C574}"/>
              </a:ext>
            </a:extLst>
          </p:cNvPr>
          <p:cNvSpPr txBox="1"/>
          <p:nvPr/>
        </p:nvSpPr>
        <p:spPr>
          <a:xfrm>
            <a:off x="7916362" y="1544976"/>
            <a:ext cx="110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200" b="1" dirty="0"/>
              <a:t>Standard</a:t>
            </a:r>
            <a:endParaRPr lang="en-US" sz="1200" b="1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602850E-D836-4836-A87B-FF610FFFB96B}"/>
              </a:ext>
            </a:extLst>
          </p:cNvPr>
          <p:cNvCxnSpPr>
            <a:cxnSpLocks/>
            <a:stCxn id="61" idx="1"/>
            <a:endCxn id="62" idx="3"/>
          </p:cNvCxnSpPr>
          <p:nvPr/>
        </p:nvCxnSpPr>
        <p:spPr>
          <a:xfrm>
            <a:off x="3212708" y="2338050"/>
            <a:ext cx="0" cy="351072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97F32BD-83C9-47D4-B5A7-7323644D03B4}"/>
              </a:ext>
            </a:extLst>
          </p:cNvPr>
          <p:cNvCxnSpPr>
            <a:cxnSpLocks/>
          </p:cNvCxnSpPr>
          <p:nvPr/>
        </p:nvCxnSpPr>
        <p:spPr>
          <a:xfrm>
            <a:off x="9606183" y="2329421"/>
            <a:ext cx="539854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D2CEBC4-DA91-4691-A0FB-E2067E52EDF2}"/>
              </a:ext>
            </a:extLst>
          </p:cNvPr>
          <p:cNvSpPr txBox="1"/>
          <p:nvPr/>
        </p:nvSpPr>
        <p:spPr>
          <a:xfrm>
            <a:off x="9752450" y="2083940"/>
            <a:ext cx="397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API</a:t>
            </a:r>
            <a:endParaRPr lang="en-MY" sz="11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8480285" y="1833478"/>
            <a:ext cx="1123112" cy="1570043"/>
            <a:chOff x="7386129" y="1954775"/>
            <a:chExt cx="1123112" cy="157004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38D6DF4-233E-4531-B920-ACFA688349A4}"/>
                </a:ext>
              </a:extLst>
            </p:cNvPr>
            <p:cNvGrpSpPr/>
            <p:nvPr/>
          </p:nvGrpSpPr>
          <p:grpSpPr>
            <a:xfrm>
              <a:off x="7386129" y="1954775"/>
              <a:ext cx="1123112" cy="1570043"/>
              <a:chOff x="7298913" y="2092681"/>
              <a:chExt cx="987732" cy="1570043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B720367-CDD2-4FED-BDF9-250C53C306B4}"/>
                  </a:ext>
                </a:extLst>
              </p:cNvPr>
              <p:cNvSpPr txBox="1"/>
              <p:nvPr/>
            </p:nvSpPr>
            <p:spPr>
              <a:xfrm>
                <a:off x="7298913" y="2092681"/>
                <a:ext cx="987732" cy="1570043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vl="0" algn="ctr" defTabSz="1284915"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93" name="Flowchart: Multidocument 92">
                <a:extLst>
                  <a:ext uri="{FF2B5EF4-FFF2-40B4-BE49-F238E27FC236}">
                    <a16:creationId xmlns:a16="http://schemas.microsoft.com/office/drawing/2014/main" id="{001A27FA-E260-47B7-BD92-9F26DC0C77AF}"/>
                  </a:ext>
                </a:extLst>
              </p:cNvPr>
              <p:cNvSpPr/>
              <p:nvPr/>
            </p:nvSpPr>
            <p:spPr>
              <a:xfrm>
                <a:off x="7381419" y="2649159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Dashboard</a:t>
                </a:r>
              </a:p>
            </p:txBody>
          </p:sp>
          <p:sp>
            <p:nvSpPr>
              <p:cNvPr id="94" name="Flowchart: Multidocument 93">
                <a:extLst>
                  <a:ext uri="{FF2B5EF4-FFF2-40B4-BE49-F238E27FC236}">
                    <a16:creationId xmlns:a16="http://schemas.microsoft.com/office/drawing/2014/main" id="{D5855577-C08B-475D-9728-98B297A9AD41}"/>
                  </a:ext>
                </a:extLst>
              </p:cNvPr>
              <p:cNvSpPr/>
              <p:nvPr/>
            </p:nvSpPr>
            <p:spPr>
              <a:xfrm>
                <a:off x="7359068" y="3140936"/>
                <a:ext cx="867421" cy="44122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Reports</a:t>
                </a:r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8EB3BFC-9A73-4898-8196-B07967386425}"/>
                </a:ext>
              </a:extLst>
            </p:cNvPr>
            <p:cNvSpPr/>
            <p:nvPr/>
          </p:nvSpPr>
          <p:spPr>
            <a:xfrm>
              <a:off x="7420718" y="2049540"/>
              <a:ext cx="1069653" cy="38434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Web Designer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81D77A-26C6-4E12-ABCF-E1DBC40BCDDF}"/>
              </a:ext>
            </a:extLst>
          </p:cNvPr>
          <p:cNvCxnSpPr>
            <a:cxnSpLocks/>
          </p:cNvCxnSpPr>
          <p:nvPr/>
        </p:nvCxnSpPr>
        <p:spPr>
          <a:xfrm>
            <a:off x="3854186" y="3179754"/>
            <a:ext cx="3756364" cy="159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95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517"/>
          </a:xfrm>
        </p:spPr>
        <p:txBody>
          <a:bodyPr>
            <a:normAutofit fontScale="90000"/>
          </a:bodyPr>
          <a:lstStyle/>
          <a:p>
            <a:r>
              <a:rPr lang="en-US" dirty="0"/>
              <a:t>Tasks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3642"/>
            <a:ext cx="10515600" cy="5701553"/>
          </a:xfrm>
        </p:spPr>
        <p:txBody>
          <a:bodyPr>
            <a:normAutofit lnSpcReduction="10000"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Implement script to produce Cross-sale dashboard data.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Implement script to produce Up-sale dashboard data.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Pass down Cross-sale dashboard development.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Pass down Up-sale dashboard development.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Complete Cross-sale dashboard development.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Complete Up-sale dashboard development.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Consolidate all dashboards code and DB connection.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Setup customer production folders @ server.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Setup customer website folders @ server.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Pointing correct URL to webpage.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Establish web reports to DB.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Setup customer DB and connection.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Research on Python code to DB connection.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Implement production code to have DB connection.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Implement scripts for 1 source, create all dashboard data.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End to end testing process. Source data to dashboard.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Implement MBA product list output.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Research on MBA – R script </a:t>
            </a:r>
            <a:r>
              <a:rPr lang="en-US" sz="2000" dirty="0" err="1"/>
              <a:t>autorun</a:t>
            </a:r>
            <a:r>
              <a:rPr lang="en-US" sz="2000" dirty="0"/>
              <a:t> scripts.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Implement MBA – R script taking same source and produce webpage.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Documentation in setting up all DB links, folders, remote server connection.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Presentation to explain overall prediction, cross, up MBA details.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n-US" sz="2000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9382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7F5A9-DD52-4E76-ADDA-F0747F77D773}"/>
              </a:ext>
            </a:extLst>
          </p:cNvPr>
          <p:cNvSpPr txBox="1"/>
          <p:nvPr/>
        </p:nvSpPr>
        <p:spPr>
          <a:xfrm>
            <a:off x="195944" y="111967"/>
            <a:ext cx="1166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Required Resources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7A11D5-51BA-44C6-AB58-C7CD3D1D3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03959"/>
              </p:ext>
            </p:extLst>
          </p:nvPr>
        </p:nvGraphicFramePr>
        <p:xfrm>
          <a:off x="289250" y="719666"/>
          <a:ext cx="11569958" cy="579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70">
                  <a:extLst>
                    <a:ext uri="{9D8B030D-6E8A-4147-A177-3AD203B41FA5}">
                      <a16:colId xmlns:a16="http://schemas.microsoft.com/office/drawing/2014/main" val="2458201759"/>
                    </a:ext>
                  </a:extLst>
                </a:gridCol>
                <a:gridCol w="1827370">
                  <a:extLst>
                    <a:ext uri="{9D8B030D-6E8A-4147-A177-3AD203B41FA5}">
                      <a16:colId xmlns:a16="http://schemas.microsoft.com/office/drawing/2014/main" val="1955418996"/>
                    </a:ext>
                  </a:extLst>
                </a:gridCol>
                <a:gridCol w="2867676">
                  <a:extLst>
                    <a:ext uri="{9D8B030D-6E8A-4147-A177-3AD203B41FA5}">
                      <a16:colId xmlns:a16="http://schemas.microsoft.com/office/drawing/2014/main" val="2936264517"/>
                    </a:ext>
                  </a:extLst>
                </a:gridCol>
                <a:gridCol w="5132142">
                  <a:extLst>
                    <a:ext uri="{9D8B030D-6E8A-4147-A177-3AD203B41FA5}">
                      <a16:colId xmlns:a16="http://schemas.microsoft.com/office/drawing/2014/main" val="338240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Engagement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Activities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9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Andrew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Lead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Once a week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On-going</a:t>
                      </a:r>
                      <a:endParaRPr lang="en-MY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Discuss &amp; </a:t>
                      </a:r>
                      <a:r>
                        <a:rPr lang="en-US" sz="1600" b="1" dirty="0"/>
                        <a:t>Synchronize Technical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Database tables / Fields / Data quality / API Sync / </a:t>
                      </a:r>
                      <a:r>
                        <a:rPr lang="en-US" sz="1600" b="0" dirty="0" err="1"/>
                        <a:t>etc</a:t>
                      </a:r>
                      <a:endParaRPr lang="en-US" sz="16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Define Server Access, Development and Deployment Env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Define </a:t>
                      </a:r>
                      <a:r>
                        <a:rPr lang="en-US" sz="1600" dirty="0" err="1"/>
                        <a:t>Cron</a:t>
                      </a:r>
                      <a:r>
                        <a:rPr lang="en-US" sz="1600" dirty="0"/>
                        <a:t>-jobs execution for Dev and Prod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8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Lead</a:t>
                      </a:r>
                      <a:endParaRPr lang="en-MY" dirty="0"/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Once a week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On-going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Draft + Provide Technical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Database tables / Fields / Data quality / API Sync / </a:t>
                      </a:r>
                      <a:r>
                        <a:rPr lang="en-US" sz="1600" b="0" dirty="0" err="1"/>
                        <a:t>etc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Test + Using Development and Deployment Env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Research &amp; Development activities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4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 week / month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On-going</a:t>
                      </a:r>
                      <a:endParaRPr lang="en-MY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Implementation of </a:t>
                      </a:r>
                      <a:r>
                        <a:rPr lang="en-US" sz="1600" dirty="0" err="1"/>
                        <a:t>Cron</a:t>
                      </a:r>
                      <a:r>
                        <a:rPr lang="en-US" sz="1600" dirty="0"/>
                        <a:t>-jobs for SQL + Scripts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Implementation of Dashboard </a:t>
                      </a:r>
                      <a:r>
                        <a:rPr lang="en-US" sz="1600" dirty="0" err="1"/>
                        <a:t>Php</a:t>
                      </a:r>
                      <a:r>
                        <a:rPr lang="en-US" sz="1600" dirty="0"/>
                        <a:t> Code + Reports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Syncing Outsource code vs Production code + documentation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7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Outsource Developer x 2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  <a:p>
                      <a:r>
                        <a:rPr lang="en-US" dirty="0"/>
                        <a:t>Part time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Part 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 months</a:t>
                      </a:r>
                      <a:r>
                        <a:rPr lang="en-MY" dirty="0"/>
                        <a:t> 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Implementation of Customer Behavior dashboard</a:t>
                      </a:r>
                      <a:endParaRPr lang="en-MY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Additional analysis script  /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Designer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When necessary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Design template for dashboard and reports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Design template for google charts / organization color theme and etc.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173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21244" y="6558672"/>
            <a:ext cx="24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Copyright © </a:t>
            </a:r>
            <a:r>
              <a:rPr lang="en-US" sz="1200" dirty="0" err="1"/>
              <a:t>Topgen</a:t>
            </a:r>
            <a:r>
              <a:rPr lang="en-US" sz="1200" dirty="0"/>
              <a:t> Series </a:t>
            </a:r>
            <a:r>
              <a:rPr lang="en-US" sz="1200" dirty="0" err="1"/>
              <a:t>Sdn</a:t>
            </a:r>
            <a:r>
              <a:rPr lang="en-US" sz="1200" dirty="0"/>
              <a:t>. Bhd.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85958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7F5A9-DD52-4E76-ADDA-F0747F77D773}"/>
              </a:ext>
            </a:extLst>
          </p:cNvPr>
          <p:cNvSpPr txBox="1"/>
          <p:nvPr/>
        </p:nvSpPr>
        <p:spPr>
          <a:xfrm>
            <a:off x="195944" y="111967"/>
            <a:ext cx="562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Required Resources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7A11D5-51BA-44C6-AB58-C7CD3D1D3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26664"/>
              </p:ext>
            </p:extLst>
          </p:nvPr>
        </p:nvGraphicFramePr>
        <p:xfrm>
          <a:off x="289250" y="719666"/>
          <a:ext cx="11569958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70">
                  <a:extLst>
                    <a:ext uri="{9D8B030D-6E8A-4147-A177-3AD203B41FA5}">
                      <a16:colId xmlns:a16="http://schemas.microsoft.com/office/drawing/2014/main" val="2458201759"/>
                    </a:ext>
                  </a:extLst>
                </a:gridCol>
                <a:gridCol w="1827370">
                  <a:extLst>
                    <a:ext uri="{9D8B030D-6E8A-4147-A177-3AD203B41FA5}">
                      <a16:colId xmlns:a16="http://schemas.microsoft.com/office/drawing/2014/main" val="1955418996"/>
                    </a:ext>
                  </a:extLst>
                </a:gridCol>
                <a:gridCol w="2867676">
                  <a:extLst>
                    <a:ext uri="{9D8B030D-6E8A-4147-A177-3AD203B41FA5}">
                      <a16:colId xmlns:a16="http://schemas.microsoft.com/office/drawing/2014/main" val="2936264517"/>
                    </a:ext>
                  </a:extLst>
                </a:gridCol>
                <a:gridCol w="5132142">
                  <a:extLst>
                    <a:ext uri="{9D8B030D-6E8A-4147-A177-3AD203B41FA5}">
                      <a16:colId xmlns:a16="http://schemas.microsoft.com/office/drawing/2014/main" val="338240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Engagement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Activities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9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 Lead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On-going</a:t>
                      </a:r>
                      <a:endParaRPr lang="en-MY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Define &amp; Requirements gathering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Marketing action plan design &amp; standardization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8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Kelvin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 Lead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On-going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Solution package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Market needs feedbacks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4287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21244" y="6558672"/>
            <a:ext cx="24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Copyright © </a:t>
            </a:r>
            <a:r>
              <a:rPr lang="en-US" sz="1200" dirty="0" err="1"/>
              <a:t>Topgen</a:t>
            </a:r>
            <a:r>
              <a:rPr lang="en-US" sz="1200" dirty="0"/>
              <a:t> Series </a:t>
            </a:r>
            <a:r>
              <a:rPr lang="en-US" sz="1200" dirty="0" err="1"/>
              <a:t>Sdn</a:t>
            </a:r>
            <a:r>
              <a:rPr lang="en-US" sz="1200" dirty="0"/>
              <a:t>. Bhd.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3874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95944" y="111967"/>
            <a:ext cx="5627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Solution Architecture of BI Automation + Sales Execution Plan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49C49DB-4C85-470F-858C-6759FFFB8D3C}"/>
              </a:ext>
            </a:extLst>
          </p:cNvPr>
          <p:cNvGrpSpPr/>
          <p:nvPr/>
        </p:nvGrpSpPr>
        <p:grpSpPr>
          <a:xfrm>
            <a:off x="5912538" y="202168"/>
            <a:ext cx="2331648" cy="475198"/>
            <a:chOff x="6888435" y="116514"/>
            <a:chExt cx="2331648" cy="4751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74C0C12-D59E-41F8-A7BF-475E5EAE047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435" y="247319"/>
              <a:ext cx="492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5A8FD3F-4865-4B19-BF6D-4C0B6F3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6893661" y="468419"/>
              <a:ext cx="49246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5">
              <a:extLst>
                <a:ext uri="{FF2B5EF4-FFF2-40B4-BE49-F238E27FC236}">
                  <a16:creationId xmlns:a16="http://schemas.microsoft.com/office/drawing/2014/main" id="{E4B8643C-17DF-4E66-87FE-1A4BFA331F0F}"/>
                </a:ext>
              </a:extLst>
            </p:cNvPr>
            <p:cNvSpPr txBox="1"/>
            <p:nvPr/>
          </p:nvSpPr>
          <p:spPr>
            <a:xfrm>
              <a:off x="7468273" y="116514"/>
              <a:ext cx="1425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System Flow Process</a:t>
              </a:r>
              <a:endParaRPr lang="en-US" sz="1100" b="1" dirty="0"/>
            </a:p>
          </p:txBody>
        </p:sp>
        <p:sp>
          <p:nvSpPr>
            <p:cNvPr id="75" name="TextBox 75">
              <a:extLst>
                <a:ext uri="{FF2B5EF4-FFF2-40B4-BE49-F238E27FC236}">
                  <a16:creationId xmlns:a16="http://schemas.microsoft.com/office/drawing/2014/main" id="{F179F945-A3F9-4EAE-8694-B9DFA64FB822}"/>
                </a:ext>
              </a:extLst>
            </p:cNvPr>
            <p:cNvSpPr txBox="1"/>
            <p:nvPr/>
          </p:nvSpPr>
          <p:spPr>
            <a:xfrm>
              <a:off x="7468273" y="330102"/>
              <a:ext cx="1751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Manual Operation Process</a:t>
              </a:r>
              <a:endParaRPr lang="en-US" sz="1100" b="1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595912" y="115809"/>
            <a:ext cx="3586510" cy="727712"/>
            <a:chOff x="8595912" y="115809"/>
            <a:chExt cx="3586510" cy="727712"/>
          </a:xfrm>
        </p:grpSpPr>
        <p:sp>
          <p:nvSpPr>
            <p:cNvPr id="140" name="Flowchart: Process 139">
              <a:extLst>
                <a:ext uri="{FF2B5EF4-FFF2-40B4-BE49-F238E27FC236}">
                  <a16:creationId xmlns:a16="http://schemas.microsoft.com/office/drawing/2014/main" id="{E69CFDB9-14D2-4EA5-9B39-0A5079117848}"/>
                </a:ext>
              </a:extLst>
            </p:cNvPr>
            <p:cNvSpPr/>
            <p:nvPr/>
          </p:nvSpPr>
          <p:spPr>
            <a:xfrm>
              <a:off x="8595912" y="195070"/>
              <a:ext cx="213163" cy="192594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1" name="Flowchart: Process 140">
              <a:extLst>
                <a:ext uri="{FF2B5EF4-FFF2-40B4-BE49-F238E27FC236}">
                  <a16:creationId xmlns:a16="http://schemas.microsoft.com/office/drawing/2014/main" id="{F700BE2A-159E-426D-8D80-D59E5CB8D0B2}"/>
                </a:ext>
              </a:extLst>
            </p:cNvPr>
            <p:cNvSpPr/>
            <p:nvPr/>
          </p:nvSpPr>
          <p:spPr>
            <a:xfrm>
              <a:off x="8595912" y="484772"/>
              <a:ext cx="213163" cy="192594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2" name="Flowchart: Process 141">
              <a:extLst>
                <a:ext uri="{FF2B5EF4-FFF2-40B4-BE49-F238E27FC236}">
                  <a16:creationId xmlns:a16="http://schemas.microsoft.com/office/drawing/2014/main" id="{E2E16C63-4854-479E-8D20-73AFCD484CD4}"/>
                </a:ext>
              </a:extLst>
            </p:cNvPr>
            <p:cNvSpPr/>
            <p:nvPr/>
          </p:nvSpPr>
          <p:spPr>
            <a:xfrm>
              <a:off x="9813213" y="202552"/>
              <a:ext cx="213163" cy="192594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id="{5768B67C-59F6-4477-B6F7-1480EC8C34FC}"/>
                </a:ext>
              </a:extLst>
            </p:cNvPr>
            <p:cNvSpPr/>
            <p:nvPr/>
          </p:nvSpPr>
          <p:spPr>
            <a:xfrm>
              <a:off x="9813213" y="493870"/>
              <a:ext cx="213163" cy="192594"/>
            </a:xfrm>
            <a:prstGeom prst="flowChartProces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5" name="Flowchart: Process 144">
              <a:extLst>
                <a:ext uri="{FF2B5EF4-FFF2-40B4-BE49-F238E27FC236}">
                  <a16:creationId xmlns:a16="http://schemas.microsoft.com/office/drawing/2014/main" id="{D82BF269-5A68-4190-A9FA-9395C6E1E5E5}"/>
                </a:ext>
              </a:extLst>
            </p:cNvPr>
            <p:cNvSpPr/>
            <p:nvPr/>
          </p:nvSpPr>
          <p:spPr>
            <a:xfrm>
              <a:off x="10893766" y="202552"/>
              <a:ext cx="226851" cy="192594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7" name="TextBox 75">
              <a:extLst>
                <a:ext uri="{FF2B5EF4-FFF2-40B4-BE49-F238E27FC236}">
                  <a16:creationId xmlns:a16="http://schemas.microsoft.com/office/drawing/2014/main" id="{342E7D91-5C49-4A6B-AB41-726BA7E77293}"/>
                </a:ext>
              </a:extLst>
            </p:cNvPr>
            <p:cNvSpPr txBox="1"/>
            <p:nvPr/>
          </p:nvSpPr>
          <p:spPr>
            <a:xfrm>
              <a:off x="8742896" y="155914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Andrew</a:t>
              </a:r>
              <a:endParaRPr lang="en-US" sz="1100" dirty="0"/>
            </a:p>
          </p:txBody>
        </p:sp>
        <p:sp>
          <p:nvSpPr>
            <p:cNvPr id="148" name="TextBox 75">
              <a:extLst>
                <a:ext uri="{FF2B5EF4-FFF2-40B4-BE49-F238E27FC236}">
                  <a16:creationId xmlns:a16="http://schemas.microsoft.com/office/drawing/2014/main" id="{E7C14E51-ADAD-464A-8883-8B5DF9A119F9}"/>
                </a:ext>
              </a:extLst>
            </p:cNvPr>
            <p:cNvSpPr txBox="1"/>
            <p:nvPr/>
          </p:nvSpPr>
          <p:spPr>
            <a:xfrm>
              <a:off x="8622010" y="436649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SY</a:t>
              </a:r>
              <a:endParaRPr lang="en-US" sz="1100" dirty="0"/>
            </a:p>
          </p:txBody>
        </p:sp>
        <p:sp>
          <p:nvSpPr>
            <p:cNvPr id="152" name="TextBox 75">
              <a:extLst>
                <a:ext uri="{FF2B5EF4-FFF2-40B4-BE49-F238E27FC236}">
                  <a16:creationId xmlns:a16="http://schemas.microsoft.com/office/drawing/2014/main" id="{3C1EA880-A652-4D40-A35C-B22D36C37775}"/>
                </a:ext>
              </a:extLst>
            </p:cNvPr>
            <p:cNvSpPr txBox="1"/>
            <p:nvPr/>
          </p:nvSpPr>
          <p:spPr>
            <a:xfrm>
              <a:off x="10976229" y="115809"/>
              <a:ext cx="1022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50" dirty="0"/>
                <a:t>Outsource Developer</a:t>
              </a:r>
              <a:endParaRPr lang="en-US" sz="1050" dirty="0"/>
            </a:p>
          </p:txBody>
        </p:sp>
        <p:sp>
          <p:nvSpPr>
            <p:cNvPr id="153" name="TextBox 75">
              <a:extLst>
                <a:ext uri="{FF2B5EF4-FFF2-40B4-BE49-F238E27FC236}">
                  <a16:creationId xmlns:a16="http://schemas.microsoft.com/office/drawing/2014/main" id="{D01DE551-6F5C-4FFC-8896-43C637E9EDAA}"/>
                </a:ext>
              </a:extLst>
            </p:cNvPr>
            <p:cNvSpPr txBox="1"/>
            <p:nvPr/>
          </p:nvSpPr>
          <p:spPr>
            <a:xfrm>
              <a:off x="10009323" y="160304"/>
              <a:ext cx="489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Kang</a:t>
              </a:r>
              <a:endParaRPr lang="en-US" sz="1100" dirty="0"/>
            </a:p>
          </p:txBody>
        </p:sp>
        <p:sp>
          <p:nvSpPr>
            <p:cNvPr id="154" name="TextBox 75">
              <a:extLst>
                <a:ext uri="{FF2B5EF4-FFF2-40B4-BE49-F238E27FC236}">
                  <a16:creationId xmlns:a16="http://schemas.microsoft.com/office/drawing/2014/main" id="{1700B087-9F68-435D-87ED-8363707FD073}"/>
                </a:ext>
              </a:extLst>
            </p:cNvPr>
            <p:cNvSpPr txBox="1"/>
            <p:nvPr/>
          </p:nvSpPr>
          <p:spPr>
            <a:xfrm>
              <a:off x="10026376" y="464162"/>
              <a:ext cx="554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Kelvin</a:t>
              </a:r>
              <a:endParaRPr lang="en-US" sz="1100" dirty="0"/>
            </a:p>
          </p:txBody>
        </p:sp>
        <p:sp>
          <p:nvSpPr>
            <p:cNvPr id="157" name="Flowchart: Process 156">
              <a:extLst>
                <a:ext uri="{FF2B5EF4-FFF2-40B4-BE49-F238E27FC236}">
                  <a16:creationId xmlns:a16="http://schemas.microsoft.com/office/drawing/2014/main" id="{5768B67C-59F6-4477-B6F7-1480EC8C34FC}"/>
                </a:ext>
              </a:extLst>
            </p:cNvPr>
            <p:cNvSpPr/>
            <p:nvPr/>
          </p:nvSpPr>
          <p:spPr>
            <a:xfrm>
              <a:off x="10900609" y="493870"/>
              <a:ext cx="213163" cy="192594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8" name="TextBox 75">
              <a:extLst>
                <a:ext uri="{FF2B5EF4-FFF2-40B4-BE49-F238E27FC236}">
                  <a16:creationId xmlns:a16="http://schemas.microsoft.com/office/drawing/2014/main" id="{1700B087-9F68-435D-87ED-8363707FD073}"/>
                </a:ext>
              </a:extLst>
            </p:cNvPr>
            <p:cNvSpPr txBox="1"/>
            <p:nvPr/>
          </p:nvSpPr>
          <p:spPr>
            <a:xfrm>
              <a:off x="11124530" y="412634"/>
              <a:ext cx="1057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MY" sz="1050" dirty="0"/>
                <a:t>Outsource </a:t>
              </a:r>
            </a:p>
            <a:p>
              <a:r>
                <a:rPr lang="en-MY" sz="1050" dirty="0"/>
                <a:t>Web Designer</a:t>
              </a:r>
              <a:endParaRPr lang="en-US" sz="105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70136" y="1046780"/>
            <a:ext cx="11918963" cy="5788891"/>
            <a:chOff x="170136" y="1046780"/>
            <a:chExt cx="11918963" cy="5788891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6782E5F-3D33-4D6A-AA48-65B77E891B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136" y="3783678"/>
              <a:ext cx="11801398" cy="15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8FD493A-2FE8-450C-A528-FDD665390216}"/>
                </a:ext>
              </a:extLst>
            </p:cNvPr>
            <p:cNvSpPr txBox="1"/>
            <p:nvPr/>
          </p:nvSpPr>
          <p:spPr>
            <a:xfrm>
              <a:off x="1256928" y="1046780"/>
              <a:ext cx="1337064" cy="5168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Data Source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985344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Analysis Automation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A88051B-3046-455C-8842-A6188F4E2BE3}"/>
                </a:ext>
              </a:extLst>
            </p:cNvPr>
            <p:cNvSpPr txBox="1"/>
            <p:nvPr/>
          </p:nvSpPr>
          <p:spPr>
            <a:xfrm>
              <a:off x="6771056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Reports</a:t>
              </a:r>
            </a:p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Development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5EDB301-C076-4781-A2CA-D5B6BAAF1F5A}"/>
                </a:ext>
              </a:extLst>
            </p:cNvPr>
            <p:cNvSpPr txBox="1"/>
            <p:nvPr/>
          </p:nvSpPr>
          <p:spPr>
            <a:xfrm>
              <a:off x="8790383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Marketing</a:t>
              </a:r>
            </a:p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Actions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BED4DCD-D14A-488A-A37F-331544B37B2E}"/>
                </a:ext>
              </a:extLst>
            </p:cNvPr>
            <p:cNvCxnSpPr>
              <a:cxnSpLocks/>
            </p:cNvCxnSpPr>
            <p:nvPr/>
          </p:nvCxnSpPr>
          <p:spPr>
            <a:xfrm>
              <a:off x="3344483" y="1184684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6B69E78-A0AA-42BA-AE6E-DAC53CF12B1E}"/>
                </a:ext>
              </a:extLst>
            </p:cNvPr>
            <p:cNvCxnSpPr>
              <a:cxnSpLocks/>
            </p:cNvCxnSpPr>
            <p:nvPr/>
          </p:nvCxnSpPr>
          <p:spPr>
            <a:xfrm>
              <a:off x="6347411" y="1168773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763B00C-840F-4C62-9527-EC61D6A218DC}"/>
                </a:ext>
              </a:extLst>
            </p:cNvPr>
            <p:cNvCxnSpPr>
              <a:cxnSpLocks/>
            </p:cNvCxnSpPr>
            <p:nvPr/>
          </p:nvCxnSpPr>
          <p:spPr>
            <a:xfrm>
              <a:off x="8677541" y="1204695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522889-BB6D-4327-AC90-4D26019489B8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55" y="1204695"/>
              <a:ext cx="0" cy="5344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62EE057-6FA6-470B-B304-4CD0693F5850}"/>
                </a:ext>
              </a:extLst>
            </p:cNvPr>
            <p:cNvSpPr txBox="1"/>
            <p:nvPr/>
          </p:nvSpPr>
          <p:spPr>
            <a:xfrm>
              <a:off x="10462404" y="1054993"/>
              <a:ext cx="1441131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Solution Package Sales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6528F60-A32D-4469-9461-37FC49A0AD98}"/>
                </a:ext>
              </a:extLst>
            </p:cNvPr>
            <p:cNvSpPr txBox="1"/>
            <p:nvPr/>
          </p:nvSpPr>
          <p:spPr>
            <a:xfrm>
              <a:off x="170136" y="1571827"/>
              <a:ext cx="387372" cy="205296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C4C34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Production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9BC8E27-5A76-43C3-B878-1A4F8BCD67D1}"/>
                </a:ext>
              </a:extLst>
            </p:cNvPr>
            <p:cNvSpPr txBox="1"/>
            <p:nvPr/>
          </p:nvSpPr>
          <p:spPr>
            <a:xfrm>
              <a:off x="170136" y="3997938"/>
              <a:ext cx="387372" cy="238340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C4C34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2"/>
                  </a:solidFill>
                </a:rPr>
                <a:t>Development &amp; </a:t>
              </a:r>
              <a:r>
                <a:rPr lang="en-MY" altLang="zh-CN" sz="1600" dirty="0">
                  <a:solidFill>
                    <a:schemeClr val="tx2"/>
                  </a:solidFill>
                </a:rPr>
                <a:t>Research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72270F9-CA1A-473D-8D38-2E823F046EDA}"/>
                </a:ext>
              </a:extLst>
            </p:cNvPr>
            <p:cNvGrpSpPr/>
            <p:nvPr/>
          </p:nvGrpSpPr>
          <p:grpSpPr>
            <a:xfrm>
              <a:off x="535756" y="1871933"/>
              <a:ext cx="699143" cy="1021562"/>
              <a:chOff x="761118" y="1685352"/>
              <a:chExt cx="699143" cy="1021562"/>
            </a:xfrm>
          </p:grpSpPr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0C3E7A21-E6EB-4403-B1EC-AC1A6939E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6" y="1685352"/>
                <a:ext cx="460125" cy="454029"/>
              </a:xfrm>
              <a:prstGeom prst="rect">
                <a:avLst/>
              </a:prstGeom>
            </p:spPr>
          </p:pic>
          <p:sp>
            <p:nvSpPr>
              <p:cNvPr id="295" name="TextBox 75">
                <a:extLst>
                  <a:ext uri="{FF2B5EF4-FFF2-40B4-BE49-F238E27FC236}">
                    <a16:creationId xmlns:a16="http://schemas.microsoft.com/office/drawing/2014/main" id="{53827793-240B-43D4-A00C-3373DE98FEAC}"/>
                  </a:ext>
                </a:extLst>
              </p:cNvPr>
              <p:cNvSpPr txBox="1"/>
              <p:nvPr/>
            </p:nvSpPr>
            <p:spPr>
              <a:xfrm>
                <a:off x="761118" y="2152916"/>
                <a:ext cx="6991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MY" sz="1000" b="1" dirty="0"/>
                  <a:t>External</a:t>
                </a:r>
              </a:p>
              <a:p>
                <a:pPr algn="ctr"/>
                <a:r>
                  <a:rPr lang="en-MY" sz="1000" b="1" dirty="0"/>
                  <a:t>Data</a:t>
                </a:r>
              </a:p>
              <a:p>
                <a:pPr algn="ctr"/>
                <a:r>
                  <a:rPr lang="en-MY" sz="1000" b="1" dirty="0"/>
                  <a:t>Source</a:t>
                </a:r>
                <a:endParaRPr lang="en-US" sz="1000" b="1" dirty="0"/>
              </a:p>
            </p:txBody>
          </p: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716AEE1-672D-485D-9470-3F1A2E5B1986}"/>
                </a:ext>
              </a:extLst>
            </p:cNvPr>
            <p:cNvSpPr txBox="1"/>
            <p:nvPr/>
          </p:nvSpPr>
          <p:spPr>
            <a:xfrm>
              <a:off x="1838959" y="1954776"/>
              <a:ext cx="1301766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61" name="Rectangle: Top Corners One Rounded and One Snipped 56">
              <a:extLst>
                <a:ext uri="{FF2B5EF4-FFF2-40B4-BE49-F238E27FC236}">
                  <a16:creationId xmlns:a16="http://schemas.microsoft.com/office/drawing/2014/main" id="{10E1B7BF-00D0-40B6-B70E-5D1D65E7B31E}"/>
                </a:ext>
              </a:extLst>
            </p:cNvPr>
            <p:cNvSpPr/>
            <p:nvPr/>
          </p:nvSpPr>
          <p:spPr>
            <a:xfrm flipH="1">
              <a:off x="1982776" y="2017004"/>
              <a:ext cx="1046094" cy="442343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Customized Tables</a:t>
              </a:r>
            </a:p>
          </p:txBody>
        </p:sp>
        <p:sp>
          <p:nvSpPr>
            <p:cNvPr id="162" name="Rectangle: Top Corners One Rounded and One Snipped 57">
              <a:extLst>
                <a:ext uri="{FF2B5EF4-FFF2-40B4-BE49-F238E27FC236}">
                  <a16:creationId xmlns:a16="http://schemas.microsoft.com/office/drawing/2014/main" id="{0941E82E-E573-4CB1-A879-937B519F5D83}"/>
                </a:ext>
              </a:extLst>
            </p:cNvPr>
            <p:cNvSpPr/>
            <p:nvPr/>
          </p:nvSpPr>
          <p:spPr>
            <a:xfrm flipH="1">
              <a:off x="1982776" y="2810419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Standard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  <a:endCxn id="161" idx="0"/>
            </p:cNvCxnSpPr>
            <p:nvPr/>
          </p:nvCxnSpPr>
          <p:spPr>
            <a:xfrm>
              <a:off x="1208788" y="2238176"/>
              <a:ext cx="77398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E3F7C99-3CA6-45BA-8DDB-C3D5208D451D}"/>
                </a:ext>
              </a:extLst>
            </p:cNvPr>
            <p:cNvSpPr txBox="1"/>
            <p:nvPr/>
          </p:nvSpPr>
          <p:spPr>
            <a:xfrm>
              <a:off x="1244502" y="1993285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Manual</a:t>
              </a:r>
              <a:endParaRPr lang="en-MY" sz="1100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D16D5CD-BACD-4CB0-8711-9BBEBA560F0E}"/>
                </a:ext>
              </a:extLst>
            </p:cNvPr>
            <p:cNvSpPr txBox="1"/>
            <p:nvPr/>
          </p:nvSpPr>
          <p:spPr>
            <a:xfrm>
              <a:off x="1831468" y="4811302"/>
              <a:ext cx="1301766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AD048B9-D7CC-4E4B-BD6D-0CBAF8CD1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438" y="3111216"/>
              <a:ext cx="768265" cy="345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16D9CC7-598D-4E04-9089-D275B12EA087}"/>
                </a:ext>
              </a:extLst>
            </p:cNvPr>
            <p:cNvSpPr txBox="1"/>
            <p:nvPr/>
          </p:nvSpPr>
          <p:spPr>
            <a:xfrm>
              <a:off x="1376665" y="2842268"/>
              <a:ext cx="397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API</a:t>
              </a:r>
              <a:endParaRPr lang="en-MY" sz="1100" dirty="0"/>
            </a:p>
          </p:txBody>
        </p:sp>
        <p:sp>
          <p:nvSpPr>
            <p:cNvPr id="182" name="TextBox 75">
              <a:extLst>
                <a:ext uri="{FF2B5EF4-FFF2-40B4-BE49-F238E27FC236}">
                  <a16:creationId xmlns:a16="http://schemas.microsoft.com/office/drawing/2014/main" id="{6948287B-EFD5-40E6-93FE-37A05E899BC9}"/>
                </a:ext>
              </a:extLst>
            </p:cNvPr>
            <p:cNvSpPr txBox="1"/>
            <p:nvPr/>
          </p:nvSpPr>
          <p:spPr>
            <a:xfrm>
              <a:off x="1700733" y="1673768"/>
              <a:ext cx="1609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Internal Data Source</a:t>
              </a:r>
              <a:endParaRPr lang="en-US" sz="1200" b="1" dirty="0"/>
            </a:p>
          </p:txBody>
        </p:sp>
        <p:sp>
          <p:nvSpPr>
            <p:cNvPr id="185" name="Rectangle: Top Corners One Rounded and One Snipped 75">
              <a:extLst>
                <a:ext uri="{FF2B5EF4-FFF2-40B4-BE49-F238E27FC236}">
                  <a16:creationId xmlns:a16="http://schemas.microsoft.com/office/drawing/2014/main" id="{27C8336C-F2C0-43C8-B56C-7C53FE912E29}"/>
                </a:ext>
              </a:extLst>
            </p:cNvPr>
            <p:cNvSpPr/>
            <p:nvPr/>
          </p:nvSpPr>
          <p:spPr>
            <a:xfrm flipH="1">
              <a:off x="1975843" y="4991707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Research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Customized Tables</a:t>
              </a:r>
            </a:p>
          </p:txBody>
        </p:sp>
        <p:sp>
          <p:nvSpPr>
            <p:cNvPr id="186" name="Rectangle: Top Corners One Rounded and One Snipped 76">
              <a:extLst>
                <a:ext uri="{FF2B5EF4-FFF2-40B4-BE49-F238E27FC236}">
                  <a16:creationId xmlns:a16="http://schemas.microsoft.com/office/drawing/2014/main" id="{770D66DF-49C2-4154-BEE0-4C63B0AC1904}"/>
                </a:ext>
              </a:extLst>
            </p:cNvPr>
            <p:cNvSpPr/>
            <p:nvPr/>
          </p:nvSpPr>
          <p:spPr>
            <a:xfrm flipH="1">
              <a:off x="1977054" y="5724094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Defined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Standard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8982F2D6-9926-45A4-9F07-E2FFFEADCDC8}"/>
                </a:ext>
              </a:extLst>
            </p:cNvPr>
            <p:cNvCxnSpPr>
              <a:cxnSpLocks/>
              <a:stCxn id="171" idx="0"/>
              <a:endCxn id="159" idx="2"/>
            </p:cNvCxnSpPr>
            <p:nvPr/>
          </p:nvCxnSpPr>
          <p:spPr>
            <a:xfrm flipV="1">
              <a:off x="2482351" y="3524819"/>
              <a:ext cx="7491" cy="1286483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8EB3BFC-9A73-4898-8196-B07967386425}"/>
                </a:ext>
              </a:extLst>
            </p:cNvPr>
            <p:cNvSpPr/>
            <p:nvPr/>
          </p:nvSpPr>
          <p:spPr>
            <a:xfrm>
              <a:off x="1027633" y="3630354"/>
              <a:ext cx="1403754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F72AB3E-D456-468F-8299-13FAE94D8A96}"/>
                </a:ext>
              </a:extLst>
            </p:cNvPr>
            <p:cNvSpPr/>
            <p:nvPr/>
          </p:nvSpPr>
          <p:spPr>
            <a:xfrm>
              <a:off x="1018302" y="4074443"/>
              <a:ext cx="1374474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193" name="Connector: Elbow 86">
              <a:extLst>
                <a:ext uri="{FF2B5EF4-FFF2-40B4-BE49-F238E27FC236}">
                  <a16:creationId xmlns:a16="http://schemas.microsoft.com/office/drawing/2014/main" id="{81622459-75EF-4F0E-A137-B87E41BF6966}"/>
                </a:ext>
              </a:extLst>
            </p:cNvPr>
            <p:cNvCxnSpPr>
              <a:cxnSpLocks/>
              <a:stCxn id="171" idx="1"/>
            </p:cNvCxnSpPr>
            <p:nvPr/>
          </p:nvCxnSpPr>
          <p:spPr>
            <a:xfrm rot="10800000">
              <a:off x="877668" y="3040930"/>
              <a:ext cx="953800" cy="2555395"/>
            </a:xfrm>
            <a:prstGeom prst="bentConnector2">
              <a:avLst/>
            </a:prstGeom>
            <a:ln w="28575">
              <a:solidFill>
                <a:srgbClr val="0C4C3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46F2B00-32E4-4B87-9FDD-93860A1E3416}"/>
                </a:ext>
              </a:extLst>
            </p:cNvPr>
            <p:cNvSpPr txBox="1"/>
            <p:nvPr/>
          </p:nvSpPr>
          <p:spPr>
            <a:xfrm>
              <a:off x="981701" y="5353351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Manual</a:t>
              </a:r>
              <a:endParaRPr lang="en-MY" sz="1100" dirty="0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A9CFC68-4C42-4F15-85EF-7FDD400B6FBA}"/>
                </a:ext>
              </a:extLst>
            </p:cNvPr>
            <p:cNvGrpSpPr/>
            <p:nvPr/>
          </p:nvGrpSpPr>
          <p:grpSpPr>
            <a:xfrm>
              <a:off x="4991586" y="4811301"/>
              <a:ext cx="1164867" cy="1210090"/>
              <a:chOff x="4193935" y="4811301"/>
              <a:chExt cx="1195045" cy="1570043"/>
            </a:xfrm>
          </p:grpSpPr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9DACBC9-41CB-408C-A67F-B40261FAE7A2}"/>
                  </a:ext>
                </a:extLst>
              </p:cNvPr>
              <p:cNvSpPr txBox="1"/>
              <p:nvPr/>
            </p:nvSpPr>
            <p:spPr>
              <a:xfrm>
                <a:off x="4193935" y="4811301"/>
                <a:ext cx="1195045" cy="15700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0" name="Rectangle: Top Corners One Rounded and One Snipped 90">
                <a:extLst>
                  <a:ext uri="{FF2B5EF4-FFF2-40B4-BE49-F238E27FC236}">
                    <a16:creationId xmlns:a16="http://schemas.microsoft.com/office/drawing/2014/main" id="{CDD418E3-DF77-4A49-B6CB-39F569441E42}"/>
                  </a:ext>
                </a:extLst>
              </p:cNvPr>
              <p:cNvSpPr/>
              <p:nvPr/>
            </p:nvSpPr>
            <p:spPr>
              <a:xfrm flipH="1">
                <a:off x="4407194" y="5662168"/>
                <a:ext cx="832836" cy="56941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Pre-Calculate</a:t>
                </a:r>
              </a:p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Tables</a:t>
                </a:r>
              </a:p>
            </p:txBody>
          </p:sp>
          <p:sp>
            <p:nvSpPr>
              <p:cNvPr id="291" name="Rectangle: Top Corners One Rounded and One Snipped 91">
                <a:extLst>
                  <a:ext uri="{FF2B5EF4-FFF2-40B4-BE49-F238E27FC236}">
                    <a16:creationId xmlns:a16="http://schemas.microsoft.com/office/drawing/2014/main" id="{173C2183-FE39-4DFA-B53D-8827A2803172}"/>
                  </a:ext>
                </a:extLst>
              </p:cNvPr>
              <p:cNvSpPr/>
              <p:nvPr/>
            </p:nvSpPr>
            <p:spPr>
              <a:xfrm flipH="1">
                <a:off x="4313159" y="4922530"/>
                <a:ext cx="579637" cy="430821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: Top Corners One Rounded and One Snipped 92">
                <a:extLst>
                  <a:ext uri="{FF2B5EF4-FFF2-40B4-BE49-F238E27FC236}">
                    <a16:creationId xmlns:a16="http://schemas.microsoft.com/office/drawing/2014/main" id="{9637CC97-40BA-4EF1-82F1-C89F85286BDA}"/>
                  </a:ext>
                </a:extLst>
              </p:cNvPr>
              <p:cNvSpPr/>
              <p:nvPr/>
            </p:nvSpPr>
            <p:spPr>
              <a:xfrm flipH="1">
                <a:off x="4479628" y="5064320"/>
                <a:ext cx="64300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Rectangle: Top Corners One Rounded and One Snipped 93">
                <a:extLst>
                  <a:ext uri="{FF2B5EF4-FFF2-40B4-BE49-F238E27FC236}">
                    <a16:creationId xmlns:a16="http://schemas.microsoft.com/office/drawing/2014/main" id="{52894B60-8ACA-4DDB-8236-AFD8FE04DC4C}"/>
                  </a:ext>
                </a:extLst>
              </p:cNvPr>
              <p:cNvSpPr/>
              <p:nvPr/>
            </p:nvSpPr>
            <p:spPr>
              <a:xfrm flipH="1">
                <a:off x="4688731" y="5184262"/>
                <a:ext cx="58415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0F4CAAF-0F9D-4E2B-9829-E5022C285400}"/>
                </a:ext>
              </a:extLst>
            </p:cNvPr>
            <p:cNvSpPr txBox="1"/>
            <p:nvPr/>
          </p:nvSpPr>
          <p:spPr>
            <a:xfrm>
              <a:off x="3548748" y="5243985"/>
              <a:ext cx="1045740" cy="346280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Scripts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B331AC15-FE22-4527-9F73-F49914F19D14}"/>
                </a:ext>
              </a:extLst>
            </p:cNvPr>
            <p:cNvCxnSpPr>
              <a:cxnSpLocks/>
              <a:endCxn id="198" idx="1"/>
            </p:cNvCxnSpPr>
            <p:nvPr/>
          </p:nvCxnSpPr>
          <p:spPr>
            <a:xfrm>
              <a:off x="3125902" y="5416346"/>
              <a:ext cx="422846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5668C1F2-0A08-41EE-91B9-F2BE73041531}"/>
                </a:ext>
              </a:extLst>
            </p:cNvPr>
            <p:cNvCxnSpPr>
              <a:cxnSpLocks/>
              <a:stCxn id="198" idx="3"/>
              <a:endCxn id="289" idx="1"/>
            </p:cNvCxnSpPr>
            <p:nvPr/>
          </p:nvCxnSpPr>
          <p:spPr>
            <a:xfrm flipV="1">
              <a:off x="4594488" y="5416346"/>
              <a:ext cx="397098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76F6317-61B8-4AFA-9D5D-685E2B6C29D0}"/>
                </a:ext>
              </a:extLst>
            </p:cNvPr>
            <p:cNvGrpSpPr/>
            <p:nvPr/>
          </p:nvGrpSpPr>
          <p:grpSpPr>
            <a:xfrm>
              <a:off x="4986398" y="1954776"/>
              <a:ext cx="1164867" cy="1245240"/>
              <a:chOff x="4193935" y="4811301"/>
              <a:chExt cx="1195045" cy="1570043"/>
            </a:xfrm>
          </p:grpSpPr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09F11FF3-30BA-4AB7-884D-0B8E288E2361}"/>
                  </a:ext>
                </a:extLst>
              </p:cNvPr>
              <p:cNvSpPr txBox="1"/>
              <p:nvPr/>
            </p:nvSpPr>
            <p:spPr>
              <a:xfrm>
                <a:off x="4193935" y="4811301"/>
                <a:ext cx="1195045" cy="15700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5" name="Rectangle: Top Corners One Rounded and One Snipped 105">
                <a:extLst>
                  <a:ext uri="{FF2B5EF4-FFF2-40B4-BE49-F238E27FC236}">
                    <a16:creationId xmlns:a16="http://schemas.microsoft.com/office/drawing/2014/main" id="{F9E7EC04-61B1-43F2-B4F1-8EABD05CA2E6}"/>
                  </a:ext>
                </a:extLst>
              </p:cNvPr>
              <p:cNvSpPr/>
              <p:nvPr/>
            </p:nvSpPr>
            <p:spPr>
              <a:xfrm flipH="1">
                <a:off x="4407194" y="5662168"/>
                <a:ext cx="832836" cy="56941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Pre-Calculate</a:t>
                </a:r>
              </a:p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Tables</a:t>
                </a:r>
              </a:p>
            </p:txBody>
          </p:sp>
          <p:sp>
            <p:nvSpPr>
              <p:cNvPr id="286" name="Rectangle: Top Corners One Rounded and One Snipped 106">
                <a:extLst>
                  <a:ext uri="{FF2B5EF4-FFF2-40B4-BE49-F238E27FC236}">
                    <a16:creationId xmlns:a16="http://schemas.microsoft.com/office/drawing/2014/main" id="{40787F71-C477-47CC-A1B3-ACD96FBD441B}"/>
                  </a:ext>
                </a:extLst>
              </p:cNvPr>
              <p:cNvSpPr/>
              <p:nvPr/>
            </p:nvSpPr>
            <p:spPr>
              <a:xfrm flipH="1">
                <a:off x="4313159" y="4922530"/>
                <a:ext cx="579637" cy="430821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Rectangle: Top Corners One Rounded and One Snipped 107">
                <a:extLst>
                  <a:ext uri="{FF2B5EF4-FFF2-40B4-BE49-F238E27FC236}">
                    <a16:creationId xmlns:a16="http://schemas.microsoft.com/office/drawing/2014/main" id="{543B7354-C14D-4E8B-B6A3-BD75D3C34BFF}"/>
                  </a:ext>
                </a:extLst>
              </p:cNvPr>
              <p:cNvSpPr/>
              <p:nvPr/>
            </p:nvSpPr>
            <p:spPr>
              <a:xfrm flipH="1">
                <a:off x="4479628" y="5064320"/>
                <a:ext cx="64300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Rectangle: Top Corners One Rounded and One Snipped 108">
                <a:extLst>
                  <a:ext uri="{FF2B5EF4-FFF2-40B4-BE49-F238E27FC236}">
                    <a16:creationId xmlns:a16="http://schemas.microsoft.com/office/drawing/2014/main" id="{F3BC78F2-C10C-473A-8827-2DDB948C2FAB}"/>
                  </a:ext>
                </a:extLst>
              </p:cNvPr>
              <p:cNvSpPr/>
              <p:nvPr/>
            </p:nvSpPr>
            <p:spPr>
              <a:xfrm flipH="1">
                <a:off x="4688731" y="5184262"/>
                <a:ext cx="58415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" name="TextBox 75">
              <a:extLst>
                <a:ext uri="{FF2B5EF4-FFF2-40B4-BE49-F238E27FC236}">
                  <a16:creationId xmlns:a16="http://schemas.microsoft.com/office/drawing/2014/main" id="{244BB757-3662-47C1-AEC9-C32524E95752}"/>
                </a:ext>
              </a:extLst>
            </p:cNvPr>
            <p:cNvSpPr txBox="1"/>
            <p:nvPr/>
          </p:nvSpPr>
          <p:spPr>
            <a:xfrm>
              <a:off x="4972928" y="1668076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D7D60B0-A207-4394-BBB3-263F4001B65B}"/>
                </a:ext>
              </a:extLst>
            </p:cNvPr>
            <p:cNvGrpSpPr/>
            <p:nvPr/>
          </p:nvGrpSpPr>
          <p:grpSpPr>
            <a:xfrm>
              <a:off x="3546117" y="1950529"/>
              <a:ext cx="1056451" cy="1156419"/>
              <a:chOff x="3551305" y="2673912"/>
              <a:chExt cx="1056451" cy="115641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C4C20394-F17A-43AF-9D5A-ED090580647E}"/>
                  </a:ext>
                </a:extLst>
              </p:cNvPr>
              <p:cNvSpPr txBox="1"/>
              <p:nvPr/>
            </p:nvSpPr>
            <p:spPr>
              <a:xfrm>
                <a:off x="3551305" y="2673912"/>
                <a:ext cx="1056451" cy="1156419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58385127-DB55-4BE9-A61C-264ACE261ED4}"/>
                  </a:ext>
                </a:extLst>
              </p:cNvPr>
              <p:cNvSpPr txBox="1"/>
              <p:nvPr/>
            </p:nvSpPr>
            <p:spPr>
              <a:xfrm>
                <a:off x="3633838" y="2778932"/>
                <a:ext cx="904576" cy="465984"/>
              </a:xfrm>
              <a:prstGeom prst="rect">
                <a:avLst/>
              </a:prstGeom>
              <a:solidFill>
                <a:srgbClr val="17479D">
                  <a:lumMod val="40000"/>
                  <a:lumOff val="60000"/>
                </a:srgb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Automate</a:t>
                </a:r>
              </a:p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Scripts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49DA6B44-FA0D-4A1E-B78A-DF235655339D}"/>
                  </a:ext>
                </a:extLst>
              </p:cNvPr>
              <p:cNvSpPr txBox="1"/>
              <p:nvPr/>
            </p:nvSpPr>
            <p:spPr>
              <a:xfrm>
                <a:off x="3639243" y="3294605"/>
                <a:ext cx="904576" cy="465984"/>
              </a:xfrm>
              <a:prstGeom prst="rect">
                <a:avLst/>
              </a:prstGeom>
              <a:solidFill>
                <a:srgbClr val="17479D">
                  <a:lumMod val="40000"/>
                  <a:lumOff val="60000"/>
                </a:srgb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Automate</a:t>
                </a:r>
              </a:p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SQL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</p:grpSp>
        <p:sp>
          <p:nvSpPr>
            <p:cNvPr id="209" name="TextBox 75">
              <a:extLst>
                <a:ext uri="{FF2B5EF4-FFF2-40B4-BE49-F238E27FC236}">
                  <a16:creationId xmlns:a16="http://schemas.microsoft.com/office/drawing/2014/main" id="{64EA87EF-78D8-4217-9DA6-03C5C9CBB647}"/>
                </a:ext>
              </a:extLst>
            </p:cNvPr>
            <p:cNvSpPr txBox="1"/>
            <p:nvPr/>
          </p:nvSpPr>
          <p:spPr>
            <a:xfrm>
              <a:off x="3502128" y="1678425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F0B47E5A-4454-4D65-B868-E5A8E847D562}"/>
                </a:ext>
              </a:extLst>
            </p:cNvPr>
            <p:cNvCxnSpPr>
              <a:cxnSpLocks/>
              <a:stCxn id="198" idx="0"/>
              <a:endCxn id="281" idx="2"/>
            </p:cNvCxnSpPr>
            <p:nvPr/>
          </p:nvCxnSpPr>
          <p:spPr>
            <a:xfrm flipV="1">
              <a:off x="4071618" y="3106948"/>
              <a:ext cx="2725" cy="2137037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A17576A4-1E64-4CAD-9537-9D5D8D419227}"/>
                </a:ext>
              </a:extLst>
            </p:cNvPr>
            <p:cNvSpPr/>
            <p:nvPr/>
          </p:nvSpPr>
          <p:spPr>
            <a:xfrm>
              <a:off x="4208225" y="3624790"/>
              <a:ext cx="1308322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C6C143D-8E72-4A53-A743-503A4D81973B}"/>
                </a:ext>
              </a:extLst>
            </p:cNvPr>
            <p:cNvSpPr/>
            <p:nvPr/>
          </p:nvSpPr>
          <p:spPr>
            <a:xfrm>
              <a:off x="4164465" y="4069428"/>
              <a:ext cx="1331153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408B5F3E-3E77-4AE1-90E2-378BE9B2D688}"/>
                </a:ext>
              </a:extLst>
            </p:cNvPr>
            <p:cNvCxnSpPr>
              <a:cxnSpLocks/>
              <a:stCxn id="289" idx="0"/>
              <a:endCxn id="284" idx="2"/>
            </p:cNvCxnSpPr>
            <p:nvPr/>
          </p:nvCxnSpPr>
          <p:spPr>
            <a:xfrm flipH="1" flipV="1">
              <a:off x="5568832" y="3200016"/>
              <a:ext cx="5188" cy="1611285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8BC52C53-9946-41A5-A4E6-2C412CFBC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1778" y="2525018"/>
              <a:ext cx="385986" cy="37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10F0947-FCB5-405A-86E7-E4C8F002E353}"/>
                </a:ext>
              </a:extLst>
            </p:cNvPr>
            <p:cNvCxnSpPr>
              <a:cxnSpLocks/>
            </p:cNvCxnSpPr>
            <p:nvPr/>
          </p:nvCxnSpPr>
          <p:spPr>
            <a:xfrm>
              <a:off x="4608405" y="2521533"/>
              <a:ext cx="39370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3018C5F-0C3D-49B7-A821-C40802FE88E8}"/>
                </a:ext>
              </a:extLst>
            </p:cNvPr>
            <p:cNvSpPr txBox="1"/>
            <p:nvPr/>
          </p:nvSpPr>
          <p:spPr>
            <a:xfrm>
              <a:off x="6516394" y="1954775"/>
              <a:ext cx="661083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r>
                <a:rPr lang="en-US" altLang="zh-CN" sz="1200" kern="0">
                  <a:solidFill>
                    <a:srgbClr val="0C4C34"/>
                  </a:solidFill>
                  <a:latin typeface="Aaux Next Regular"/>
                </a:rPr>
                <a:t>PHP</a:t>
              </a:r>
            </a:p>
            <a:p>
              <a:pPr lvl="0" algn="ctr" defTabSz="1284915">
                <a:defRPr/>
              </a:pPr>
              <a:r>
                <a:rPr lang="en-US" sz="1200" kern="0">
                  <a:solidFill>
                    <a:srgbClr val="0C4C34"/>
                  </a:solidFill>
                  <a:latin typeface="Aaux Next Regular"/>
                </a:rPr>
                <a:t>Code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1265" y="2515467"/>
              <a:ext cx="365129" cy="61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D96D5441-562E-4B9C-83D6-C82A65A193C6}"/>
                </a:ext>
              </a:extLst>
            </p:cNvPr>
            <p:cNvCxnSpPr>
              <a:cxnSpLocks/>
              <a:stCxn id="221" idx="3"/>
              <a:endCxn id="275" idx="1"/>
            </p:cNvCxnSpPr>
            <p:nvPr/>
          </p:nvCxnSpPr>
          <p:spPr>
            <a:xfrm>
              <a:off x="7177477" y="2739797"/>
              <a:ext cx="20865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75">
              <a:extLst>
                <a:ext uri="{FF2B5EF4-FFF2-40B4-BE49-F238E27FC236}">
                  <a16:creationId xmlns:a16="http://schemas.microsoft.com/office/drawing/2014/main" id="{37BC834C-ADE1-4C88-8049-ADAED130C574}"/>
                </a:ext>
              </a:extLst>
            </p:cNvPr>
            <p:cNvSpPr txBox="1"/>
            <p:nvPr/>
          </p:nvSpPr>
          <p:spPr>
            <a:xfrm>
              <a:off x="6822206" y="1666273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0602850E-D836-4836-A87B-FF610FFFB96B}"/>
                </a:ext>
              </a:extLst>
            </p:cNvPr>
            <p:cNvCxnSpPr>
              <a:cxnSpLocks/>
              <a:stCxn id="161" idx="1"/>
              <a:endCxn id="162" idx="3"/>
            </p:cNvCxnSpPr>
            <p:nvPr/>
          </p:nvCxnSpPr>
          <p:spPr>
            <a:xfrm>
              <a:off x="2505823" y="2459347"/>
              <a:ext cx="0" cy="351072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B35BA0E-D678-4CDC-B19E-02F438F743DD}"/>
                </a:ext>
              </a:extLst>
            </p:cNvPr>
            <p:cNvGrpSpPr/>
            <p:nvPr/>
          </p:nvGrpSpPr>
          <p:grpSpPr>
            <a:xfrm>
              <a:off x="6641217" y="4811300"/>
              <a:ext cx="1876939" cy="1570043"/>
              <a:chOff x="7298913" y="2092681"/>
              <a:chExt cx="987732" cy="1570043"/>
            </a:xfrm>
          </p:grpSpPr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904C884-4D49-424C-A447-EEE490E8CD45}"/>
                  </a:ext>
                </a:extLst>
              </p:cNvPr>
              <p:cNvSpPr txBox="1"/>
              <p:nvPr/>
            </p:nvSpPr>
            <p:spPr>
              <a:xfrm>
                <a:off x="7298913" y="2092681"/>
                <a:ext cx="987732" cy="1570043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vl="0" algn="ctr" defTabSz="1284915"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79" name="Flowchart: Multidocument 278">
                <a:extLst>
                  <a:ext uri="{FF2B5EF4-FFF2-40B4-BE49-F238E27FC236}">
                    <a16:creationId xmlns:a16="http://schemas.microsoft.com/office/drawing/2014/main" id="{EB20F296-216A-4225-A839-96CBD4D33137}"/>
                  </a:ext>
                </a:extLst>
              </p:cNvPr>
              <p:cNvSpPr/>
              <p:nvPr/>
            </p:nvSpPr>
            <p:spPr>
              <a:xfrm>
                <a:off x="7342147" y="2215290"/>
                <a:ext cx="412205" cy="48927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Excel Reports</a:t>
                </a:r>
              </a:p>
            </p:txBody>
          </p:sp>
          <p:sp>
            <p:nvSpPr>
              <p:cNvPr id="280" name="Flowchart: Multidocument 279">
                <a:extLst>
                  <a:ext uri="{FF2B5EF4-FFF2-40B4-BE49-F238E27FC236}">
                    <a16:creationId xmlns:a16="http://schemas.microsoft.com/office/drawing/2014/main" id="{EE15AA45-D61B-4F46-B913-B5E9E2360882}"/>
                  </a:ext>
                </a:extLst>
              </p:cNvPr>
              <p:cNvSpPr/>
              <p:nvPr/>
            </p:nvSpPr>
            <p:spPr>
              <a:xfrm>
                <a:off x="7340532" y="2842498"/>
                <a:ext cx="487089" cy="746286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Third Party Report Tools</a:t>
                </a:r>
              </a:p>
            </p:txBody>
          </p:sp>
        </p:grp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DD058257-4F94-45CF-81AA-8A5729F54F7B}"/>
                </a:ext>
              </a:extLst>
            </p:cNvPr>
            <p:cNvCxnSpPr>
              <a:cxnSpLocks/>
              <a:stCxn id="289" idx="3"/>
            </p:cNvCxnSpPr>
            <p:nvPr/>
          </p:nvCxnSpPr>
          <p:spPr>
            <a:xfrm flipV="1">
              <a:off x="6156453" y="5409174"/>
              <a:ext cx="478893" cy="7172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566E64C-BEA9-4CEB-AA1A-D9343043D946}"/>
                </a:ext>
              </a:extLst>
            </p:cNvPr>
            <p:cNvSpPr txBox="1"/>
            <p:nvPr/>
          </p:nvSpPr>
          <p:spPr>
            <a:xfrm>
              <a:off x="6095583" y="5098574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Export</a:t>
              </a:r>
              <a:endParaRPr lang="en-MY" sz="1100" dirty="0"/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ABFCFB82-CAC6-415A-A0AC-4EC94ADA5270}"/>
                </a:ext>
              </a:extLst>
            </p:cNvPr>
            <p:cNvCxnSpPr>
              <a:cxnSpLocks/>
              <a:endCxn id="275" idx="2"/>
            </p:cNvCxnSpPr>
            <p:nvPr/>
          </p:nvCxnSpPr>
          <p:spPr>
            <a:xfrm flipV="1">
              <a:off x="7947685" y="3524818"/>
              <a:ext cx="0" cy="1286481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6883D4B-27EB-4E48-83E6-27E647428C03}"/>
                </a:ext>
              </a:extLst>
            </p:cNvPr>
            <p:cNvSpPr/>
            <p:nvPr/>
          </p:nvSpPr>
          <p:spPr>
            <a:xfrm>
              <a:off x="6503344" y="3604451"/>
              <a:ext cx="1308322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781BEE8-66E7-4D83-A983-9B0EF503F054}"/>
                </a:ext>
              </a:extLst>
            </p:cNvPr>
            <p:cNvSpPr/>
            <p:nvPr/>
          </p:nvSpPr>
          <p:spPr>
            <a:xfrm>
              <a:off x="6541788" y="4080617"/>
              <a:ext cx="1331153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36" name="Flowchart: Predefined Process 235">
              <a:extLst>
                <a:ext uri="{FF2B5EF4-FFF2-40B4-BE49-F238E27FC236}">
                  <a16:creationId xmlns:a16="http://schemas.microsoft.com/office/drawing/2014/main" id="{7868C0AC-070B-4BDE-8BCA-1ECD70D2CAFA}"/>
                </a:ext>
              </a:extLst>
            </p:cNvPr>
            <p:cNvSpPr/>
            <p:nvPr/>
          </p:nvSpPr>
          <p:spPr>
            <a:xfrm>
              <a:off x="9051881" y="1958209"/>
              <a:ext cx="1204758" cy="98501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Emails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Facebook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SMS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Market-Places</a:t>
              </a:r>
            </a:p>
          </p:txBody>
        </p:sp>
        <p:sp>
          <p:nvSpPr>
            <p:cNvPr id="238" name="TextBox 75">
              <a:extLst>
                <a:ext uri="{FF2B5EF4-FFF2-40B4-BE49-F238E27FC236}">
                  <a16:creationId xmlns:a16="http://schemas.microsoft.com/office/drawing/2014/main" id="{236AE20B-8DBF-4B3F-80B7-DA48644CFCB6}"/>
                </a:ext>
              </a:extLst>
            </p:cNvPr>
            <p:cNvSpPr txBox="1"/>
            <p:nvPr/>
          </p:nvSpPr>
          <p:spPr>
            <a:xfrm>
              <a:off x="9071056" y="1715740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997F32BD-83C9-47D4-B5A7-7323644D03B4}"/>
                </a:ext>
              </a:extLst>
            </p:cNvPr>
            <p:cNvCxnSpPr>
              <a:cxnSpLocks/>
              <a:endCxn id="236" idx="1"/>
            </p:cNvCxnSpPr>
            <p:nvPr/>
          </p:nvCxnSpPr>
          <p:spPr>
            <a:xfrm>
              <a:off x="8512027" y="2450718"/>
              <a:ext cx="539854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D2CEBC4-DA91-4691-A0FB-E2067E52EDF2}"/>
                </a:ext>
              </a:extLst>
            </p:cNvPr>
            <p:cNvSpPr txBox="1"/>
            <p:nvPr/>
          </p:nvSpPr>
          <p:spPr>
            <a:xfrm>
              <a:off x="8658294" y="2205237"/>
              <a:ext cx="397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API</a:t>
              </a:r>
              <a:endParaRPr lang="en-MY" sz="1100" dirty="0"/>
            </a:p>
          </p:txBody>
        </p:sp>
        <p:sp>
          <p:nvSpPr>
            <p:cNvPr id="242" name="Flowchart: Predefined Process 241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061466" y="3021436"/>
              <a:ext cx="1204758" cy="55952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Manual Action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Plans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3363E9E-693A-435D-AF41-7A95A1D7A1F9}"/>
                </a:ext>
              </a:extLst>
            </p:cNvPr>
            <p:cNvSpPr txBox="1"/>
            <p:nvPr/>
          </p:nvSpPr>
          <p:spPr>
            <a:xfrm>
              <a:off x="8994149" y="4811299"/>
              <a:ext cx="1330494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244" name="Flowchart: Predefined Process 243">
              <a:extLst>
                <a:ext uri="{FF2B5EF4-FFF2-40B4-BE49-F238E27FC236}">
                  <a16:creationId xmlns:a16="http://schemas.microsoft.com/office/drawing/2014/main" id="{348BEF08-F159-4478-A9CD-2C712A3E239F}"/>
                </a:ext>
              </a:extLst>
            </p:cNvPr>
            <p:cNvSpPr/>
            <p:nvPr/>
          </p:nvSpPr>
          <p:spPr>
            <a:xfrm>
              <a:off x="9070796" y="4922529"/>
              <a:ext cx="1195173" cy="67379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Develop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Action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Plans</a:t>
              </a:r>
            </a:p>
          </p:txBody>
        </p:sp>
        <p:sp>
          <p:nvSpPr>
            <p:cNvPr id="249" name="Flowchart: Predefined Process 248">
              <a:extLst>
                <a:ext uri="{FF2B5EF4-FFF2-40B4-BE49-F238E27FC236}">
                  <a16:creationId xmlns:a16="http://schemas.microsoft.com/office/drawing/2014/main" id="{2DE0396F-7822-4876-95B6-290665C8B209}"/>
                </a:ext>
              </a:extLst>
            </p:cNvPr>
            <p:cNvSpPr/>
            <p:nvPr/>
          </p:nvSpPr>
          <p:spPr>
            <a:xfrm>
              <a:off x="9056129" y="5688005"/>
              <a:ext cx="1219425" cy="55952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Testing on Results</a:t>
              </a:r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7280FA30-C4A1-4E53-A5BE-B47EC87752AD}"/>
                </a:ext>
              </a:extLst>
            </p:cNvPr>
            <p:cNvCxnSpPr>
              <a:cxnSpLocks/>
              <a:stCxn id="278" idx="3"/>
              <a:endCxn id="243" idx="1"/>
            </p:cNvCxnSpPr>
            <p:nvPr/>
          </p:nvCxnSpPr>
          <p:spPr>
            <a:xfrm flipV="1">
              <a:off x="8518156" y="5596321"/>
              <a:ext cx="475993" cy="1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E00369C0-FD86-4A7B-9156-E08D687C8782}"/>
                </a:ext>
              </a:extLst>
            </p:cNvPr>
            <p:cNvCxnSpPr>
              <a:cxnSpLocks/>
              <a:stCxn id="243" idx="0"/>
              <a:endCxn id="242" idx="2"/>
            </p:cNvCxnSpPr>
            <p:nvPr/>
          </p:nvCxnSpPr>
          <p:spPr>
            <a:xfrm flipV="1">
              <a:off x="9659396" y="3580965"/>
              <a:ext cx="4449" cy="1230334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C5EBD081-50C5-4877-9369-5CAA828B7738}"/>
                </a:ext>
              </a:extLst>
            </p:cNvPr>
            <p:cNvSpPr/>
            <p:nvPr/>
          </p:nvSpPr>
          <p:spPr>
            <a:xfrm>
              <a:off x="8797270" y="4053991"/>
              <a:ext cx="1499907" cy="388779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Marketing</a:t>
              </a:r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A4047B20-3EC3-4E87-8EAD-3FF23DB98045}"/>
                </a:ext>
              </a:extLst>
            </p:cNvPr>
            <p:cNvCxnSpPr>
              <a:cxnSpLocks/>
              <a:stCxn id="243" idx="3"/>
            </p:cNvCxnSpPr>
            <p:nvPr/>
          </p:nvCxnSpPr>
          <p:spPr>
            <a:xfrm flipV="1">
              <a:off x="10324643" y="5596320"/>
              <a:ext cx="523642" cy="1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BCA2C4B-9EF3-4B61-A689-7E80EB3B5237}"/>
                </a:ext>
              </a:extLst>
            </p:cNvPr>
            <p:cNvSpPr txBox="1"/>
            <p:nvPr/>
          </p:nvSpPr>
          <p:spPr>
            <a:xfrm>
              <a:off x="10839370" y="4811299"/>
              <a:ext cx="1064165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r>
                <a:rPr lang="en-US" altLang="zh-CN" sz="1200" kern="0" dirty="0">
                  <a:solidFill>
                    <a:srgbClr val="0C4C34"/>
                  </a:solidFill>
                  <a:latin typeface="Aaux Next Regular"/>
                </a:rPr>
                <a:t>Package</a:t>
              </a:r>
            </a:p>
            <a:p>
              <a:pPr lvl="0" algn="ctr" defTabSz="1284915"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Discussion</a:t>
              </a:r>
            </a:p>
            <a:p>
              <a:pPr lvl="0" algn="ctr" defTabSz="1284915">
                <a:defRPr/>
              </a:pPr>
              <a:r>
                <a:rPr lang="en-US" sz="1200" kern="0" dirty="0">
                  <a:solidFill>
                    <a:srgbClr val="0C4C34"/>
                  </a:solidFill>
                  <a:latin typeface="Aaux Next Regular"/>
                </a:rPr>
                <a:t>Stage</a:t>
              </a:r>
              <a:endPara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C56C0C9E-8052-46AF-BFA8-0E89BFEF993A}"/>
                </a:ext>
              </a:extLst>
            </p:cNvPr>
            <p:cNvCxnSpPr>
              <a:cxnSpLocks/>
              <a:stCxn id="254" idx="0"/>
              <a:endCxn id="257" idx="2"/>
            </p:cNvCxnSpPr>
            <p:nvPr/>
          </p:nvCxnSpPr>
          <p:spPr>
            <a:xfrm flipV="1">
              <a:off x="11371453" y="3580964"/>
              <a:ext cx="0" cy="1230335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12537E4-9FCD-4299-B670-7D70CB85880E}"/>
                </a:ext>
              </a:extLst>
            </p:cNvPr>
            <p:cNvSpPr/>
            <p:nvPr/>
          </p:nvSpPr>
          <p:spPr>
            <a:xfrm>
              <a:off x="10498785" y="4056161"/>
              <a:ext cx="1499907" cy="384345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Sales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E91DEEBB-1E06-401B-BCAC-77975C6AE242}"/>
                </a:ext>
              </a:extLst>
            </p:cNvPr>
            <p:cNvSpPr txBox="1"/>
            <p:nvPr/>
          </p:nvSpPr>
          <p:spPr>
            <a:xfrm>
              <a:off x="10839370" y="1986155"/>
              <a:ext cx="1064165" cy="1594809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258" name="Flowchart: Internal Storage 257">
              <a:extLst>
                <a:ext uri="{FF2B5EF4-FFF2-40B4-BE49-F238E27FC236}">
                  <a16:creationId xmlns:a16="http://schemas.microsoft.com/office/drawing/2014/main" id="{0F0EC729-16CF-4C55-865E-3BABD43D6108}"/>
                </a:ext>
              </a:extLst>
            </p:cNvPr>
            <p:cNvSpPr/>
            <p:nvPr/>
          </p:nvSpPr>
          <p:spPr>
            <a:xfrm>
              <a:off x="10907454" y="2277810"/>
              <a:ext cx="927403" cy="451179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</a:rPr>
                <a:t>Results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59" name="Flowchart: Internal Storage 258">
              <a:extLst>
                <a:ext uri="{FF2B5EF4-FFF2-40B4-BE49-F238E27FC236}">
                  <a16:creationId xmlns:a16="http://schemas.microsoft.com/office/drawing/2014/main" id="{85581E44-1994-4562-81C4-E89A23F62003}"/>
                </a:ext>
              </a:extLst>
            </p:cNvPr>
            <p:cNvSpPr/>
            <p:nvPr/>
          </p:nvSpPr>
          <p:spPr>
            <a:xfrm>
              <a:off x="10908384" y="2864515"/>
              <a:ext cx="926473" cy="451179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</a:rPr>
                <a:t>Sale Packages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60" name="TextBox 75">
              <a:extLst>
                <a:ext uri="{FF2B5EF4-FFF2-40B4-BE49-F238E27FC236}">
                  <a16:creationId xmlns:a16="http://schemas.microsoft.com/office/drawing/2014/main" id="{5DD2CA0A-75C6-47D4-9B73-9F8EA2B19262}"/>
                </a:ext>
              </a:extLst>
            </p:cNvPr>
            <p:cNvSpPr txBox="1"/>
            <p:nvPr/>
          </p:nvSpPr>
          <p:spPr>
            <a:xfrm>
              <a:off x="10792748" y="1709157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D4722F2A-AF67-4B83-B408-DECAD6B1F7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639" y="2450718"/>
              <a:ext cx="582731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1AD8C562-3CB8-493A-9EE9-052B42882E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5969" y="3298972"/>
              <a:ext cx="573401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Flowchart: Multidocument 262">
              <a:extLst>
                <a:ext uri="{FF2B5EF4-FFF2-40B4-BE49-F238E27FC236}">
                  <a16:creationId xmlns:a16="http://schemas.microsoft.com/office/drawing/2014/main" id="{78B80DE7-C9E4-4F11-8E9F-7E799344EFDD}"/>
                </a:ext>
              </a:extLst>
            </p:cNvPr>
            <p:cNvSpPr/>
            <p:nvPr/>
          </p:nvSpPr>
          <p:spPr>
            <a:xfrm>
              <a:off x="7566677" y="4919901"/>
              <a:ext cx="874958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Dashboard</a:t>
              </a:r>
            </a:p>
          </p:txBody>
        </p:sp>
        <p:sp>
          <p:nvSpPr>
            <p:cNvPr id="264" name="Flowchart: Multidocument 263">
              <a:extLst>
                <a:ext uri="{FF2B5EF4-FFF2-40B4-BE49-F238E27FC236}">
                  <a16:creationId xmlns:a16="http://schemas.microsoft.com/office/drawing/2014/main" id="{0E9D3574-0012-4151-9719-117F4613F27C}"/>
                </a:ext>
              </a:extLst>
            </p:cNvPr>
            <p:cNvSpPr/>
            <p:nvPr/>
          </p:nvSpPr>
          <p:spPr>
            <a:xfrm>
              <a:off x="7718378" y="5471589"/>
              <a:ext cx="722503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Reports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67BC01C4-46D7-4885-8D6E-BF6686E44E08}"/>
                </a:ext>
              </a:extLst>
            </p:cNvPr>
            <p:cNvSpPr/>
            <p:nvPr/>
          </p:nvSpPr>
          <p:spPr>
            <a:xfrm>
              <a:off x="7728314" y="5986286"/>
              <a:ext cx="737977" cy="36121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OS</a:t>
              </a:r>
            </a:p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7386129" y="1954775"/>
              <a:ext cx="1123112" cy="1570043"/>
              <a:chOff x="7386129" y="1954775"/>
              <a:chExt cx="1123112" cy="1570043"/>
            </a:xfrm>
          </p:grpSpPr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638D6DF4-233E-4531-B920-ACFA688349A4}"/>
                  </a:ext>
                </a:extLst>
              </p:cNvPr>
              <p:cNvGrpSpPr/>
              <p:nvPr/>
            </p:nvGrpSpPr>
            <p:grpSpPr>
              <a:xfrm>
                <a:off x="7386129" y="1954775"/>
                <a:ext cx="1123112" cy="1570043"/>
                <a:chOff x="7298913" y="2092681"/>
                <a:chExt cx="987732" cy="1570043"/>
              </a:xfrm>
            </p:grpSpPr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1B720367-CDD2-4FED-BDF9-250C53C306B4}"/>
                    </a:ext>
                  </a:extLst>
                </p:cNvPr>
                <p:cNvSpPr txBox="1"/>
                <p:nvPr/>
              </p:nvSpPr>
              <p:spPr>
                <a:xfrm>
                  <a:off x="7298913" y="2092681"/>
                  <a:ext cx="987732" cy="157004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7479D">
                        <a:lumMod val="40000"/>
                        <a:lumOff val="60000"/>
                        <a:tint val="66000"/>
                        <a:satMod val="160000"/>
                      </a:srgbClr>
                    </a:gs>
                    <a:gs pos="50000">
                      <a:srgbClr val="17479D">
                        <a:lumMod val="40000"/>
                        <a:lumOff val="60000"/>
                        <a:tint val="44500"/>
                        <a:satMod val="160000"/>
                      </a:srgbClr>
                    </a:gs>
                    <a:gs pos="100000">
                      <a:srgbClr val="17479D">
                        <a:lumMod val="40000"/>
                        <a:lumOff val="60000"/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>
                  <a:solidFill>
                    <a:srgbClr val="0C4C34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algn="ctr" defTabSz="1284915">
                    <a:defRPr/>
                  </a:pP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endParaRPr>
                </a:p>
              </p:txBody>
            </p:sp>
            <p:sp>
              <p:nvSpPr>
                <p:cNvPr id="276" name="Flowchart: Multidocument 275">
                  <a:extLst>
                    <a:ext uri="{FF2B5EF4-FFF2-40B4-BE49-F238E27FC236}">
                      <a16:creationId xmlns:a16="http://schemas.microsoft.com/office/drawing/2014/main" id="{001A27FA-E260-47B7-BD92-9F26DC0C77AF}"/>
                    </a:ext>
                  </a:extLst>
                </p:cNvPr>
                <p:cNvSpPr/>
                <p:nvPr/>
              </p:nvSpPr>
              <p:spPr>
                <a:xfrm>
                  <a:off x="7381419" y="2649159"/>
                  <a:ext cx="867421" cy="441223"/>
                </a:xfrm>
                <a:prstGeom prst="flowChartMulti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solidFill>
                        <a:schemeClr val="tx1"/>
                      </a:solidFill>
                    </a:rPr>
                    <a:t>Dashboard</a:t>
                  </a:r>
                </a:p>
              </p:txBody>
            </p:sp>
            <p:sp>
              <p:nvSpPr>
                <p:cNvPr id="277" name="Flowchart: Multidocument 276">
                  <a:extLst>
                    <a:ext uri="{FF2B5EF4-FFF2-40B4-BE49-F238E27FC236}">
                      <a16:creationId xmlns:a16="http://schemas.microsoft.com/office/drawing/2014/main" id="{D5855577-C08B-475D-9728-98B297A9AD41}"/>
                    </a:ext>
                  </a:extLst>
                </p:cNvPr>
                <p:cNvSpPr/>
                <p:nvPr/>
              </p:nvSpPr>
              <p:spPr>
                <a:xfrm>
                  <a:off x="7359068" y="3140936"/>
                  <a:ext cx="867421" cy="441223"/>
                </a:xfrm>
                <a:prstGeom prst="flowChartMulti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solidFill>
                        <a:schemeClr val="tx1"/>
                      </a:solidFill>
                    </a:rPr>
                    <a:t>Reports</a:t>
                  </a:r>
                </a:p>
              </p:txBody>
            </p:sp>
          </p:grp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E8EB3BFC-9A73-4898-8196-B07967386425}"/>
                  </a:ext>
                </a:extLst>
              </p:cNvPr>
              <p:cNvSpPr/>
              <p:nvPr/>
            </p:nvSpPr>
            <p:spPr>
              <a:xfrm>
                <a:off x="7420718" y="2049540"/>
                <a:ext cx="1069653" cy="38434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Web Designer</a:t>
                </a:r>
                <a:endParaRPr lang="en-MY" sz="1200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>
              <a:off x="3147301" y="3301051"/>
              <a:ext cx="336630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725" y="6163465"/>
              <a:ext cx="3500492" cy="342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0F4CAAF-0F9D-4E2B-9829-E5022C285400}"/>
                </a:ext>
              </a:extLst>
            </p:cNvPr>
            <p:cNvSpPr txBox="1"/>
            <p:nvPr/>
          </p:nvSpPr>
          <p:spPr>
            <a:xfrm>
              <a:off x="3550110" y="5614582"/>
              <a:ext cx="1045740" cy="346280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SQL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B331AC15-FE22-4527-9F73-F49914F19D14}"/>
                </a:ext>
              </a:extLst>
            </p:cNvPr>
            <p:cNvCxnSpPr>
              <a:cxnSpLocks/>
            </p:cNvCxnSpPr>
            <p:nvPr/>
          </p:nvCxnSpPr>
          <p:spPr>
            <a:xfrm>
              <a:off x="3117343" y="5790066"/>
              <a:ext cx="422846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5668C1F2-0A08-41EE-91B9-F2BE73041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4190" y="5794495"/>
              <a:ext cx="397098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9621244" y="6558672"/>
              <a:ext cx="2467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Copyright © </a:t>
              </a:r>
              <a:r>
                <a:rPr lang="en-US" sz="1200" dirty="0" err="1"/>
                <a:t>Topgen</a:t>
              </a:r>
              <a:r>
                <a:rPr lang="en-US" sz="1200" dirty="0"/>
                <a:t> Series </a:t>
              </a:r>
              <a:r>
                <a:rPr lang="en-US" sz="1200" dirty="0" err="1"/>
                <a:t>Sdn</a:t>
              </a:r>
              <a:r>
                <a:rPr lang="en-US" sz="1200" dirty="0"/>
                <a:t>. Bhd.</a:t>
              </a:r>
              <a:endParaRPr lang="en-GB" sz="1200" dirty="0"/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725809" y="4638675"/>
            <a:ext cx="5679198" cy="2028825"/>
          </a:xfrm>
          <a:prstGeom prst="rect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On-going …</a:t>
            </a:r>
            <a:endParaRPr lang="en-GB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95944" y="111967"/>
            <a:ext cx="5627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Solution Architecture of BI Automation + Sales Execution Plan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49C49DB-4C85-470F-858C-6759FFFB8D3C}"/>
              </a:ext>
            </a:extLst>
          </p:cNvPr>
          <p:cNvGrpSpPr/>
          <p:nvPr/>
        </p:nvGrpSpPr>
        <p:grpSpPr>
          <a:xfrm>
            <a:off x="5912538" y="202168"/>
            <a:ext cx="2331648" cy="475198"/>
            <a:chOff x="6888435" y="116514"/>
            <a:chExt cx="2331648" cy="4751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74C0C12-D59E-41F8-A7BF-475E5EAE047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435" y="247319"/>
              <a:ext cx="492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5A8FD3F-4865-4B19-BF6D-4C0B6F3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6893661" y="468419"/>
              <a:ext cx="49246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5">
              <a:extLst>
                <a:ext uri="{FF2B5EF4-FFF2-40B4-BE49-F238E27FC236}">
                  <a16:creationId xmlns:a16="http://schemas.microsoft.com/office/drawing/2014/main" id="{E4B8643C-17DF-4E66-87FE-1A4BFA331F0F}"/>
                </a:ext>
              </a:extLst>
            </p:cNvPr>
            <p:cNvSpPr txBox="1"/>
            <p:nvPr/>
          </p:nvSpPr>
          <p:spPr>
            <a:xfrm>
              <a:off x="7468273" y="116514"/>
              <a:ext cx="1425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System Flow Process</a:t>
              </a:r>
              <a:endParaRPr lang="en-US" sz="1100" b="1" dirty="0"/>
            </a:p>
          </p:txBody>
        </p:sp>
        <p:sp>
          <p:nvSpPr>
            <p:cNvPr id="75" name="TextBox 75">
              <a:extLst>
                <a:ext uri="{FF2B5EF4-FFF2-40B4-BE49-F238E27FC236}">
                  <a16:creationId xmlns:a16="http://schemas.microsoft.com/office/drawing/2014/main" id="{F179F945-A3F9-4EAE-8694-B9DFA64FB822}"/>
                </a:ext>
              </a:extLst>
            </p:cNvPr>
            <p:cNvSpPr txBox="1"/>
            <p:nvPr/>
          </p:nvSpPr>
          <p:spPr>
            <a:xfrm>
              <a:off x="7468273" y="330102"/>
              <a:ext cx="1751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Manual Operation Process</a:t>
              </a:r>
              <a:endParaRPr lang="en-US" sz="1100" b="1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8595912" y="115809"/>
            <a:ext cx="3586510" cy="727712"/>
            <a:chOff x="8595912" y="115809"/>
            <a:chExt cx="3586510" cy="727712"/>
          </a:xfrm>
        </p:grpSpPr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id="{E69CFDB9-14D2-4EA5-9B39-0A5079117848}"/>
                </a:ext>
              </a:extLst>
            </p:cNvPr>
            <p:cNvSpPr/>
            <p:nvPr/>
          </p:nvSpPr>
          <p:spPr>
            <a:xfrm>
              <a:off x="8595912" y="195070"/>
              <a:ext cx="213163" cy="192594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5" name="Flowchart: Process 144">
              <a:extLst>
                <a:ext uri="{FF2B5EF4-FFF2-40B4-BE49-F238E27FC236}">
                  <a16:creationId xmlns:a16="http://schemas.microsoft.com/office/drawing/2014/main" id="{F700BE2A-159E-426D-8D80-D59E5CB8D0B2}"/>
                </a:ext>
              </a:extLst>
            </p:cNvPr>
            <p:cNvSpPr/>
            <p:nvPr/>
          </p:nvSpPr>
          <p:spPr>
            <a:xfrm>
              <a:off x="8595912" y="484772"/>
              <a:ext cx="213163" cy="192594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7" name="Flowchart: Process 146">
              <a:extLst>
                <a:ext uri="{FF2B5EF4-FFF2-40B4-BE49-F238E27FC236}">
                  <a16:creationId xmlns:a16="http://schemas.microsoft.com/office/drawing/2014/main" id="{E2E16C63-4854-479E-8D20-73AFCD484CD4}"/>
                </a:ext>
              </a:extLst>
            </p:cNvPr>
            <p:cNvSpPr/>
            <p:nvPr/>
          </p:nvSpPr>
          <p:spPr>
            <a:xfrm>
              <a:off x="9813213" y="202552"/>
              <a:ext cx="213163" cy="192594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8" name="Flowchart: Process 147">
              <a:extLst>
                <a:ext uri="{FF2B5EF4-FFF2-40B4-BE49-F238E27FC236}">
                  <a16:creationId xmlns:a16="http://schemas.microsoft.com/office/drawing/2014/main" id="{5768B67C-59F6-4477-B6F7-1480EC8C34FC}"/>
                </a:ext>
              </a:extLst>
            </p:cNvPr>
            <p:cNvSpPr/>
            <p:nvPr/>
          </p:nvSpPr>
          <p:spPr>
            <a:xfrm>
              <a:off x="9813213" y="493870"/>
              <a:ext cx="213163" cy="192594"/>
            </a:xfrm>
            <a:prstGeom prst="flowChartProces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2" name="Flowchart: Process 151">
              <a:extLst>
                <a:ext uri="{FF2B5EF4-FFF2-40B4-BE49-F238E27FC236}">
                  <a16:creationId xmlns:a16="http://schemas.microsoft.com/office/drawing/2014/main" id="{D82BF269-5A68-4190-A9FA-9395C6E1E5E5}"/>
                </a:ext>
              </a:extLst>
            </p:cNvPr>
            <p:cNvSpPr/>
            <p:nvPr/>
          </p:nvSpPr>
          <p:spPr>
            <a:xfrm>
              <a:off x="10893766" y="202552"/>
              <a:ext cx="226851" cy="192594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3" name="TextBox 75">
              <a:extLst>
                <a:ext uri="{FF2B5EF4-FFF2-40B4-BE49-F238E27FC236}">
                  <a16:creationId xmlns:a16="http://schemas.microsoft.com/office/drawing/2014/main" id="{342E7D91-5C49-4A6B-AB41-726BA7E77293}"/>
                </a:ext>
              </a:extLst>
            </p:cNvPr>
            <p:cNvSpPr txBox="1"/>
            <p:nvPr/>
          </p:nvSpPr>
          <p:spPr>
            <a:xfrm>
              <a:off x="8742896" y="155914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Andrew</a:t>
              </a:r>
              <a:endParaRPr lang="en-US" sz="1100" dirty="0"/>
            </a:p>
          </p:txBody>
        </p:sp>
        <p:sp>
          <p:nvSpPr>
            <p:cNvPr id="154" name="TextBox 75">
              <a:extLst>
                <a:ext uri="{FF2B5EF4-FFF2-40B4-BE49-F238E27FC236}">
                  <a16:creationId xmlns:a16="http://schemas.microsoft.com/office/drawing/2014/main" id="{E7C14E51-ADAD-464A-8883-8B5DF9A119F9}"/>
                </a:ext>
              </a:extLst>
            </p:cNvPr>
            <p:cNvSpPr txBox="1"/>
            <p:nvPr/>
          </p:nvSpPr>
          <p:spPr>
            <a:xfrm>
              <a:off x="8622010" y="436649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SY</a:t>
              </a:r>
              <a:endParaRPr lang="en-US" sz="1100" dirty="0"/>
            </a:p>
          </p:txBody>
        </p:sp>
        <p:sp>
          <p:nvSpPr>
            <p:cNvPr id="157" name="TextBox 75">
              <a:extLst>
                <a:ext uri="{FF2B5EF4-FFF2-40B4-BE49-F238E27FC236}">
                  <a16:creationId xmlns:a16="http://schemas.microsoft.com/office/drawing/2014/main" id="{3C1EA880-A652-4D40-A35C-B22D36C37775}"/>
                </a:ext>
              </a:extLst>
            </p:cNvPr>
            <p:cNvSpPr txBox="1"/>
            <p:nvPr/>
          </p:nvSpPr>
          <p:spPr>
            <a:xfrm>
              <a:off x="10976229" y="115809"/>
              <a:ext cx="1022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50" dirty="0"/>
                <a:t>Outsource Developer</a:t>
              </a:r>
              <a:endParaRPr lang="en-US" sz="1050" dirty="0"/>
            </a:p>
          </p:txBody>
        </p:sp>
        <p:sp>
          <p:nvSpPr>
            <p:cNvPr id="158" name="TextBox 75">
              <a:extLst>
                <a:ext uri="{FF2B5EF4-FFF2-40B4-BE49-F238E27FC236}">
                  <a16:creationId xmlns:a16="http://schemas.microsoft.com/office/drawing/2014/main" id="{D01DE551-6F5C-4FFC-8896-43C637E9EDAA}"/>
                </a:ext>
              </a:extLst>
            </p:cNvPr>
            <p:cNvSpPr txBox="1"/>
            <p:nvPr/>
          </p:nvSpPr>
          <p:spPr>
            <a:xfrm>
              <a:off x="10009323" y="160304"/>
              <a:ext cx="489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Kang</a:t>
              </a:r>
              <a:endParaRPr lang="en-US" sz="1100" dirty="0"/>
            </a:p>
          </p:txBody>
        </p:sp>
        <p:sp>
          <p:nvSpPr>
            <p:cNvPr id="159" name="TextBox 75">
              <a:extLst>
                <a:ext uri="{FF2B5EF4-FFF2-40B4-BE49-F238E27FC236}">
                  <a16:creationId xmlns:a16="http://schemas.microsoft.com/office/drawing/2014/main" id="{1700B087-9F68-435D-87ED-8363707FD073}"/>
                </a:ext>
              </a:extLst>
            </p:cNvPr>
            <p:cNvSpPr txBox="1"/>
            <p:nvPr/>
          </p:nvSpPr>
          <p:spPr>
            <a:xfrm>
              <a:off x="10026376" y="464162"/>
              <a:ext cx="554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Kelvin</a:t>
              </a:r>
              <a:endParaRPr lang="en-US" sz="1100" dirty="0"/>
            </a:p>
          </p:txBody>
        </p:sp>
        <p:sp>
          <p:nvSpPr>
            <p:cNvPr id="161" name="Flowchart: Process 160">
              <a:extLst>
                <a:ext uri="{FF2B5EF4-FFF2-40B4-BE49-F238E27FC236}">
                  <a16:creationId xmlns:a16="http://schemas.microsoft.com/office/drawing/2014/main" id="{5768B67C-59F6-4477-B6F7-1480EC8C34FC}"/>
                </a:ext>
              </a:extLst>
            </p:cNvPr>
            <p:cNvSpPr/>
            <p:nvPr/>
          </p:nvSpPr>
          <p:spPr>
            <a:xfrm>
              <a:off x="10900609" y="493870"/>
              <a:ext cx="213163" cy="192594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2" name="TextBox 75">
              <a:extLst>
                <a:ext uri="{FF2B5EF4-FFF2-40B4-BE49-F238E27FC236}">
                  <a16:creationId xmlns:a16="http://schemas.microsoft.com/office/drawing/2014/main" id="{1700B087-9F68-435D-87ED-8363707FD073}"/>
                </a:ext>
              </a:extLst>
            </p:cNvPr>
            <p:cNvSpPr txBox="1"/>
            <p:nvPr/>
          </p:nvSpPr>
          <p:spPr>
            <a:xfrm>
              <a:off x="11124530" y="412634"/>
              <a:ext cx="1057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MY" sz="1050" dirty="0"/>
                <a:t>Outsource </a:t>
              </a:r>
            </a:p>
            <a:p>
              <a:r>
                <a:rPr lang="en-MY" sz="1050" dirty="0"/>
                <a:t>Web Designer</a:t>
              </a:r>
              <a:endParaRPr lang="en-US" sz="105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70136" y="1046780"/>
            <a:ext cx="11918963" cy="5788891"/>
            <a:chOff x="170136" y="1046780"/>
            <a:chExt cx="11918963" cy="5788891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782E5F-3D33-4D6A-AA48-65B77E891B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136" y="3783678"/>
              <a:ext cx="11801398" cy="15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8FD493A-2FE8-450C-A528-FDD665390216}"/>
                </a:ext>
              </a:extLst>
            </p:cNvPr>
            <p:cNvSpPr txBox="1"/>
            <p:nvPr/>
          </p:nvSpPr>
          <p:spPr>
            <a:xfrm>
              <a:off x="1256928" y="1046780"/>
              <a:ext cx="1337064" cy="5168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Data Source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985344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Analysis Automation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A88051B-3046-455C-8842-A6188F4E2BE3}"/>
                </a:ext>
              </a:extLst>
            </p:cNvPr>
            <p:cNvSpPr txBox="1"/>
            <p:nvPr/>
          </p:nvSpPr>
          <p:spPr>
            <a:xfrm>
              <a:off x="6771056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Reports</a:t>
              </a:r>
            </a:p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Development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5EDB301-C076-4781-A2CA-D5B6BAAF1F5A}"/>
                </a:ext>
              </a:extLst>
            </p:cNvPr>
            <p:cNvSpPr txBox="1"/>
            <p:nvPr/>
          </p:nvSpPr>
          <p:spPr>
            <a:xfrm>
              <a:off x="8790383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Marketing</a:t>
              </a:r>
            </a:p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Actions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BED4DCD-D14A-488A-A37F-331544B37B2E}"/>
                </a:ext>
              </a:extLst>
            </p:cNvPr>
            <p:cNvCxnSpPr>
              <a:cxnSpLocks/>
            </p:cNvCxnSpPr>
            <p:nvPr/>
          </p:nvCxnSpPr>
          <p:spPr>
            <a:xfrm>
              <a:off x="3344483" y="1184684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6B69E78-A0AA-42BA-AE6E-DAC53CF12B1E}"/>
                </a:ext>
              </a:extLst>
            </p:cNvPr>
            <p:cNvCxnSpPr>
              <a:cxnSpLocks/>
            </p:cNvCxnSpPr>
            <p:nvPr/>
          </p:nvCxnSpPr>
          <p:spPr>
            <a:xfrm>
              <a:off x="6347411" y="1168773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763B00C-840F-4C62-9527-EC61D6A218DC}"/>
                </a:ext>
              </a:extLst>
            </p:cNvPr>
            <p:cNvCxnSpPr>
              <a:cxnSpLocks/>
            </p:cNvCxnSpPr>
            <p:nvPr/>
          </p:nvCxnSpPr>
          <p:spPr>
            <a:xfrm>
              <a:off x="8677541" y="1204695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7522889-BB6D-4327-AC90-4D26019489B8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55" y="1204695"/>
              <a:ext cx="0" cy="5344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62EE057-6FA6-470B-B304-4CD0693F5850}"/>
                </a:ext>
              </a:extLst>
            </p:cNvPr>
            <p:cNvSpPr txBox="1"/>
            <p:nvPr/>
          </p:nvSpPr>
          <p:spPr>
            <a:xfrm>
              <a:off x="10462404" y="1054993"/>
              <a:ext cx="1441131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Solution Package Sales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6528F60-A32D-4469-9461-37FC49A0AD98}"/>
                </a:ext>
              </a:extLst>
            </p:cNvPr>
            <p:cNvSpPr txBox="1"/>
            <p:nvPr/>
          </p:nvSpPr>
          <p:spPr>
            <a:xfrm>
              <a:off x="170136" y="1571827"/>
              <a:ext cx="387372" cy="205296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C4C34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Production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9BC8E27-5A76-43C3-B878-1A4F8BCD67D1}"/>
                </a:ext>
              </a:extLst>
            </p:cNvPr>
            <p:cNvSpPr txBox="1"/>
            <p:nvPr/>
          </p:nvSpPr>
          <p:spPr>
            <a:xfrm>
              <a:off x="170136" y="3997938"/>
              <a:ext cx="387372" cy="238340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C4C34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2"/>
                  </a:solidFill>
                </a:rPr>
                <a:t>Development &amp; </a:t>
              </a:r>
              <a:r>
                <a:rPr lang="en-MY" altLang="zh-CN" sz="1600" dirty="0">
                  <a:solidFill>
                    <a:schemeClr val="tx2"/>
                  </a:solidFill>
                </a:rPr>
                <a:t>Research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72270F9-CA1A-473D-8D38-2E823F046EDA}"/>
                </a:ext>
              </a:extLst>
            </p:cNvPr>
            <p:cNvGrpSpPr/>
            <p:nvPr/>
          </p:nvGrpSpPr>
          <p:grpSpPr>
            <a:xfrm>
              <a:off x="535756" y="1871933"/>
              <a:ext cx="699143" cy="1021562"/>
              <a:chOff x="761118" y="1685352"/>
              <a:chExt cx="699143" cy="1021562"/>
            </a:xfrm>
          </p:grpSpPr>
          <p:pic>
            <p:nvPicPr>
              <p:cNvPr id="297" name="Picture 296">
                <a:extLst>
                  <a:ext uri="{FF2B5EF4-FFF2-40B4-BE49-F238E27FC236}">
                    <a16:creationId xmlns:a16="http://schemas.microsoft.com/office/drawing/2014/main" id="{0C3E7A21-E6EB-4403-B1EC-AC1A6939E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6" y="1685352"/>
                <a:ext cx="460125" cy="454029"/>
              </a:xfrm>
              <a:prstGeom prst="rect">
                <a:avLst/>
              </a:prstGeom>
            </p:spPr>
          </p:pic>
          <p:sp>
            <p:nvSpPr>
              <p:cNvPr id="298" name="TextBox 75">
                <a:extLst>
                  <a:ext uri="{FF2B5EF4-FFF2-40B4-BE49-F238E27FC236}">
                    <a16:creationId xmlns:a16="http://schemas.microsoft.com/office/drawing/2014/main" id="{53827793-240B-43D4-A00C-3373DE98FEAC}"/>
                  </a:ext>
                </a:extLst>
              </p:cNvPr>
              <p:cNvSpPr txBox="1"/>
              <p:nvPr/>
            </p:nvSpPr>
            <p:spPr>
              <a:xfrm>
                <a:off x="761118" y="2152916"/>
                <a:ext cx="6991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MY" sz="1000" b="1" dirty="0"/>
                  <a:t>External</a:t>
                </a:r>
              </a:p>
              <a:p>
                <a:pPr algn="ctr"/>
                <a:r>
                  <a:rPr lang="en-MY" sz="1000" b="1" dirty="0"/>
                  <a:t>Data</a:t>
                </a:r>
              </a:p>
              <a:p>
                <a:pPr algn="ctr"/>
                <a:r>
                  <a:rPr lang="en-MY" sz="1000" b="1" dirty="0"/>
                  <a:t>Source</a:t>
                </a:r>
                <a:endParaRPr lang="en-US" sz="1000" b="1" dirty="0"/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716AEE1-672D-485D-9470-3F1A2E5B1986}"/>
                </a:ext>
              </a:extLst>
            </p:cNvPr>
            <p:cNvSpPr txBox="1"/>
            <p:nvPr/>
          </p:nvSpPr>
          <p:spPr>
            <a:xfrm>
              <a:off x="1838959" y="1954776"/>
              <a:ext cx="1301766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69" name="Rectangle: Top Corners One Rounded and One Snipped 56">
              <a:extLst>
                <a:ext uri="{FF2B5EF4-FFF2-40B4-BE49-F238E27FC236}">
                  <a16:creationId xmlns:a16="http://schemas.microsoft.com/office/drawing/2014/main" id="{10E1B7BF-00D0-40B6-B70E-5D1D65E7B31E}"/>
                </a:ext>
              </a:extLst>
            </p:cNvPr>
            <p:cNvSpPr/>
            <p:nvPr/>
          </p:nvSpPr>
          <p:spPr>
            <a:xfrm flipH="1">
              <a:off x="1982776" y="2017004"/>
              <a:ext cx="1046094" cy="442343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Customized Tables</a:t>
              </a:r>
            </a:p>
          </p:txBody>
        </p:sp>
        <p:sp>
          <p:nvSpPr>
            <p:cNvPr id="178" name="Rectangle: Top Corners One Rounded and One Snipped 57">
              <a:extLst>
                <a:ext uri="{FF2B5EF4-FFF2-40B4-BE49-F238E27FC236}">
                  <a16:creationId xmlns:a16="http://schemas.microsoft.com/office/drawing/2014/main" id="{0941E82E-E573-4CB1-A879-937B519F5D83}"/>
                </a:ext>
              </a:extLst>
            </p:cNvPr>
            <p:cNvSpPr/>
            <p:nvPr/>
          </p:nvSpPr>
          <p:spPr>
            <a:xfrm flipH="1">
              <a:off x="1982776" y="2810419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Standard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  <a:endCxn id="169" idx="0"/>
            </p:cNvCxnSpPr>
            <p:nvPr/>
          </p:nvCxnSpPr>
          <p:spPr>
            <a:xfrm>
              <a:off x="1208788" y="2238176"/>
              <a:ext cx="77398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E3F7C99-3CA6-45BA-8DDB-C3D5208D451D}"/>
                </a:ext>
              </a:extLst>
            </p:cNvPr>
            <p:cNvSpPr txBox="1"/>
            <p:nvPr/>
          </p:nvSpPr>
          <p:spPr>
            <a:xfrm>
              <a:off x="1244502" y="1993285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Manual</a:t>
              </a:r>
              <a:endParaRPr lang="en-MY" sz="11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D16D5CD-BACD-4CB0-8711-9BBEBA560F0E}"/>
                </a:ext>
              </a:extLst>
            </p:cNvPr>
            <p:cNvSpPr txBox="1"/>
            <p:nvPr/>
          </p:nvSpPr>
          <p:spPr>
            <a:xfrm>
              <a:off x="1831468" y="4811302"/>
              <a:ext cx="1301766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AD048B9-D7CC-4E4B-BD6D-0CBAF8CD1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438" y="3111216"/>
              <a:ext cx="768265" cy="345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6D9CC7-598D-4E04-9089-D275B12EA087}"/>
                </a:ext>
              </a:extLst>
            </p:cNvPr>
            <p:cNvSpPr txBox="1"/>
            <p:nvPr/>
          </p:nvSpPr>
          <p:spPr>
            <a:xfrm>
              <a:off x="1376665" y="2842268"/>
              <a:ext cx="397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API</a:t>
              </a:r>
              <a:endParaRPr lang="en-MY" sz="1100" dirty="0"/>
            </a:p>
          </p:txBody>
        </p:sp>
        <p:sp>
          <p:nvSpPr>
            <p:cNvPr id="187" name="TextBox 75">
              <a:extLst>
                <a:ext uri="{FF2B5EF4-FFF2-40B4-BE49-F238E27FC236}">
                  <a16:creationId xmlns:a16="http://schemas.microsoft.com/office/drawing/2014/main" id="{6948287B-EFD5-40E6-93FE-37A05E899BC9}"/>
                </a:ext>
              </a:extLst>
            </p:cNvPr>
            <p:cNvSpPr txBox="1"/>
            <p:nvPr/>
          </p:nvSpPr>
          <p:spPr>
            <a:xfrm>
              <a:off x="1700733" y="1673768"/>
              <a:ext cx="1609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Internal Data Source</a:t>
              </a:r>
              <a:endParaRPr lang="en-US" sz="1200" b="1" dirty="0"/>
            </a:p>
          </p:txBody>
        </p:sp>
        <p:sp>
          <p:nvSpPr>
            <p:cNvPr id="188" name="Rectangle: Top Corners One Rounded and One Snipped 75">
              <a:extLst>
                <a:ext uri="{FF2B5EF4-FFF2-40B4-BE49-F238E27FC236}">
                  <a16:creationId xmlns:a16="http://schemas.microsoft.com/office/drawing/2014/main" id="{27C8336C-F2C0-43C8-B56C-7C53FE912E29}"/>
                </a:ext>
              </a:extLst>
            </p:cNvPr>
            <p:cNvSpPr/>
            <p:nvPr/>
          </p:nvSpPr>
          <p:spPr>
            <a:xfrm flipH="1">
              <a:off x="1975843" y="4991707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Research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Customized Tables</a:t>
              </a:r>
            </a:p>
          </p:txBody>
        </p:sp>
        <p:sp>
          <p:nvSpPr>
            <p:cNvPr id="192" name="Rectangle: Top Corners One Rounded and One Snipped 76">
              <a:extLst>
                <a:ext uri="{FF2B5EF4-FFF2-40B4-BE49-F238E27FC236}">
                  <a16:creationId xmlns:a16="http://schemas.microsoft.com/office/drawing/2014/main" id="{770D66DF-49C2-4154-BEE0-4C63B0AC1904}"/>
                </a:ext>
              </a:extLst>
            </p:cNvPr>
            <p:cNvSpPr/>
            <p:nvPr/>
          </p:nvSpPr>
          <p:spPr>
            <a:xfrm flipH="1">
              <a:off x="1977054" y="5724094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Defined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Standard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8982F2D6-9926-45A4-9F07-E2FFFEADCDC8}"/>
                </a:ext>
              </a:extLst>
            </p:cNvPr>
            <p:cNvCxnSpPr>
              <a:cxnSpLocks/>
              <a:stCxn id="182" idx="0"/>
              <a:endCxn id="155" idx="2"/>
            </p:cNvCxnSpPr>
            <p:nvPr/>
          </p:nvCxnSpPr>
          <p:spPr>
            <a:xfrm flipV="1">
              <a:off x="2482351" y="3524819"/>
              <a:ext cx="7491" cy="1286483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8EB3BFC-9A73-4898-8196-B07967386425}"/>
                </a:ext>
              </a:extLst>
            </p:cNvPr>
            <p:cNvSpPr/>
            <p:nvPr/>
          </p:nvSpPr>
          <p:spPr>
            <a:xfrm>
              <a:off x="1027633" y="3630354"/>
              <a:ext cx="1403754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8F72AB3E-D456-468F-8299-13FAE94D8A96}"/>
                </a:ext>
              </a:extLst>
            </p:cNvPr>
            <p:cNvSpPr/>
            <p:nvPr/>
          </p:nvSpPr>
          <p:spPr>
            <a:xfrm>
              <a:off x="1018302" y="4074443"/>
              <a:ext cx="1374474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198" name="Connector: Elbow 86">
              <a:extLst>
                <a:ext uri="{FF2B5EF4-FFF2-40B4-BE49-F238E27FC236}">
                  <a16:creationId xmlns:a16="http://schemas.microsoft.com/office/drawing/2014/main" id="{81622459-75EF-4F0E-A137-B87E41BF6966}"/>
                </a:ext>
              </a:extLst>
            </p:cNvPr>
            <p:cNvCxnSpPr>
              <a:cxnSpLocks/>
              <a:stCxn id="182" idx="1"/>
            </p:cNvCxnSpPr>
            <p:nvPr/>
          </p:nvCxnSpPr>
          <p:spPr>
            <a:xfrm rot="10800000">
              <a:off x="877668" y="3040930"/>
              <a:ext cx="953800" cy="2555395"/>
            </a:xfrm>
            <a:prstGeom prst="bentConnector2">
              <a:avLst/>
            </a:prstGeom>
            <a:ln w="28575">
              <a:solidFill>
                <a:srgbClr val="0C4C3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46F2B00-32E4-4B87-9FDD-93860A1E3416}"/>
                </a:ext>
              </a:extLst>
            </p:cNvPr>
            <p:cNvSpPr txBox="1"/>
            <p:nvPr/>
          </p:nvSpPr>
          <p:spPr>
            <a:xfrm>
              <a:off x="981701" y="5353351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Manual</a:t>
              </a:r>
              <a:endParaRPr lang="en-MY" sz="1100" dirty="0"/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1A9CFC68-4C42-4F15-85EF-7FDD400B6FBA}"/>
                </a:ext>
              </a:extLst>
            </p:cNvPr>
            <p:cNvGrpSpPr/>
            <p:nvPr/>
          </p:nvGrpSpPr>
          <p:grpSpPr>
            <a:xfrm>
              <a:off x="4991586" y="4811301"/>
              <a:ext cx="1164867" cy="1210090"/>
              <a:chOff x="4193935" y="4811301"/>
              <a:chExt cx="1195045" cy="1570043"/>
            </a:xfrm>
          </p:grpSpPr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9DACBC9-41CB-408C-A67F-B40261FAE7A2}"/>
                  </a:ext>
                </a:extLst>
              </p:cNvPr>
              <p:cNvSpPr txBox="1"/>
              <p:nvPr/>
            </p:nvSpPr>
            <p:spPr>
              <a:xfrm>
                <a:off x="4193935" y="4811301"/>
                <a:ext cx="1195045" cy="15700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3" name="Rectangle: Top Corners One Rounded and One Snipped 90">
                <a:extLst>
                  <a:ext uri="{FF2B5EF4-FFF2-40B4-BE49-F238E27FC236}">
                    <a16:creationId xmlns:a16="http://schemas.microsoft.com/office/drawing/2014/main" id="{CDD418E3-DF77-4A49-B6CB-39F569441E42}"/>
                  </a:ext>
                </a:extLst>
              </p:cNvPr>
              <p:cNvSpPr/>
              <p:nvPr/>
            </p:nvSpPr>
            <p:spPr>
              <a:xfrm flipH="1">
                <a:off x="4407194" y="5662168"/>
                <a:ext cx="832836" cy="56941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Pre-Calculate</a:t>
                </a:r>
              </a:p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Tables</a:t>
                </a:r>
              </a:p>
            </p:txBody>
          </p:sp>
          <p:sp>
            <p:nvSpPr>
              <p:cNvPr id="294" name="Rectangle: Top Corners One Rounded and One Snipped 91">
                <a:extLst>
                  <a:ext uri="{FF2B5EF4-FFF2-40B4-BE49-F238E27FC236}">
                    <a16:creationId xmlns:a16="http://schemas.microsoft.com/office/drawing/2014/main" id="{173C2183-FE39-4DFA-B53D-8827A2803172}"/>
                  </a:ext>
                </a:extLst>
              </p:cNvPr>
              <p:cNvSpPr/>
              <p:nvPr/>
            </p:nvSpPr>
            <p:spPr>
              <a:xfrm flipH="1">
                <a:off x="4313159" y="4922530"/>
                <a:ext cx="579637" cy="430821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Rectangle: Top Corners One Rounded and One Snipped 92">
                <a:extLst>
                  <a:ext uri="{FF2B5EF4-FFF2-40B4-BE49-F238E27FC236}">
                    <a16:creationId xmlns:a16="http://schemas.microsoft.com/office/drawing/2014/main" id="{9637CC97-40BA-4EF1-82F1-C89F85286BDA}"/>
                  </a:ext>
                </a:extLst>
              </p:cNvPr>
              <p:cNvSpPr/>
              <p:nvPr/>
            </p:nvSpPr>
            <p:spPr>
              <a:xfrm flipH="1">
                <a:off x="4479628" y="5064320"/>
                <a:ext cx="64300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Rectangle: Top Corners One Rounded and One Snipped 93">
                <a:extLst>
                  <a:ext uri="{FF2B5EF4-FFF2-40B4-BE49-F238E27FC236}">
                    <a16:creationId xmlns:a16="http://schemas.microsoft.com/office/drawing/2014/main" id="{52894B60-8ACA-4DDB-8236-AFD8FE04DC4C}"/>
                  </a:ext>
                </a:extLst>
              </p:cNvPr>
              <p:cNvSpPr/>
              <p:nvPr/>
            </p:nvSpPr>
            <p:spPr>
              <a:xfrm flipH="1">
                <a:off x="4688731" y="5184262"/>
                <a:ext cx="58415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0F4CAAF-0F9D-4E2B-9829-E5022C285400}"/>
                </a:ext>
              </a:extLst>
            </p:cNvPr>
            <p:cNvSpPr txBox="1"/>
            <p:nvPr/>
          </p:nvSpPr>
          <p:spPr>
            <a:xfrm>
              <a:off x="3548748" y="5243985"/>
              <a:ext cx="1045740" cy="346280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Scripts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B331AC15-FE22-4527-9F73-F49914F19D14}"/>
                </a:ext>
              </a:extLst>
            </p:cNvPr>
            <p:cNvCxnSpPr>
              <a:cxnSpLocks/>
              <a:endCxn id="205" idx="1"/>
            </p:cNvCxnSpPr>
            <p:nvPr/>
          </p:nvCxnSpPr>
          <p:spPr>
            <a:xfrm>
              <a:off x="3125902" y="5416346"/>
              <a:ext cx="422846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5668C1F2-0A08-41EE-91B9-F2BE73041531}"/>
                </a:ext>
              </a:extLst>
            </p:cNvPr>
            <p:cNvCxnSpPr>
              <a:cxnSpLocks/>
              <a:stCxn id="205" idx="3"/>
              <a:endCxn id="292" idx="1"/>
            </p:cNvCxnSpPr>
            <p:nvPr/>
          </p:nvCxnSpPr>
          <p:spPr>
            <a:xfrm flipV="1">
              <a:off x="4594488" y="5416346"/>
              <a:ext cx="397098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976F6317-61B8-4AFA-9D5D-685E2B6C29D0}"/>
                </a:ext>
              </a:extLst>
            </p:cNvPr>
            <p:cNvGrpSpPr/>
            <p:nvPr/>
          </p:nvGrpSpPr>
          <p:grpSpPr>
            <a:xfrm>
              <a:off x="4986398" y="1954776"/>
              <a:ext cx="1164867" cy="1245240"/>
              <a:chOff x="4193935" y="4811301"/>
              <a:chExt cx="1195045" cy="1570043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09F11FF3-30BA-4AB7-884D-0B8E288E2361}"/>
                  </a:ext>
                </a:extLst>
              </p:cNvPr>
              <p:cNvSpPr txBox="1"/>
              <p:nvPr/>
            </p:nvSpPr>
            <p:spPr>
              <a:xfrm>
                <a:off x="4193935" y="4811301"/>
                <a:ext cx="1195045" cy="15700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8" name="Rectangle: Top Corners One Rounded and One Snipped 105">
                <a:extLst>
                  <a:ext uri="{FF2B5EF4-FFF2-40B4-BE49-F238E27FC236}">
                    <a16:creationId xmlns:a16="http://schemas.microsoft.com/office/drawing/2014/main" id="{F9E7EC04-61B1-43F2-B4F1-8EABD05CA2E6}"/>
                  </a:ext>
                </a:extLst>
              </p:cNvPr>
              <p:cNvSpPr/>
              <p:nvPr/>
            </p:nvSpPr>
            <p:spPr>
              <a:xfrm flipH="1">
                <a:off x="4407194" y="5662168"/>
                <a:ext cx="832836" cy="56941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Pre-Calculate</a:t>
                </a:r>
              </a:p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Tables</a:t>
                </a:r>
              </a:p>
            </p:txBody>
          </p:sp>
          <p:sp>
            <p:nvSpPr>
              <p:cNvPr id="289" name="Rectangle: Top Corners One Rounded and One Snipped 106">
                <a:extLst>
                  <a:ext uri="{FF2B5EF4-FFF2-40B4-BE49-F238E27FC236}">
                    <a16:creationId xmlns:a16="http://schemas.microsoft.com/office/drawing/2014/main" id="{40787F71-C477-47CC-A1B3-ACD96FBD441B}"/>
                  </a:ext>
                </a:extLst>
              </p:cNvPr>
              <p:cNvSpPr/>
              <p:nvPr/>
            </p:nvSpPr>
            <p:spPr>
              <a:xfrm flipH="1">
                <a:off x="4313159" y="4922530"/>
                <a:ext cx="579637" cy="430821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Rectangle: Top Corners One Rounded and One Snipped 107">
                <a:extLst>
                  <a:ext uri="{FF2B5EF4-FFF2-40B4-BE49-F238E27FC236}">
                    <a16:creationId xmlns:a16="http://schemas.microsoft.com/office/drawing/2014/main" id="{543B7354-C14D-4E8B-B6A3-BD75D3C34BFF}"/>
                  </a:ext>
                </a:extLst>
              </p:cNvPr>
              <p:cNvSpPr/>
              <p:nvPr/>
            </p:nvSpPr>
            <p:spPr>
              <a:xfrm flipH="1">
                <a:off x="4479628" y="5064320"/>
                <a:ext cx="64300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Rectangle: Top Corners One Rounded and One Snipped 108">
                <a:extLst>
                  <a:ext uri="{FF2B5EF4-FFF2-40B4-BE49-F238E27FC236}">
                    <a16:creationId xmlns:a16="http://schemas.microsoft.com/office/drawing/2014/main" id="{F3BC78F2-C10C-473A-8827-2DDB948C2FAB}"/>
                  </a:ext>
                </a:extLst>
              </p:cNvPr>
              <p:cNvSpPr/>
              <p:nvPr/>
            </p:nvSpPr>
            <p:spPr>
              <a:xfrm flipH="1">
                <a:off x="4688731" y="5184262"/>
                <a:ext cx="58415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0" name="TextBox 75">
              <a:extLst>
                <a:ext uri="{FF2B5EF4-FFF2-40B4-BE49-F238E27FC236}">
                  <a16:creationId xmlns:a16="http://schemas.microsoft.com/office/drawing/2014/main" id="{244BB757-3662-47C1-AEC9-C32524E95752}"/>
                </a:ext>
              </a:extLst>
            </p:cNvPr>
            <p:cNvSpPr txBox="1"/>
            <p:nvPr/>
          </p:nvSpPr>
          <p:spPr>
            <a:xfrm>
              <a:off x="4972928" y="1668076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ED7D60B0-A207-4394-BBB3-263F4001B65B}"/>
                </a:ext>
              </a:extLst>
            </p:cNvPr>
            <p:cNvGrpSpPr/>
            <p:nvPr/>
          </p:nvGrpSpPr>
          <p:grpSpPr>
            <a:xfrm>
              <a:off x="3546117" y="1950529"/>
              <a:ext cx="1056451" cy="1156419"/>
              <a:chOff x="3551305" y="2673912"/>
              <a:chExt cx="1056451" cy="1156419"/>
            </a:xfrm>
          </p:grpSpPr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C4C20394-F17A-43AF-9D5A-ED090580647E}"/>
                  </a:ext>
                </a:extLst>
              </p:cNvPr>
              <p:cNvSpPr txBox="1"/>
              <p:nvPr/>
            </p:nvSpPr>
            <p:spPr>
              <a:xfrm>
                <a:off x="3551305" y="2673912"/>
                <a:ext cx="1056451" cy="1156419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8385127-DB55-4BE9-A61C-264ACE261ED4}"/>
                  </a:ext>
                </a:extLst>
              </p:cNvPr>
              <p:cNvSpPr txBox="1"/>
              <p:nvPr/>
            </p:nvSpPr>
            <p:spPr>
              <a:xfrm>
                <a:off x="3633838" y="2778932"/>
                <a:ext cx="904576" cy="465984"/>
              </a:xfrm>
              <a:prstGeom prst="rect">
                <a:avLst/>
              </a:prstGeom>
              <a:solidFill>
                <a:srgbClr val="17479D">
                  <a:lumMod val="40000"/>
                  <a:lumOff val="60000"/>
                </a:srgb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Automate</a:t>
                </a:r>
              </a:p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Scripts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49DA6B44-FA0D-4A1E-B78A-DF235655339D}"/>
                  </a:ext>
                </a:extLst>
              </p:cNvPr>
              <p:cNvSpPr txBox="1"/>
              <p:nvPr/>
            </p:nvSpPr>
            <p:spPr>
              <a:xfrm>
                <a:off x="3639243" y="3294605"/>
                <a:ext cx="904576" cy="465984"/>
              </a:xfrm>
              <a:prstGeom prst="rect">
                <a:avLst/>
              </a:prstGeom>
              <a:solidFill>
                <a:srgbClr val="17479D">
                  <a:lumMod val="40000"/>
                  <a:lumOff val="60000"/>
                </a:srgb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Automate</a:t>
                </a:r>
              </a:p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SQL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</p:grpSp>
        <p:sp>
          <p:nvSpPr>
            <p:cNvPr id="212" name="TextBox 75">
              <a:extLst>
                <a:ext uri="{FF2B5EF4-FFF2-40B4-BE49-F238E27FC236}">
                  <a16:creationId xmlns:a16="http://schemas.microsoft.com/office/drawing/2014/main" id="{64EA87EF-78D8-4217-9DA6-03C5C9CBB647}"/>
                </a:ext>
              </a:extLst>
            </p:cNvPr>
            <p:cNvSpPr txBox="1"/>
            <p:nvPr/>
          </p:nvSpPr>
          <p:spPr>
            <a:xfrm>
              <a:off x="3502128" y="1678425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F0B47E5A-4454-4D65-B868-E5A8E847D562}"/>
                </a:ext>
              </a:extLst>
            </p:cNvPr>
            <p:cNvCxnSpPr>
              <a:cxnSpLocks/>
              <a:stCxn id="205" idx="0"/>
              <a:endCxn id="284" idx="2"/>
            </p:cNvCxnSpPr>
            <p:nvPr/>
          </p:nvCxnSpPr>
          <p:spPr>
            <a:xfrm flipV="1">
              <a:off x="4071618" y="3106948"/>
              <a:ext cx="2725" cy="2137037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17576A4-1E64-4CAD-9537-9D5D8D419227}"/>
                </a:ext>
              </a:extLst>
            </p:cNvPr>
            <p:cNvSpPr/>
            <p:nvPr/>
          </p:nvSpPr>
          <p:spPr>
            <a:xfrm>
              <a:off x="4208225" y="3624790"/>
              <a:ext cx="1308322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C6C143D-8E72-4A53-A743-503A4D81973B}"/>
                </a:ext>
              </a:extLst>
            </p:cNvPr>
            <p:cNvSpPr/>
            <p:nvPr/>
          </p:nvSpPr>
          <p:spPr>
            <a:xfrm>
              <a:off x="4164465" y="4069428"/>
              <a:ext cx="1331153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408B5F3E-3E77-4AE1-90E2-378BE9B2D688}"/>
                </a:ext>
              </a:extLst>
            </p:cNvPr>
            <p:cNvCxnSpPr>
              <a:cxnSpLocks/>
              <a:stCxn id="292" idx="0"/>
              <a:endCxn id="287" idx="2"/>
            </p:cNvCxnSpPr>
            <p:nvPr/>
          </p:nvCxnSpPr>
          <p:spPr>
            <a:xfrm flipH="1" flipV="1">
              <a:off x="5568832" y="3200016"/>
              <a:ext cx="5188" cy="1611285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8BC52C53-9946-41A5-A4E6-2C412CFBC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1778" y="2525018"/>
              <a:ext cx="385986" cy="37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910F0947-FCB5-405A-86E7-E4C8F002E353}"/>
                </a:ext>
              </a:extLst>
            </p:cNvPr>
            <p:cNvCxnSpPr>
              <a:cxnSpLocks/>
            </p:cNvCxnSpPr>
            <p:nvPr/>
          </p:nvCxnSpPr>
          <p:spPr>
            <a:xfrm>
              <a:off x="4608405" y="2521533"/>
              <a:ext cx="39370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73018C5F-0C3D-49B7-A821-C40802FE88E8}"/>
                </a:ext>
              </a:extLst>
            </p:cNvPr>
            <p:cNvSpPr txBox="1"/>
            <p:nvPr/>
          </p:nvSpPr>
          <p:spPr>
            <a:xfrm>
              <a:off x="6516394" y="1954775"/>
              <a:ext cx="661083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r>
                <a:rPr lang="en-US" altLang="zh-CN" sz="1200" kern="0">
                  <a:solidFill>
                    <a:srgbClr val="0C4C34"/>
                  </a:solidFill>
                  <a:latin typeface="Aaux Next Regular"/>
                </a:rPr>
                <a:t>PHP</a:t>
              </a:r>
            </a:p>
            <a:p>
              <a:pPr lvl="0" algn="ctr" defTabSz="1284915">
                <a:defRPr/>
              </a:pPr>
              <a:r>
                <a:rPr lang="en-US" sz="1200" kern="0">
                  <a:solidFill>
                    <a:srgbClr val="0C4C34"/>
                  </a:solidFill>
                  <a:latin typeface="Aaux Next Regular"/>
                </a:rPr>
                <a:t>Code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1265" y="2515467"/>
              <a:ext cx="365129" cy="61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D96D5441-562E-4B9C-83D6-C82A65A193C6}"/>
                </a:ext>
              </a:extLst>
            </p:cNvPr>
            <p:cNvCxnSpPr>
              <a:cxnSpLocks/>
              <a:stCxn id="224" idx="3"/>
              <a:endCxn id="278" idx="1"/>
            </p:cNvCxnSpPr>
            <p:nvPr/>
          </p:nvCxnSpPr>
          <p:spPr>
            <a:xfrm>
              <a:off x="7177477" y="2739797"/>
              <a:ext cx="20865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75">
              <a:extLst>
                <a:ext uri="{FF2B5EF4-FFF2-40B4-BE49-F238E27FC236}">
                  <a16:creationId xmlns:a16="http://schemas.microsoft.com/office/drawing/2014/main" id="{37BC834C-ADE1-4C88-8049-ADAED130C574}"/>
                </a:ext>
              </a:extLst>
            </p:cNvPr>
            <p:cNvSpPr txBox="1"/>
            <p:nvPr/>
          </p:nvSpPr>
          <p:spPr>
            <a:xfrm>
              <a:off x="6822206" y="1666273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0602850E-D836-4836-A87B-FF610FFFB96B}"/>
                </a:ext>
              </a:extLst>
            </p:cNvPr>
            <p:cNvCxnSpPr>
              <a:cxnSpLocks/>
              <a:stCxn id="169" idx="1"/>
              <a:endCxn id="178" idx="3"/>
            </p:cNvCxnSpPr>
            <p:nvPr/>
          </p:nvCxnSpPr>
          <p:spPr>
            <a:xfrm>
              <a:off x="2505823" y="2459347"/>
              <a:ext cx="0" cy="351072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6B35BA0E-D678-4CDC-B19E-02F438F743DD}"/>
                </a:ext>
              </a:extLst>
            </p:cNvPr>
            <p:cNvGrpSpPr/>
            <p:nvPr/>
          </p:nvGrpSpPr>
          <p:grpSpPr>
            <a:xfrm>
              <a:off x="6641217" y="4811300"/>
              <a:ext cx="1876939" cy="1570043"/>
              <a:chOff x="7298913" y="2092681"/>
              <a:chExt cx="987732" cy="1570043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9904C884-4D49-424C-A447-EEE490E8CD45}"/>
                  </a:ext>
                </a:extLst>
              </p:cNvPr>
              <p:cNvSpPr txBox="1"/>
              <p:nvPr/>
            </p:nvSpPr>
            <p:spPr>
              <a:xfrm>
                <a:off x="7298913" y="2092681"/>
                <a:ext cx="987732" cy="1570043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vl="0" algn="ctr" defTabSz="1284915"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82" name="Flowchart: Multidocument 281">
                <a:extLst>
                  <a:ext uri="{FF2B5EF4-FFF2-40B4-BE49-F238E27FC236}">
                    <a16:creationId xmlns:a16="http://schemas.microsoft.com/office/drawing/2014/main" id="{EB20F296-216A-4225-A839-96CBD4D33137}"/>
                  </a:ext>
                </a:extLst>
              </p:cNvPr>
              <p:cNvSpPr/>
              <p:nvPr/>
            </p:nvSpPr>
            <p:spPr>
              <a:xfrm>
                <a:off x="7342147" y="2215290"/>
                <a:ext cx="412205" cy="48927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Excel Reports</a:t>
                </a:r>
              </a:p>
            </p:txBody>
          </p:sp>
          <p:sp>
            <p:nvSpPr>
              <p:cNvPr id="283" name="Flowchart: Multidocument 282">
                <a:extLst>
                  <a:ext uri="{FF2B5EF4-FFF2-40B4-BE49-F238E27FC236}">
                    <a16:creationId xmlns:a16="http://schemas.microsoft.com/office/drawing/2014/main" id="{EE15AA45-D61B-4F46-B913-B5E9E2360882}"/>
                  </a:ext>
                </a:extLst>
              </p:cNvPr>
              <p:cNvSpPr/>
              <p:nvPr/>
            </p:nvSpPr>
            <p:spPr>
              <a:xfrm>
                <a:off x="7340532" y="2842498"/>
                <a:ext cx="487089" cy="746286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Third Party Report Tools</a:t>
                </a:r>
              </a:p>
            </p:txBody>
          </p:sp>
        </p:grp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D058257-4F94-45CF-81AA-8A5729F54F7B}"/>
                </a:ext>
              </a:extLst>
            </p:cNvPr>
            <p:cNvCxnSpPr>
              <a:cxnSpLocks/>
              <a:stCxn id="292" idx="3"/>
            </p:cNvCxnSpPr>
            <p:nvPr/>
          </p:nvCxnSpPr>
          <p:spPr>
            <a:xfrm flipV="1">
              <a:off x="6156453" y="5409174"/>
              <a:ext cx="478893" cy="7172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2566E64C-BEA9-4CEB-AA1A-D9343043D946}"/>
                </a:ext>
              </a:extLst>
            </p:cNvPr>
            <p:cNvSpPr txBox="1"/>
            <p:nvPr/>
          </p:nvSpPr>
          <p:spPr>
            <a:xfrm>
              <a:off x="6095583" y="5098574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Export</a:t>
              </a:r>
              <a:endParaRPr lang="en-MY" sz="1100" dirty="0"/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ABFCFB82-CAC6-415A-A0AC-4EC94ADA5270}"/>
                </a:ext>
              </a:extLst>
            </p:cNvPr>
            <p:cNvCxnSpPr>
              <a:cxnSpLocks/>
              <a:endCxn id="278" idx="2"/>
            </p:cNvCxnSpPr>
            <p:nvPr/>
          </p:nvCxnSpPr>
          <p:spPr>
            <a:xfrm flipV="1">
              <a:off x="7947685" y="3524818"/>
              <a:ext cx="0" cy="1286481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E6883D4B-27EB-4E48-83E6-27E647428C03}"/>
                </a:ext>
              </a:extLst>
            </p:cNvPr>
            <p:cNvSpPr/>
            <p:nvPr/>
          </p:nvSpPr>
          <p:spPr>
            <a:xfrm>
              <a:off x="6503344" y="3604451"/>
              <a:ext cx="1308322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781BEE8-66E7-4D83-A983-9B0EF503F054}"/>
                </a:ext>
              </a:extLst>
            </p:cNvPr>
            <p:cNvSpPr/>
            <p:nvPr/>
          </p:nvSpPr>
          <p:spPr>
            <a:xfrm>
              <a:off x="6541788" y="4080617"/>
              <a:ext cx="1331153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41" name="Flowchart: Predefined Process 240">
              <a:extLst>
                <a:ext uri="{FF2B5EF4-FFF2-40B4-BE49-F238E27FC236}">
                  <a16:creationId xmlns:a16="http://schemas.microsoft.com/office/drawing/2014/main" id="{7868C0AC-070B-4BDE-8BCA-1ECD70D2CAFA}"/>
                </a:ext>
              </a:extLst>
            </p:cNvPr>
            <p:cNvSpPr/>
            <p:nvPr/>
          </p:nvSpPr>
          <p:spPr>
            <a:xfrm>
              <a:off x="9051881" y="1958209"/>
              <a:ext cx="1204758" cy="98501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Emails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Facebook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SMS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Market-Places</a:t>
              </a:r>
            </a:p>
          </p:txBody>
        </p:sp>
        <p:sp>
          <p:nvSpPr>
            <p:cNvPr id="242" name="TextBox 75">
              <a:extLst>
                <a:ext uri="{FF2B5EF4-FFF2-40B4-BE49-F238E27FC236}">
                  <a16:creationId xmlns:a16="http://schemas.microsoft.com/office/drawing/2014/main" id="{236AE20B-8DBF-4B3F-80B7-DA48644CFCB6}"/>
                </a:ext>
              </a:extLst>
            </p:cNvPr>
            <p:cNvSpPr txBox="1"/>
            <p:nvPr/>
          </p:nvSpPr>
          <p:spPr>
            <a:xfrm>
              <a:off x="9071056" y="1715740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997F32BD-83C9-47D4-B5A7-7323644D03B4}"/>
                </a:ext>
              </a:extLst>
            </p:cNvPr>
            <p:cNvCxnSpPr>
              <a:cxnSpLocks/>
              <a:endCxn id="241" idx="1"/>
            </p:cNvCxnSpPr>
            <p:nvPr/>
          </p:nvCxnSpPr>
          <p:spPr>
            <a:xfrm>
              <a:off x="8512027" y="2450718"/>
              <a:ext cx="539854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CD2CEBC4-DA91-4691-A0FB-E2067E52EDF2}"/>
                </a:ext>
              </a:extLst>
            </p:cNvPr>
            <p:cNvSpPr txBox="1"/>
            <p:nvPr/>
          </p:nvSpPr>
          <p:spPr>
            <a:xfrm>
              <a:off x="8658294" y="2205237"/>
              <a:ext cx="397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API</a:t>
              </a:r>
              <a:endParaRPr lang="en-MY" sz="1100" dirty="0"/>
            </a:p>
          </p:txBody>
        </p:sp>
        <p:sp>
          <p:nvSpPr>
            <p:cNvPr id="249" name="Flowchart: Predefined Process 248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061466" y="3021436"/>
              <a:ext cx="1204758" cy="55952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Manual Action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Plans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33363E9E-693A-435D-AF41-7A95A1D7A1F9}"/>
                </a:ext>
              </a:extLst>
            </p:cNvPr>
            <p:cNvSpPr txBox="1"/>
            <p:nvPr/>
          </p:nvSpPr>
          <p:spPr>
            <a:xfrm>
              <a:off x="8994149" y="4811299"/>
              <a:ext cx="1330494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251" name="Flowchart: Predefined Process 250">
              <a:extLst>
                <a:ext uri="{FF2B5EF4-FFF2-40B4-BE49-F238E27FC236}">
                  <a16:creationId xmlns:a16="http://schemas.microsoft.com/office/drawing/2014/main" id="{348BEF08-F159-4478-A9CD-2C712A3E239F}"/>
                </a:ext>
              </a:extLst>
            </p:cNvPr>
            <p:cNvSpPr/>
            <p:nvPr/>
          </p:nvSpPr>
          <p:spPr>
            <a:xfrm>
              <a:off x="9070796" y="4922529"/>
              <a:ext cx="1195173" cy="67379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Develop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Action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Plans</a:t>
              </a:r>
            </a:p>
          </p:txBody>
        </p:sp>
        <p:sp>
          <p:nvSpPr>
            <p:cNvPr id="252" name="Flowchart: Predefined Process 251">
              <a:extLst>
                <a:ext uri="{FF2B5EF4-FFF2-40B4-BE49-F238E27FC236}">
                  <a16:creationId xmlns:a16="http://schemas.microsoft.com/office/drawing/2014/main" id="{2DE0396F-7822-4876-95B6-290665C8B209}"/>
                </a:ext>
              </a:extLst>
            </p:cNvPr>
            <p:cNvSpPr/>
            <p:nvPr/>
          </p:nvSpPr>
          <p:spPr>
            <a:xfrm>
              <a:off x="9056129" y="5688005"/>
              <a:ext cx="1219425" cy="55952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Testing on Results</a:t>
              </a:r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7280FA30-C4A1-4E53-A5BE-B47EC87752AD}"/>
                </a:ext>
              </a:extLst>
            </p:cNvPr>
            <p:cNvCxnSpPr>
              <a:cxnSpLocks/>
              <a:stCxn id="281" idx="3"/>
              <a:endCxn id="250" idx="1"/>
            </p:cNvCxnSpPr>
            <p:nvPr/>
          </p:nvCxnSpPr>
          <p:spPr>
            <a:xfrm flipV="1">
              <a:off x="8518156" y="5596321"/>
              <a:ext cx="475993" cy="1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E00369C0-FD86-4A7B-9156-E08D687C8782}"/>
                </a:ext>
              </a:extLst>
            </p:cNvPr>
            <p:cNvCxnSpPr>
              <a:cxnSpLocks/>
              <a:stCxn id="250" idx="0"/>
              <a:endCxn id="249" idx="2"/>
            </p:cNvCxnSpPr>
            <p:nvPr/>
          </p:nvCxnSpPr>
          <p:spPr>
            <a:xfrm flipV="1">
              <a:off x="9659396" y="3580965"/>
              <a:ext cx="4449" cy="1230334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C5EBD081-50C5-4877-9369-5CAA828B7738}"/>
                </a:ext>
              </a:extLst>
            </p:cNvPr>
            <p:cNvSpPr/>
            <p:nvPr/>
          </p:nvSpPr>
          <p:spPr>
            <a:xfrm>
              <a:off x="8797270" y="4053991"/>
              <a:ext cx="1499907" cy="388779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Marketing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A4047B20-3EC3-4E87-8EAD-3FF23DB98045}"/>
                </a:ext>
              </a:extLst>
            </p:cNvPr>
            <p:cNvCxnSpPr>
              <a:cxnSpLocks/>
              <a:stCxn id="250" idx="3"/>
            </p:cNvCxnSpPr>
            <p:nvPr/>
          </p:nvCxnSpPr>
          <p:spPr>
            <a:xfrm flipV="1">
              <a:off x="10324643" y="5596320"/>
              <a:ext cx="523642" cy="1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CBCA2C4B-9EF3-4B61-A689-7E80EB3B5237}"/>
                </a:ext>
              </a:extLst>
            </p:cNvPr>
            <p:cNvSpPr txBox="1"/>
            <p:nvPr/>
          </p:nvSpPr>
          <p:spPr>
            <a:xfrm>
              <a:off x="10839370" y="4811299"/>
              <a:ext cx="1064165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r>
                <a:rPr lang="en-US" altLang="zh-CN" sz="1200" kern="0" dirty="0">
                  <a:solidFill>
                    <a:srgbClr val="0C4C34"/>
                  </a:solidFill>
                  <a:latin typeface="Aaux Next Regular"/>
                </a:rPr>
                <a:t>Package</a:t>
              </a:r>
            </a:p>
            <a:p>
              <a:pPr lvl="0" algn="ctr" defTabSz="1284915"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Discussion</a:t>
              </a:r>
            </a:p>
            <a:p>
              <a:pPr lvl="0" algn="ctr" defTabSz="1284915">
                <a:defRPr/>
              </a:pPr>
              <a:r>
                <a:rPr lang="en-US" sz="1200" kern="0" dirty="0">
                  <a:solidFill>
                    <a:srgbClr val="0C4C34"/>
                  </a:solidFill>
                  <a:latin typeface="Aaux Next Regular"/>
                </a:rPr>
                <a:t>Stage</a:t>
              </a:r>
              <a:endPara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56C0C9E-8052-46AF-BFA8-0E89BFEF993A}"/>
                </a:ext>
              </a:extLst>
            </p:cNvPr>
            <p:cNvCxnSpPr>
              <a:cxnSpLocks/>
              <a:stCxn id="257" idx="0"/>
              <a:endCxn id="260" idx="2"/>
            </p:cNvCxnSpPr>
            <p:nvPr/>
          </p:nvCxnSpPr>
          <p:spPr>
            <a:xfrm flipV="1">
              <a:off x="11371453" y="3580964"/>
              <a:ext cx="0" cy="1230335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12537E4-9FCD-4299-B670-7D70CB85880E}"/>
                </a:ext>
              </a:extLst>
            </p:cNvPr>
            <p:cNvSpPr/>
            <p:nvPr/>
          </p:nvSpPr>
          <p:spPr>
            <a:xfrm>
              <a:off x="10498785" y="4056161"/>
              <a:ext cx="1499907" cy="384345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Sales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91DEEBB-1E06-401B-BCAC-77975C6AE242}"/>
                </a:ext>
              </a:extLst>
            </p:cNvPr>
            <p:cNvSpPr txBox="1"/>
            <p:nvPr/>
          </p:nvSpPr>
          <p:spPr>
            <a:xfrm>
              <a:off x="10839370" y="1986155"/>
              <a:ext cx="1064165" cy="1594809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261" name="Flowchart: Internal Storage 260">
              <a:extLst>
                <a:ext uri="{FF2B5EF4-FFF2-40B4-BE49-F238E27FC236}">
                  <a16:creationId xmlns:a16="http://schemas.microsoft.com/office/drawing/2014/main" id="{0F0EC729-16CF-4C55-865E-3BABD43D6108}"/>
                </a:ext>
              </a:extLst>
            </p:cNvPr>
            <p:cNvSpPr/>
            <p:nvPr/>
          </p:nvSpPr>
          <p:spPr>
            <a:xfrm>
              <a:off x="10907454" y="2277810"/>
              <a:ext cx="927403" cy="451179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</a:rPr>
                <a:t>Results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62" name="Flowchart: Internal Storage 261">
              <a:extLst>
                <a:ext uri="{FF2B5EF4-FFF2-40B4-BE49-F238E27FC236}">
                  <a16:creationId xmlns:a16="http://schemas.microsoft.com/office/drawing/2014/main" id="{85581E44-1994-4562-81C4-E89A23F62003}"/>
                </a:ext>
              </a:extLst>
            </p:cNvPr>
            <p:cNvSpPr/>
            <p:nvPr/>
          </p:nvSpPr>
          <p:spPr>
            <a:xfrm>
              <a:off x="10908384" y="2864515"/>
              <a:ext cx="926473" cy="451179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</a:rPr>
                <a:t>Sale Packages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63" name="TextBox 75">
              <a:extLst>
                <a:ext uri="{FF2B5EF4-FFF2-40B4-BE49-F238E27FC236}">
                  <a16:creationId xmlns:a16="http://schemas.microsoft.com/office/drawing/2014/main" id="{5DD2CA0A-75C6-47D4-9B73-9F8EA2B19262}"/>
                </a:ext>
              </a:extLst>
            </p:cNvPr>
            <p:cNvSpPr txBox="1"/>
            <p:nvPr/>
          </p:nvSpPr>
          <p:spPr>
            <a:xfrm>
              <a:off x="10792748" y="1709157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D4722F2A-AF67-4B83-B408-DECAD6B1F7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639" y="2450718"/>
              <a:ext cx="582731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1AD8C562-3CB8-493A-9EE9-052B42882E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5969" y="3298972"/>
              <a:ext cx="573401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Flowchart: Multidocument 265">
              <a:extLst>
                <a:ext uri="{FF2B5EF4-FFF2-40B4-BE49-F238E27FC236}">
                  <a16:creationId xmlns:a16="http://schemas.microsoft.com/office/drawing/2014/main" id="{78B80DE7-C9E4-4F11-8E9F-7E799344EFDD}"/>
                </a:ext>
              </a:extLst>
            </p:cNvPr>
            <p:cNvSpPr/>
            <p:nvPr/>
          </p:nvSpPr>
          <p:spPr>
            <a:xfrm>
              <a:off x="7566677" y="4919901"/>
              <a:ext cx="874958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Dashboard</a:t>
              </a:r>
            </a:p>
          </p:txBody>
        </p:sp>
        <p:sp>
          <p:nvSpPr>
            <p:cNvPr id="267" name="Flowchart: Multidocument 266">
              <a:extLst>
                <a:ext uri="{FF2B5EF4-FFF2-40B4-BE49-F238E27FC236}">
                  <a16:creationId xmlns:a16="http://schemas.microsoft.com/office/drawing/2014/main" id="{0E9D3574-0012-4151-9719-117F4613F27C}"/>
                </a:ext>
              </a:extLst>
            </p:cNvPr>
            <p:cNvSpPr/>
            <p:nvPr/>
          </p:nvSpPr>
          <p:spPr>
            <a:xfrm>
              <a:off x="7718378" y="5471589"/>
              <a:ext cx="722503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Reports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7BC01C4-46D7-4885-8D6E-BF6686E44E08}"/>
                </a:ext>
              </a:extLst>
            </p:cNvPr>
            <p:cNvSpPr/>
            <p:nvPr/>
          </p:nvSpPr>
          <p:spPr>
            <a:xfrm>
              <a:off x="7728314" y="5986286"/>
              <a:ext cx="737977" cy="36121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OS</a:t>
              </a:r>
            </a:p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7386129" y="1954775"/>
              <a:ext cx="1123112" cy="1570043"/>
              <a:chOff x="7386129" y="1954775"/>
              <a:chExt cx="1123112" cy="1570043"/>
            </a:xfrm>
          </p:grpSpPr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638D6DF4-233E-4531-B920-ACFA688349A4}"/>
                  </a:ext>
                </a:extLst>
              </p:cNvPr>
              <p:cNvGrpSpPr/>
              <p:nvPr/>
            </p:nvGrpSpPr>
            <p:grpSpPr>
              <a:xfrm>
                <a:off x="7386129" y="1954775"/>
                <a:ext cx="1123112" cy="1570043"/>
                <a:chOff x="7298913" y="2092681"/>
                <a:chExt cx="987732" cy="1570043"/>
              </a:xfrm>
            </p:grpSpPr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1B720367-CDD2-4FED-BDF9-250C53C306B4}"/>
                    </a:ext>
                  </a:extLst>
                </p:cNvPr>
                <p:cNvSpPr txBox="1"/>
                <p:nvPr/>
              </p:nvSpPr>
              <p:spPr>
                <a:xfrm>
                  <a:off x="7298913" y="2092681"/>
                  <a:ext cx="987732" cy="157004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7479D">
                        <a:lumMod val="40000"/>
                        <a:lumOff val="60000"/>
                        <a:tint val="66000"/>
                        <a:satMod val="160000"/>
                      </a:srgbClr>
                    </a:gs>
                    <a:gs pos="50000">
                      <a:srgbClr val="17479D">
                        <a:lumMod val="40000"/>
                        <a:lumOff val="60000"/>
                        <a:tint val="44500"/>
                        <a:satMod val="160000"/>
                      </a:srgbClr>
                    </a:gs>
                    <a:gs pos="100000">
                      <a:srgbClr val="17479D">
                        <a:lumMod val="40000"/>
                        <a:lumOff val="60000"/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>
                  <a:solidFill>
                    <a:srgbClr val="0C4C34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algn="ctr" defTabSz="1284915">
                    <a:defRPr/>
                  </a:pP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endParaRPr>
                </a:p>
              </p:txBody>
            </p:sp>
            <p:sp>
              <p:nvSpPr>
                <p:cNvPr id="279" name="Flowchart: Multidocument 278">
                  <a:extLst>
                    <a:ext uri="{FF2B5EF4-FFF2-40B4-BE49-F238E27FC236}">
                      <a16:creationId xmlns:a16="http://schemas.microsoft.com/office/drawing/2014/main" id="{001A27FA-E260-47B7-BD92-9F26DC0C77AF}"/>
                    </a:ext>
                  </a:extLst>
                </p:cNvPr>
                <p:cNvSpPr/>
                <p:nvPr/>
              </p:nvSpPr>
              <p:spPr>
                <a:xfrm>
                  <a:off x="7381419" y="2649159"/>
                  <a:ext cx="867421" cy="441223"/>
                </a:xfrm>
                <a:prstGeom prst="flowChartMulti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solidFill>
                        <a:schemeClr val="tx1"/>
                      </a:solidFill>
                    </a:rPr>
                    <a:t>Dashboard</a:t>
                  </a:r>
                </a:p>
              </p:txBody>
            </p:sp>
            <p:sp>
              <p:nvSpPr>
                <p:cNvPr id="280" name="Flowchart: Multidocument 279">
                  <a:extLst>
                    <a:ext uri="{FF2B5EF4-FFF2-40B4-BE49-F238E27FC236}">
                      <a16:creationId xmlns:a16="http://schemas.microsoft.com/office/drawing/2014/main" id="{D5855577-C08B-475D-9728-98B297A9AD41}"/>
                    </a:ext>
                  </a:extLst>
                </p:cNvPr>
                <p:cNvSpPr/>
                <p:nvPr/>
              </p:nvSpPr>
              <p:spPr>
                <a:xfrm>
                  <a:off x="7359068" y="3140936"/>
                  <a:ext cx="867421" cy="441223"/>
                </a:xfrm>
                <a:prstGeom prst="flowChartMulti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solidFill>
                        <a:schemeClr val="tx1"/>
                      </a:solidFill>
                    </a:rPr>
                    <a:t>Reports</a:t>
                  </a:r>
                </a:p>
              </p:txBody>
            </p:sp>
          </p:grp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E8EB3BFC-9A73-4898-8196-B07967386425}"/>
                  </a:ext>
                </a:extLst>
              </p:cNvPr>
              <p:cNvSpPr/>
              <p:nvPr/>
            </p:nvSpPr>
            <p:spPr>
              <a:xfrm>
                <a:off x="7420718" y="2049540"/>
                <a:ext cx="1069653" cy="38434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Web Designer</a:t>
                </a:r>
                <a:endParaRPr lang="en-MY" sz="1200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>
              <a:off x="3147301" y="3301051"/>
              <a:ext cx="336630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725" y="6163465"/>
              <a:ext cx="3500492" cy="342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0F4CAAF-0F9D-4E2B-9829-E5022C285400}"/>
                </a:ext>
              </a:extLst>
            </p:cNvPr>
            <p:cNvSpPr txBox="1"/>
            <p:nvPr/>
          </p:nvSpPr>
          <p:spPr>
            <a:xfrm>
              <a:off x="3550110" y="5614582"/>
              <a:ext cx="1045740" cy="346280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SQL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B331AC15-FE22-4527-9F73-F49914F19D14}"/>
                </a:ext>
              </a:extLst>
            </p:cNvPr>
            <p:cNvCxnSpPr>
              <a:cxnSpLocks/>
            </p:cNvCxnSpPr>
            <p:nvPr/>
          </p:nvCxnSpPr>
          <p:spPr>
            <a:xfrm>
              <a:off x="3117343" y="5790066"/>
              <a:ext cx="422846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5668C1F2-0A08-41EE-91B9-F2BE73041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4190" y="5794495"/>
              <a:ext cx="397098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9621244" y="6558672"/>
              <a:ext cx="2467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Copyright © </a:t>
              </a:r>
              <a:r>
                <a:rPr lang="en-US" sz="1200" dirty="0" err="1"/>
                <a:t>Topgen</a:t>
              </a:r>
              <a:r>
                <a:rPr lang="en-US" sz="1200" dirty="0"/>
                <a:t> Series </a:t>
              </a:r>
              <a:r>
                <a:rPr lang="en-US" sz="1200" dirty="0" err="1"/>
                <a:t>Sdn</a:t>
              </a:r>
              <a:r>
                <a:rPr lang="en-US" sz="1200" dirty="0"/>
                <a:t>. Bhd.</a:t>
              </a:r>
              <a:endParaRPr lang="en-GB" sz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5809" y="1706691"/>
            <a:ext cx="9772976" cy="4972168"/>
            <a:chOff x="725809" y="1706691"/>
            <a:chExt cx="9772976" cy="4972168"/>
          </a:xfrm>
        </p:grpSpPr>
        <p:sp>
          <p:nvSpPr>
            <p:cNvPr id="4" name="Rectangle 3"/>
            <p:cNvSpPr/>
            <p:nvPr/>
          </p:nvSpPr>
          <p:spPr>
            <a:xfrm>
              <a:off x="725809" y="4638675"/>
              <a:ext cx="5679198" cy="2028825"/>
            </a:xfrm>
            <a:prstGeom prst="rect">
              <a:avLst/>
            </a:prstGeom>
            <a:solidFill>
              <a:srgbClr val="92D05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002060"/>
                  </a:solidFill>
                </a:rPr>
                <a:t>On-going …</a:t>
              </a:r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724164" y="1706691"/>
              <a:ext cx="1774621" cy="4960809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400" dirty="0">
                  <a:solidFill>
                    <a:srgbClr val="002060"/>
                  </a:solidFill>
                </a:rPr>
                <a:t>Working…</a:t>
              </a:r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445228" y="1718050"/>
              <a:ext cx="2183224" cy="4960809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400" dirty="0">
                  <a:solidFill>
                    <a:srgbClr val="002060"/>
                  </a:solidFill>
                </a:rPr>
                <a:t>Working…</a:t>
              </a:r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32302" y="1711048"/>
              <a:ext cx="5369938" cy="2857282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4400" dirty="0">
                  <a:solidFill>
                    <a:srgbClr val="002060"/>
                  </a:solidFill>
                </a:rPr>
                <a:t>Working…</a:t>
              </a:r>
              <a:endParaRPr lang="en-GB" sz="4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03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170136" y="1046780"/>
            <a:ext cx="11918963" cy="5788891"/>
            <a:chOff x="170136" y="1046780"/>
            <a:chExt cx="11918963" cy="5788891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6782E5F-3D33-4D6A-AA48-65B77E891B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136" y="3783678"/>
              <a:ext cx="11801398" cy="15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8FD493A-2FE8-450C-A528-FDD665390216}"/>
                </a:ext>
              </a:extLst>
            </p:cNvPr>
            <p:cNvSpPr txBox="1"/>
            <p:nvPr/>
          </p:nvSpPr>
          <p:spPr>
            <a:xfrm>
              <a:off x="1256928" y="1046780"/>
              <a:ext cx="1337064" cy="5168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Data Source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985344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Analysis Automation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A88051B-3046-455C-8842-A6188F4E2BE3}"/>
                </a:ext>
              </a:extLst>
            </p:cNvPr>
            <p:cNvSpPr txBox="1"/>
            <p:nvPr/>
          </p:nvSpPr>
          <p:spPr>
            <a:xfrm>
              <a:off x="6771056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Reports</a:t>
              </a:r>
            </a:p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Development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5EDB301-C076-4781-A2CA-D5B6BAAF1F5A}"/>
                </a:ext>
              </a:extLst>
            </p:cNvPr>
            <p:cNvSpPr txBox="1"/>
            <p:nvPr/>
          </p:nvSpPr>
          <p:spPr>
            <a:xfrm>
              <a:off x="8790383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Marketing</a:t>
              </a:r>
            </a:p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Actions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BED4DCD-D14A-488A-A37F-331544B37B2E}"/>
                </a:ext>
              </a:extLst>
            </p:cNvPr>
            <p:cNvCxnSpPr>
              <a:cxnSpLocks/>
            </p:cNvCxnSpPr>
            <p:nvPr/>
          </p:nvCxnSpPr>
          <p:spPr>
            <a:xfrm>
              <a:off x="3344483" y="1184684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6B69E78-A0AA-42BA-AE6E-DAC53CF12B1E}"/>
                </a:ext>
              </a:extLst>
            </p:cNvPr>
            <p:cNvCxnSpPr>
              <a:cxnSpLocks/>
            </p:cNvCxnSpPr>
            <p:nvPr/>
          </p:nvCxnSpPr>
          <p:spPr>
            <a:xfrm>
              <a:off x="6347411" y="1168773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763B00C-840F-4C62-9527-EC61D6A218DC}"/>
                </a:ext>
              </a:extLst>
            </p:cNvPr>
            <p:cNvCxnSpPr>
              <a:cxnSpLocks/>
            </p:cNvCxnSpPr>
            <p:nvPr/>
          </p:nvCxnSpPr>
          <p:spPr>
            <a:xfrm>
              <a:off x="8677541" y="1204695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7522889-BB6D-4327-AC90-4D26019489B8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55" y="1204695"/>
              <a:ext cx="0" cy="5344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62EE057-6FA6-470B-B304-4CD0693F5850}"/>
                </a:ext>
              </a:extLst>
            </p:cNvPr>
            <p:cNvSpPr txBox="1"/>
            <p:nvPr/>
          </p:nvSpPr>
          <p:spPr>
            <a:xfrm>
              <a:off x="10462404" y="1054993"/>
              <a:ext cx="1441131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Solution Package Sales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6528F60-A32D-4469-9461-37FC49A0AD98}"/>
                </a:ext>
              </a:extLst>
            </p:cNvPr>
            <p:cNvSpPr txBox="1"/>
            <p:nvPr/>
          </p:nvSpPr>
          <p:spPr>
            <a:xfrm>
              <a:off x="170136" y="1571827"/>
              <a:ext cx="387372" cy="205296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C4C34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Production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9BC8E27-5A76-43C3-B878-1A4F8BCD67D1}"/>
                </a:ext>
              </a:extLst>
            </p:cNvPr>
            <p:cNvSpPr txBox="1"/>
            <p:nvPr/>
          </p:nvSpPr>
          <p:spPr>
            <a:xfrm>
              <a:off x="170136" y="3997938"/>
              <a:ext cx="387372" cy="238340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C4C34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2"/>
                  </a:solidFill>
                </a:rPr>
                <a:t>Development &amp; </a:t>
              </a:r>
              <a:r>
                <a:rPr lang="en-MY" altLang="zh-CN" sz="1600" dirty="0">
                  <a:solidFill>
                    <a:schemeClr val="tx2"/>
                  </a:solidFill>
                </a:rPr>
                <a:t>Research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72270F9-CA1A-473D-8D38-2E823F046EDA}"/>
                </a:ext>
              </a:extLst>
            </p:cNvPr>
            <p:cNvGrpSpPr/>
            <p:nvPr/>
          </p:nvGrpSpPr>
          <p:grpSpPr>
            <a:xfrm>
              <a:off x="535756" y="1871933"/>
              <a:ext cx="699143" cy="1021562"/>
              <a:chOff x="761118" y="1685352"/>
              <a:chExt cx="699143" cy="1021562"/>
            </a:xfrm>
          </p:grpSpPr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0C3E7A21-E6EB-4403-B1EC-AC1A6939E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6" y="1685352"/>
                <a:ext cx="460125" cy="454029"/>
              </a:xfrm>
              <a:prstGeom prst="rect">
                <a:avLst/>
              </a:prstGeom>
            </p:spPr>
          </p:pic>
          <p:sp>
            <p:nvSpPr>
              <p:cNvPr id="299" name="TextBox 75">
                <a:extLst>
                  <a:ext uri="{FF2B5EF4-FFF2-40B4-BE49-F238E27FC236}">
                    <a16:creationId xmlns:a16="http://schemas.microsoft.com/office/drawing/2014/main" id="{53827793-240B-43D4-A00C-3373DE98FEAC}"/>
                  </a:ext>
                </a:extLst>
              </p:cNvPr>
              <p:cNvSpPr txBox="1"/>
              <p:nvPr/>
            </p:nvSpPr>
            <p:spPr>
              <a:xfrm>
                <a:off x="761118" y="2152916"/>
                <a:ext cx="6991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MY" sz="1000" b="1" dirty="0"/>
                  <a:t>External</a:t>
                </a:r>
              </a:p>
              <a:p>
                <a:pPr algn="ctr"/>
                <a:r>
                  <a:rPr lang="en-MY" sz="1000" b="1" dirty="0"/>
                  <a:t>Data</a:t>
                </a:r>
              </a:p>
              <a:p>
                <a:pPr algn="ctr"/>
                <a:r>
                  <a:rPr lang="en-MY" sz="1000" b="1" dirty="0"/>
                  <a:t>Source</a:t>
                </a:r>
                <a:endParaRPr lang="en-US" sz="1000" b="1" dirty="0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716AEE1-672D-485D-9470-3F1A2E5B1986}"/>
                </a:ext>
              </a:extLst>
            </p:cNvPr>
            <p:cNvSpPr txBox="1"/>
            <p:nvPr/>
          </p:nvSpPr>
          <p:spPr>
            <a:xfrm>
              <a:off x="1838959" y="1954776"/>
              <a:ext cx="1301766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78" name="Rectangle: Top Corners One Rounded and One Snipped 56">
              <a:extLst>
                <a:ext uri="{FF2B5EF4-FFF2-40B4-BE49-F238E27FC236}">
                  <a16:creationId xmlns:a16="http://schemas.microsoft.com/office/drawing/2014/main" id="{10E1B7BF-00D0-40B6-B70E-5D1D65E7B31E}"/>
                </a:ext>
              </a:extLst>
            </p:cNvPr>
            <p:cNvSpPr/>
            <p:nvPr/>
          </p:nvSpPr>
          <p:spPr>
            <a:xfrm flipH="1">
              <a:off x="1982776" y="2017004"/>
              <a:ext cx="1046094" cy="442343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Customized Tables</a:t>
              </a:r>
            </a:p>
          </p:txBody>
        </p:sp>
        <p:sp>
          <p:nvSpPr>
            <p:cNvPr id="179" name="Rectangle: Top Corners One Rounded and One Snipped 57">
              <a:extLst>
                <a:ext uri="{FF2B5EF4-FFF2-40B4-BE49-F238E27FC236}">
                  <a16:creationId xmlns:a16="http://schemas.microsoft.com/office/drawing/2014/main" id="{0941E82E-E573-4CB1-A879-937B519F5D83}"/>
                </a:ext>
              </a:extLst>
            </p:cNvPr>
            <p:cNvSpPr/>
            <p:nvPr/>
          </p:nvSpPr>
          <p:spPr>
            <a:xfrm flipH="1">
              <a:off x="1982776" y="2810419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Standard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>
              <a:off x="1208788" y="2238176"/>
              <a:ext cx="77398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E3F7C99-3CA6-45BA-8DDB-C3D5208D451D}"/>
                </a:ext>
              </a:extLst>
            </p:cNvPr>
            <p:cNvSpPr txBox="1"/>
            <p:nvPr/>
          </p:nvSpPr>
          <p:spPr>
            <a:xfrm>
              <a:off x="1244502" y="1993285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Manual</a:t>
              </a:r>
              <a:endParaRPr lang="en-MY" sz="11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D16D5CD-BACD-4CB0-8711-9BBEBA560F0E}"/>
                </a:ext>
              </a:extLst>
            </p:cNvPr>
            <p:cNvSpPr txBox="1"/>
            <p:nvPr/>
          </p:nvSpPr>
          <p:spPr>
            <a:xfrm>
              <a:off x="1831468" y="4811302"/>
              <a:ext cx="1301766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DAD048B9-D7CC-4E4B-BD6D-0CBAF8CD1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438" y="3111216"/>
              <a:ext cx="768265" cy="345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16D9CC7-598D-4E04-9089-D275B12EA087}"/>
                </a:ext>
              </a:extLst>
            </p:cNvPr>
            <p:cNvSpPr txBox="1"/>
            <p:nvPr/>
          </p:nvSpPr>
          <p:spPr>
            <a:xfrm>
              <a:off x="1376665" y="2842268"/>
              <a:ext cx="397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API</a:t>
              </a:r>
              <a:endParaRPr lang="en-MY" sz="1100" dirty="0"/>
            </a:p>
          </p:txBody>
        </p:sp>
        <p:sp>
          <p:nvSpPr>
            <p:cNvPr id="188" name="TextBox 75">
              <a:extLst>
                <a:ext uri="{FF2B5EF4-FFF2-40B4-BE49-F238E27FC236}">
                  <a16:creationId xmlns:a16="http://schemas.microsoft.com/office/drawing/2014/main" id="{6948287B-EFD5-40E6-93FE-37A05E899BC9}"/>
                </a:ext>
              </a:extLst>
            </p:cNvPr>
            <p:cNvSpPr txBox="1"/>
            <p:nvPr/>
          </p:nvSpPr>
          <p:spPr>
            <a:xfrm>
              <a:off x="1700733" y="1673768"/>
              <a:ext cx="1609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Internal Data Source</a:t>
              </a:r>
              <a:endParaRPr lang="en-US" sz="1200" b="1" dirty="0"/>
            </a:p>
          </p:txBody>
        </p:sp>
        <p:sp>
          <p:nvSpPr>
            <p:cNvPr id="192" name="Rectangle: Top Corners One Rounded and One Snipped 75">
              <a:extLst>
                <a:ext uri="{FF2B5EF4-FFF2-40B4-BE49-F238E27FC236}">
                  <a16:creationId xmlns:a16="http://schemas.microsoft.com/office/drawing/2014/main" id="{27C8336C-F2C0-43C8-B56C-7C53FE912E29}"/>
                </a:ext>
              </a:extLst>
            </p:cNvPr>
            <p:cNvSpPr/>
            <p:nvPr/>
          </p:nvSpPr>
          <p:spPr>
            <a:xfrm flipH="1">
              <a:off x="1975843" y="4991707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Research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Customized Tables</a:t>
              </a:r>
            </a:p>
          </p:txBody>
        </p:sp>
        <p:sp>
          <p:nvSpPr>
            <p:cNvPr id="193" name="Rectangle: Top Corners One Rounded and One Snipped 76">
              <a:extLst>
                <a:ext uri="{FF2B5EF4-FFF2-40B4-BE49-F238E27FC236}">
                  <a16:creationId xmlns:a16="http://schemas.microsoft.com/office/drawing/2014/main" id="{770D66DF-49C2-4154-BEE0-4C63B0AC1904}"/>
                </a:ext>
              </a:extLst>
            </p:cNvPr>
            <p:cNvSpPr/>
            <p:nvPr/>
          </p:nvSpPr>
          <p:spPr>
            <a:xfrm flipH="1">
              <a:off x="1977054" y="5724094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Defined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Standard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8982F2D6-9926-45A4-9F07-E2FFFEADCDC8}"/>
                </a:ext>
              </a:extLst>
            </p:cNvPr>
            <p:cNvCxnSpPr>
              <a:cxnSpLocks/>
              <a:stCxn id="185" idx="0"/>
              <a:endCxn id="169" idx="2"/>
            </p:cNvCxnSpPr>
            <p:nvPr/>
          </p:nvCxnSpPr>
          <p:spPr>
            <a:xfrm flipV="1">
              <a:off x="2482351" y="3524819"/>
              <a:ext cx="7491" cy="1286483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E8EB3BFC-9A73-4898-8196-B07967386425}"/>
                </a:ext>
              </a:extLst>
            </p:cNvPr>
            <p:cNvSpPr/>
            <p:nvPr/>
          </p:nvSpPr>
          <p:spPr>
            <a:xfrm>
              <a:off x="1027633" y="3630354"/>
              <a:ext cx="1403754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F72AB3E-D456-468F-8299-13FAE94D8A96}"/>
                </a:ext>
              </a:extLst>
            </p:cNvPr>
            <p:cNvSpPr/>
            <p:nvPr/>
          </p:nvSpPr>
          <p:spPr>
            <a:xfrm>
              <a:off x="1018302" y="4074443"/>
              <a:ext cx="1374474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200" name="Connector: Elbow 86">
              <a:extLst>
                <a:ext uri="{FF2B5EF4-FFF2-40B4-BE49-F238E27FC236}">
                  <a16:creationId xmlns:a16="http://schemas.microsoft.com/office/drawing/2014/main" id="{81622459-75EF-4F0E-A137-B87E41BF6966}"/>
                </a:ext>
              </a:extLst>
            </p:cNvPr>
            <p:cNvCxnSpPr>
              <a:cxnSpLocks/>
              <a:stCxn id="185" idx="1"/>
            </p:cNvCxnSpPr>
            <p:nvPr/>
          </p:nvCxnSpPr>
          <p:spPr>
            <a:xfrm rot="10800000">
              <a:off x="877668" y="3040930"/>
              <a:ext cx="953800" cy="2555395"/>
            </a:xfrm>
            <a:prstGeom prst="bentConnector2">
              <a:avLst/>
            </a:prstGeom>
            <a:ln w="28575">
              <a:solidFill>
                <a:srgbClr val="0C4C3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46F2B00-32E4-4B87-9FDD-93860A1E3416}"/>
                </a:ext>
              </a:extLst>
            </p:cNvPr>
            <p:cNvSpPr txBox="1"/>
            <p:nvPr/>
          </p:nvSpPr>
          <p:spPr>
            <a:xfrm>
              <a:off x="981701" y="5353351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Manual</a:t>
              </a:r>
              <a:endParaRPr lang="en-MY" sz="1100" dirty="0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1A9CFC68-4C42-4F15-85EF-7FDD400B6FBA}"/>
                </a:ext>
              </a:extLst>
            </p:cNvPr>
            <p:cNvGrpSpPr/>
            <p:nvPr/>
          </p:nvGrpSpPr>
          <p:grpSpPr>
            <a:xfrm>
              <a:off x="4991586" y="4811301"/>
              <a:ext cx="1164867" cy="1210090"/>
              <a:chOff x="4193935" y="4811301"/>
              <a:chExt cx="1195045" cy="1570043"/>
            </a:xfrm>
          </p:grpSpPr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A9DACBC9-41CB-408C-A67F-B40261FAE7A2}"/>
                  </a:ext>
                </a:extLst>
              </p:cNvPr>
              <p:cNvSpPr txBox="1"/>
              <p:nvPr/>
            </p:nvSpPr>
            <p:spPr>
              <a:xfrm>
                <a:off x="4193935" y="4811301"/>
                <a:ext cx="1195045" cy="15700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4" name="Rectangle: Top Corners One Rounded and One Snipped 90">
                <a:extLst>
                  <a:ext uri="{FF2B5EF4-FFF2-40B4-BE49-F238E27FC236}">
                    <a16:creationId xmlns:a16="http://schemas.microsoft.com/office/drawing/2014/main" id="{CDD418E3-DF77-4A49-B6CB-39F569441E42}"/>
                  </a:ext>
                </a:extLst>
              </p:cNvPr>
              <p:cNvSpPr/>
              <p:nvPr/>
            </p:nvSpPr>
            <p:spPr>
              <a:xfrm flipH="1">
                <a:off x="4407194" y="5662168"/>
                <a:ext cx="832836" cy="56941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Pre-Calculate</a:t>
                </a:r>
              </a:p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Tables</a:t>
                </a:r>
              </a:p>
            </p:txBody>
          </p:sp>
          <p:sp>
            <p:nvSpPr>
              <p:cNvPr id="295" name="Rectangle: Top Corners One Rounded and One Snipped 91">
                <a:extLst>
                  <a:ext uri="{FF2B5EF4-FFF2-40B4-BE49-F238E27FC236}">
                    <a16:creationId xmlns:a16="http://schemas.microsoft.com/office/drawing/2014/main" id="{173C2183-FE39-4DFA-B53D-8827A2803172}"/>
                  </a:ext>
                </a:extLst>
              </p:cNvPr>
              <p:cNvSpPr/>
              <p:nvPr/>
            </p:nvSpPr>
            <p:spPr>
              <a:xfrm flipH="1">
                <a:off x="4313159" y="4922530"/>
                <a:ext cx="579637" cy="430821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Rectangle: Top Corners One Rounded and One Snipped 92">
                <a:extLst>
                  <a:ext uri="{FF2B5EF4-FFF2-40B4-BE49-F238E27FC236}">
                    <a16:creationId xmlns:a16="http://schemas.microsoft.com/office/drawing/2014/main" id="{9637CC97-40BA-4EF1-82F1-C89F85286BDA}"/>
                  </a:ext>
                </a:extLst>
              </p:cNvPr>
              <p:cNvSpPr/>
              <p:nvPr/>
            </p:nvSpPr>
            <p:spPr>
              <a:xfrm flipH="1">
                <a:off x="4479628" y="5064320"/>
                <a:ext cx="64300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Rectangle: Top Corners One Rounded and One Snipped 93">
                <a:extLst>
                  <a:ext uri="{FF2B5EF4-FFF2-40B4-BE49-F238E27FC236}">
                    <a16:creationId xmlns:a16="http://schemas.microsoft.com/office/drawing/2014/main" id="{52894B60-8ACA-4DDB-8236-AFD8FE04DC4C}"/>
                  </a:ext>
                </a:extLst>
              </p:cNvPr>
              <p:cNvSpPr/>
              <p:nvPr/>
            </p:nvSpPr>
            <p:spPr>
              <a:xfrm flipH="1">
                <a:off x="4688731" y="5184262"/>
                <a:ext cx="58415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0F4CAAF-0F9D-4E2B-9829-E5022C285400}"/>
                </a:ext>
              </a:extLst>
            </p:cNvPr>
            <p:cNvSpPr txBox="1"/>
            <p:nvPr/>
          </p:nvSpPr>
          <p:spPr>
            <a:xfrm>
              <a:off x="3548748" y="5243985"/>
              <a:ext cx="1045740" cy="346280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Scripts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B331AC15-FE22-4527-9F73-F49914F19D14}"/>
                </a:ext>
              </a:extLst>
            </p:cNvPr>
            <p:cNvCxnSpPr>
              <a:cxnSpLocks/>
              <a:endCxn id="206" idx="1"/>
            </p:cNvCxnSpPr>
            <p:nvPr/>
          </p:nvCxnSpPr>
          <p:spPr>
            <a:xfrm>
              <a:off x="3125902" y="5416346"/>
              <a:ext cx="422846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5668C1F2-0A08-41EE-91B9-F2BE73041531}"/>
                </a:ext>
              </a:extLst>
            </p:cNvPr>
            <p:cNvCxnSpPr>
              <a:cxnSpLocks/>
              <a:stCxn id="206" idx="3"/>
              <a:endCxn id="293" idx="1"/>
            </p:cNvCxnSpPr>
            <p:nvPr/>
          </p:nvCxnSpPr>
          <p:spPr>
            <a:xfrm flipV="1">
              <a:off x="4594488" y="5416346"/>
              <a:ext cx="397098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976F6317-61B8-4AFA-9D5D-685E2B6C29D0}"/>
                </a:ext>
              </a:extLst>
            </p:cNvPr>
            <p:cNvGrpSpPr/>
            <p:nvPr/>
          </p:nvGrpSpPr>
          <p:grpSpPr>
            <a:xfrm>
              <a:off x="4986398" y="1954776"/>
              <a:ext cx="1164867" cy="1245240"/>
              <a:chOff x="4193935" y="4811301"/>
              <a:chExt cx="1195045" cy="1570043"/>
            </a:xfrm>
          </p:grpSpPr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09F11FF3-30BA-4AB7-884D-0B8E288E2361}"/>
                  </a:ext>
                </a:extLst>
              </p:cNvPr>
              <p:cNvSpPr txBox="1"/>
              <p:nvPr/>
            </p:nvSpPr>
            <p:spPr>
              <a:xfrm>
                <a:off x="4193935" y="4811301"/>
                <a:ext cx="1195045" cy="15700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9" name="Rectangle: Top Corners One Rounded and One Snipped 105">
                <a:extLst>
                  <a:ext uri="{FF2B5EF4-FFF2-40B4-BE49-F238E27FC236}">
                    <a16:creationId xmlns:a16="http://schemas.microsoft.com/office/drawing/2014/main" id="{F9E7EC04-61B1-43F2-B4F1-8EABD05CA2E6}"/>
                  </a:ext>
                </a:extLst>
              </p:cNvPr>
              <p:cNvSpPr/>
              <p:nvPr/>
            </p:nvSpPr>
            <p:spPr>
              <a:xfrm flipH="1">
                <a:off x="4407194" y="5662168"/>
                <a:ext cx="832836" cy="56941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Pre-Calculate</a:t>
                </a:r>
              </a:p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Tables</a:t>
                </a:r>
              </a:p>
            </p:txBody>
          </p:sp>
          <p:sp>
            <p:nvSpPr>
              <p:cNvPr id="290" name="Rectangle: Top Corners One Rounded and One Snipped 106">
                <a:extLst>
                  <a:ext uri="{FF2B5EF4-FFF2-40B4-BE49-F238E27FC236}">
                    <a16:creationId xmlns:a16="http://schemas.microsoft.com/office/drawing/2014/main" id="{40787F71-C477-47CC-A1B3-ACD96FBD441B}"/>
                  </a:ext>
                </a:extLst>
              </p:cNvPr>
              <p:cNvSpPr/>
              <p:nvPr/>
            </p:nvSpPr>
            <p:spPr>
              <a:xfrm flipH="1">
                <a:off x="4313159" y="4922530"/>
                <a:ext cx="579637" cy="430821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Rectangle: Top Corners One Rounded and One Snipped 107">
                <a:extLst>
                  <a:ext uri="{FF2B5EF4-FFF2-40B4-BE49-F238E27FC236}">
                    <a16:creationId xmlns:a16="http://schemas.microsoft.com/office/drawing/2014/main" id="{543B7354-C14D-4E8B-B6A3-BD75D3C34BFF}"/>
                  </a:ext>
                </a:extLst>
              </p:cNvPr>
              <p:cNvSpPr/>
              <p:nvPr/>
            </p:nvSpPr>
            <p:spPr>
              <a:xfrm flipH="1">
                <a:off x="4479628" y="5064320"/>
                <a:ext cx="64300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: Top Corners One Rounded and One Snipped 108">
                <a:extLst>
                  <a:ext uri="{FF2B5EF4-FFF2-40B4-BE49-F238E27FC236}">
                    <a16:creationId xmlns:a16="http://schemas.microsoft.com/office/drawing/2014/main" id="{F3BC78F2-C10C-473A-8827-2DDB948C2FAB}"/>
                  </a:ext>
                </a:extLst>
              </p:cNvPr>
              <p:cNvSpPr/>
              <p:nvPr/>
            </p:nvSpPr>
            <p:spPr>
              <a:xfrm flipH="1">
                <a:off x="4688731" y="5184262"/>
                <a:ext cx="58415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1" name="TextBox 75">
              <a:extLst>
                <a:ext uri="{FF2B5EF4-FFF2-40B4-BE49-F238E27FC236}">
                  <a16:creationId xmlns:a16="http://schemas.microsoft.com/office/drawing/2014/main" id="{244BB757-3662-47C1-AEC9-C32524E95752}"/>
                </a:ext>
              </a:extLst>
            </p:cNvPr>
            <p:cNvSpPr txBox="1"/>
            <p:nvPr/>
          </p:nvSpPr>
          <p:spPr>
            <a:xfrm>
              <a:off x="4972928" y="1668076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D7D60B0-A207-4394-BBB3-263F4001B65B}"/>
                </a:ext>
              </a:extLst>
            </p:cNvPr>
            <p:cNvGrpSpPr/>
            <p:nvPr/>
          </p:nvGrpSpPr>
          <p:grpSpPr>
            <a:xfrm>
              <a:off x="3546117" y="1950529"/>
              <a:ext cx="1056451" cy="1156419"/>
              <a:chOff x="3551305" y="2673912"/>
              <a:chExt cx="1056451" cy="1156419"/>
            </a:xfrm>
          </p:grpSpPr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4C20394-F17A-43AF-9D5A-ED090580647E}"/>
                  </a:ext>
                </a:extLst>
              </p:cNvPr>
              <p:cNvSpPr txBox="1"/>
              <p:nvPr/>
            </p:nvSpPr>
            <p:spPr>
              <a:xfrm>
                <a:off x="3551305" y="2673912"/>
                <a:ext cx="1056451" cy="1156419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58385127-DB55-4BE9-A61C-264ACE261ED4}"/>
                  </a:ext>
                </a:extLst>
              </p:cNvPr>
              <p:cNvSpPr txBox="1"/>
              <p:nvPr/>
            </p:nvSpPr>
            <p:spPr>
              <a:xfrm>
                <a:off x="3633838" y="2778932"/>
                <a:ext cx="904576" cy="465984"/>
              </a:xfrm>
              <a:prstGeom prst="rect">
                <a:avLst/>
              </a:prstGeom>
              <a:solidFill>
                <a:srgbClr val="17479D">
                  <a:lumMod val="40000"/>
                  <a:lumOff val="60000"/>
                </a:srgb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Automate</a:t>
                </a:r>
              </a:p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Scripts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9DA6B44-FA0D-4A1E-B78A-DF235655339D}"/>
                  </a:ext>
                </a:extLst>
              </p:cNvPr>
              <p:cNvSpPr txBox="1"/>
              <p:nvPr/>
            </p:nvSpPr>
            <p:spPr>
              <a:xfrm>
                <a:off x="3639243" y="3294605"/>
                <a:ext cx="904576" cy="465984"/>
              </a:xfrm>
              <a:prstGeom prst="rect">
                <a:avLst/>
              </a:prstGeom>
              <a:solidFill>
                <a:srgbClr val="17479D">
                  <a:lumMod val="40000"/>
                  <a:lumOff val="60000"/>
                </a:srgb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Automate</a:t>
                </a:r>
              </a:p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SQL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</p:grpSp>
        <p:sp>
          <p:nvSpPr>
            <p:cNvPr id="213" name="TextBox 75">
              <a:extLst>
                <a:ext uri="{FF2B5EF4-FFF2-40B4-BE49-F238E27FC236}">
                  <a16:creationId xmlns:a16="http://schemas.microsoft.com/office/drawing/2014/main" id="{64EA87EF-78D8-4217-9DA6-03C5C9CBB647}"/>
                </a:ext>
              </a:extLst>
            </p:cNvPr>
            <p:cNvSpPr txBox="1"/>
            <p:nvPr/>
          </p:nvSpPr>
          <p:spPr>
            <a:xfrm>
              <a:off x="3502128" y="1678425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F0B47E5A-4454-4D65-B868-E5A8E847D562}"/>
                </a:ext>
              </a:extLst>
            </p:cNvPr>
            <p:cNvCxnSpPr>
              <a:cxnSpLocks/>
              <a:stCxn id="206" idx="0"/>
              <a:endCxn id="285" idx="2"/>
            </p:cNvCxnSpPr>
            <p:nvPr/>
          </p:nvCxnSpPr>
          <p:spPr>
            <a:xfrm flipV="1">
              <a:off x="4071618" y="3106948"/>
              <a:ext cx="2725" cy="2137037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A17576A4-1E64-4CAD-9537-9D5D8D419227}"/>
                </a:ext>
              </a:extLst>
            </p:cNvPr>
            <p:cNvSpPr/>
            <p:nvPr/>
          </p:nvSpPr>
          <p:spPr>
            <a:xfrm>
              <a:off x="4208225" y="3624790"/>
              <a:ext cx="1308322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3C6C143D-8E72-4A53-A743-503A4D81973B}"/>
                </a:ext>
              </a:extLst>
            </p:cNvPr>
            <p:cNvSpPr/>
            <p:nvPr/>
          </p:nvSpPr>
          <p:spPr>
            <a:xfrm>
              <a:off x="4164465" y="4069428"/>
              <a:ext cx="1331153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408B5F3E-3E77-4AE1-90E2-378BE9B2D688}"/>
                </a:ext>
              </a:extLst>
            </p:cNvPr>
            <p:cNvCxnSpPr>
              <a:cxnSpLocks/>
              <a:stCxn id="293" idx="0"/>
              <a:endCxn id="288" idx="2"/>
            </p:cNvCxnSpPr>
            <p:nvPr/>
          </p:nvCxnSpPr>
          <p:spPr>
            <a:xfrm flipH="1" flipV="1">
              <a:off x="5568832" y="3200016"/>
              <a:ext cx="5188" cy="1611285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8BC52C53-9946-41A5-A4E6-2C412CFBC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1778" y="2525018"/>
              <a:ext cx="385986" cy="37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10F0947-FCB5-405A-86E7-E4C8F002E353}"/>
                </a:ext>
              </a:extLst>
            </p:cNvPr>
            <p:cNvCxnSpPr>
              <a:cxnSpLocks/>
            </p:cNvCxnSpPr>
            <p:nvPr/>
          </p:nvCxnSpPr>
          <p:spPr>
            <a:xfrm>
              <a:off x="4608405" y="2521533"/>
              <a:ext cx="39370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3018C5F-0C3D-49B7-A821-C40802FE88E8}"/>
                </a:ext>
              </a:extLst>
            </p:cNvPr>
            <p:cNvSpPr txBox="1"/>
            <p:nvPr/>
          </p:nvSpPr>
          <p:spPr>
            <a:xfrm>
              <a:off x="6516394" y="1954775"/>
              <a:ext cx="661083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r>
                <a:rPr lang="en-US" altLang="zh-CN" sz="1200" kern="0">
                  <a:solidFill>
                    <a:srgbClr val="0C4C34"/>
                  </a:solidFill>
                  <a:latin typeface="Aaux Next Regular"/>
                </a:rPr>
                <a:t>PHP</a:t>
              </a:r>
            </a:p>
            <a:p>
              <a:pPr lvl="0" algn="ctr" defTabSz="1284915">
                <a:defRPr/>
              </a:pPr>
              <a:r>
                <a:rPr lang="en-US" sz="1200" kern="0">
                  <a:solidFill>
                    <a:srgbClr val="0C4C34"/>
                  </a:solidFill>
                  <a:latin typeface="Aaux Next Regular"/>
                </a:rPr>
                <a:t>Code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1265" y="2515467"/>
              <a:ext cx="365129" cy="61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D96D5441-562E-4B9C-83D6-C82A65A193C6}"/>
                </a:ext>
              </a:extLst>
            </p:cNvPr>
            <p:cNvCxnSpPr>
              <a:cxnSpLocks/>
              <a:stCxn id="225" idx="3"/>
              <a:endCxn id="279" idx="1"/>
            </p:cNvCxnSpPr>
            <p:nvPr/>
          </p:nvCxnSpPr>
          <p:spPr>
            <a:xfrm>
              <a:off x="7177477" y="2739797"/>
              <a:ext cx="20865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75">
              <a:extLst>
                <a:ext uri="{FF2B5EF4-FFF2-40B4-BE49-F238E27FC236}">
                  <a16:creationId xmlns:a16="http://schemas.microsoft.com/office/drawing/2014/main" id="{37BC834C-ADE1-4C88-8049-ADAED130C574}"/>
                </a:ext>
              </a:extLst>
            </p:cNvPr>
            <p:cNvSpPr txBox="1"/>
            <p:nvPr/>
          </p:nvSpPr>
          <p:spPr>
            <a:xfrm>
              <a:off x="6822206" y="1666273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0602850E-D836-4836-A87B-FF610FFFB96B}"/>
                </a:ext>
              </a:extLst>
            </p:cNvPr>
            <p:cNvCxnSpPr>
              <a:cxnSpLocks/>
              <a:stCxn id="178" idx="1"/>
              <a:endCxn id="179" idx="3"/>
            </p:cNvCxnSpPr>
            <p:nvPr/>
          </p:nvCxnSpPr>
          <p:spPr>
            <a:xfrm>
              <a:off x="2505823" y="2459347"/>
              <a:ext cx="0" cy="351072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6B35BA0E-D678-4CDC-B19E-02F438F743DD}"/>
                </a:ext>
              </a:extLst>
            </p:cNvPr>
            <p:cNvGrpSpPr/>
            <p:nvPr/>
          </p:nvGrpSpPr>
          <p:grpSpPr>
            <a:xfrm>
              <a:off x="6641217" y="4811300"/>
              <a:ext cx="1876939" cy="1570043"/>
              <a:chOff x="7298913" y="2092681"/>
              <a:chExt cx="987732" cy="1570043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9904C884-4D49-424C-A447-EEE490E8CD45}"/>
                  </a:ext>
                </a:extLst>
              </p:cNvPr>
              <p:cNvSpPr txBox="1"/>
              <p:nvPr/>
            </p:nvSpPr>
            <p:spPr>
              <a:xfrm>
                <a:off x="7298913" y="2092681"/>
                <a:ext cx="987732" cy="1570043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vl="0" algn="ctr" defTabSz="1284915"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83" name="Flowchart: Multidocument 282">
                <a:extLst>
                  <a:ext uri="{FF2B5EF4-FFF2-40B4-BE49-F238E27FC236}">
                    <a16:creationId xmlns:a16="http://schemas.microsoft.com/office/drawing/2014/main" id="{EB20F296-216A-4225-A839-96CBD4D33137}"/>
                  </a:ext>
                </a:extLst>
              </p:cNvPr>
              <p:cNvSpPr/>
              <p:nvPr/>
            </p:nvSpPr>
            <p:spPr>
              <a:xfrm>
                <a:off x="7342147" y="2215290"/>
                <a:ext cx="412205" cy="48927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Excel Reports</a:t>
                </a:r>
              </a:p>
            </p:txBody>
          </p:sp>
          <p:sp>
            <p:nvSpPr>
              <p:cNvPr id="284" name="Flowchart: Multidocument 283">
                <a:extLst>
                  <a:ext uri="{FF2B5EF4-FFF2-40B4-BE49-F238E27FC236}">
                    <a16:creationId xmlns:a16="http://schemas.microsoft.com/office/drawing/2014/main" id="{EE15AA45-D61B-4F46-B913-B5E9E2360882}"/>
                  </a:ext>
                </a:extLst>
              </p:cNvPr>
              <p:cNvSpPr/>
              <p:nvPr/>
            </p:nvSpPr>
            <p:spPr>
              <a:xfrm>
                <a:off x="7340532" y="2842498"/>
                <a:ext cx="487089" cy="746286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Third Party Report Tools</a:t>
                </a:r>
              </a:p>
            </p:txBody>
          </p:sp>
        </p:grp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DD058257-4F94-45CF-81AA-8A5729F54F7B}"/>
                </a:ext>
              </a:extLst>
            </p:cNvPr>
            <p:cNvCxnSpPr>
              <a:cxnSpLocks/>
              <a:stCxn id="293" idx="3"/>
            </p:cNvCxnSpPr>
            <p:nvPr/>
          </p:nvCxnSpPr>
          <p:spPr>
            <a:xfrm flipV="1">
              <a:off x="6156453" y="5409174"/>
              <a:ext cx="478893" cy="7172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566E64C-BEA9-4CEB-AA1A-D9343043D946}"/>
                </a:ext>
              </a:extLst>
            </p:cNvPr>
            <p:cNvSpPr txBox="1"/>
            <p:nvPr/>
          </p:nvSpPr>
          <p:spPr>
            <a:xfrm>
              <a:off x="6095583" y="5098574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Export</a:t>
              </a:r>
              <a:endParaRPr lang="en-MY" sz="1100" dirty="0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ABFCFB82-CAC6-415A-A0AC-4EC94ADA5270}"/>
                </a:ext>
              </a:extLst>
            </p:cNvPr>
            <p:cNvCxnSpPr>
              <a:cxnSpLocks/>
              <a:endCxn id="279" idx="2"/>
            </p:cNvCxnSpPr>
            <p:nvPr/>
          </p:nvCxnSpPr>
          <p:spPr>
            <a:xfrm flipV="1">
              <a:off x="7947685" y="3524818"/>
              <a:ext cx="0" cy="1286481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6883D4B-27EB-4E48-83E6-27E647428C03}"/>
                </a:ext>
              </a:extLst>
            </p:cNvPr>
            <p:cNvSpPr/>
            <p:nvPr/>
          </p:nvSpPr>
          <p:spPr>
            <a:xfrm>
              <a:off x="6503344" y="3604451"/>
              <a:ext cx="1308322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781BEE8-66E7-4D83-A983-9B0EF503F054}"/>
                </a:ext>
              </a:extLst>
            </p:cNvPr>
            <p:cNvSpPr/>
            <p:nvPr/>
          </p:nvSpPr>
          <p:spPr>
            <a:xfrm>
              <a:off x="6541788" y="4080617"/>
              <a:ext cx="1331153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42" name="Flowchart: Predefined Process 241">
              <a:extLst>
                <a:ext uri="{FF2B5EF4-FFF2-40B4-BE49-F238E27FC236}">
                  <a16:creationId xmlns:a16="http://schemas.microsoft.com/office/drawing/2014/main" id="{7868C0AC-070B-4BDE-8BCA-1ECD70D2CAFA}"/>
                </a:ext>
              </a:extLst>
            </p:cNvPr>
            <p:cNvSpPr/>
            <p:nvPr/>
          </p:nvSpPr>
          <p:spPr>
            <a:xfrm>
              <a:off x="9051881" y="1958209"/>
              <a:ext cx="1204758" cy="98501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Emails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Facebook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SMS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Market-Places</a:t>
              </a:r>
            </a:p>
          </p:txBody>
        </p:sp>
        <p:sp>
          <p:nvSpPr>
            <p:cNvPr id="243" name="TextBox 75">
              <a:extLst>
                <a:ext uri="{FF2B5EF4-FFF2-40B4-BE49-F238E27FC236}">
                  <a16:creationId xmlns:a16="http://schemas.microsoft.com/office/drawing/2014/main" id="{236AE20B-8DBF-4B3F-80B7-DA48644CFCB6}"/>
                </a:ext>
              </a:extLst>
            </p:cNvPr>
            <p:cNvSpPr txBox="1"/>
            <p:nvPr/>
          </p:nvSpPr>
          <p:spPr>
            <a:xfrm>
              <a:off x="9071056" y="1715740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997F32BD-83C9-47D4-B5A7-7323644D03B4}"/>
                </a:ext>
              </a:extLst>
            </p:cNvPr>
            <p:cNvCxnSpPr>
              <a:cxnSpLocks/>
              <a:endCxn id="242" idx="1"/>
            </p:cNvCxnSpPr>
            <p:nvPr/>
          </p:nvCxnSpPr>
          <p:spPr>
            <a:xfrm>
              <a:off x="8512027" y="2450718"/>
              <a:ext cx="539854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D2CEBC4-DA91-4691-A0FB-E2067E52EDF2}"/>
                </a:ext>
              </a:extLst>
            </p:cNvPr>
            <p:cNvSpPr txBox="1"/>
            <p:nvPr/>
          </p:nvSpPr>
          <p:spPr>
            <a:xfrm>
              <a:off x="8658294" y="2205237"/>
              <a:ext cx="397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API</a:t>
              </a:r>
              <a:endParaRPr lang="en-MY" sz="1100" dirty="0"/>
            </a:p>
          </p:txBody>
        </p:sp>
        <p:sp>
          <p:nvSpPr>
            <p:cNvPr id="250" name="Flowchart: Predefined Process 249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061466" y="3021436"/>
              <a:ext cx="1204758" cy="55952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Manual Action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Plans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33363E9E-693A-435D-AF41-7A95A1D7A1F9}"/>
                </a:ext>
              </a:extLst>
            </p:cNvPr>
            <p:cNvSpPr txBox="1"/>
            <p:nvPr/>
          </p:nvSpPr>
          <p:spPr>
            <a:xfrm>
              <a:off x="8994149" y="4811299"/>
              <a:ext cx="1330494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252" name="Flowchart: Predefined Process 251">
              <a:extLst>
                <a:ext uri="{FF2B5EF4-FFF2-40B4-BE49-F238E27FC236}">
                  <a16:creationId xmlns:a16="http://schemas.microsoft.com/office/drawing/2014/main" id="{348BEF08-F159-4478-A9CD-2C712A3E239F}"/>
                </a:ext>
              </a:extLst>
            </p:cNvPr>
            <p:cNvSpPr/>
            <p:nvPr/>
          </p:nvSpPr>
          <p:spPr>
            <a:xfrm>
              <a:off x="9070796" y="4922529"/>
              <a:ext cx="1195173" cy="67379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Develop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Action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Plans</a:t>
              </a:r>
            </a:p>
          </p:txBody>
        </p:sp>
        <p:sp>
          <p:nvSpPr>
            <p:cNvPr id="253" name="Flowchart: Predefined Process 252">
              <a:extLst>
                <a:ext uri="{FF2B5EF4-FFF2-40B4-BE49-F238E27FC236}">
                  <a16:creationId xmlns:a16="http://schemas.microsoft.com/office/drawing/2014/main" id="{2DE0396F-7822-4876-95B6-290665C8B209}"/>
                </a:ext>
              </a:extLst>
            </p:cNvPr>
            <p:cNvSpPr/>
            <p:nvPr/>
          </p:nvSpPr>
          <p:spPr>
            <a:xfrm>
              <a:off x="9056129" y="5688005"/>
              <a:ext cx="1219425" cy="55952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Testing on Results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7280FA30-C4A1-4E53-A5BE-B47EC87752AD}"/>
                </a:ext>
              </a:extLst>
            </p:cNvPr>
            <p:cNvCxnSpPr>
              <a:cxnSpLocks/>
              <a:stCxn id="282" idx="3"/>
              <a:endCxn id="251" idx="1"/>
            </p:cNvCxnSpPr>
            <p:nvPr/>
          </p:nvCxnSpPr>
          <p:spPr>
            <a:xfrm flipV="1">
              <a:off x="8518156" y="5596321"/>
              <a:ext cx="475993" cy="1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E00369C0-FD86-4A7B-9156-E08D687C8782}"/>
                </a:ext>
              </a:extLst>
            </p:cNvPr>
            <p:cNvCxnSpPr>
              <a:cxnSpLocks/>
              <a:stCxn id="251" idx="0"/>
              <a:endCxn id="250" idx="2"/>
            </p:cNvCxnSpPr>
            <p:nvPr/>
          </p:nvCxnSpPr>
          <p:spPr>
            <a:xfrm flipV="1">
              <a:off x="9659396" y="3580965"/>
              <a:ext cx="4449" cy="1230334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C5EBD081-50C5-4877-9369-5CAA828B7738}"/>
                </a:ext>
              </a:extLst>
            </p:cNvPr>
            <p:cNvSpPr/>
            <p:nvPr/>
          </p:nvSpPr>
          <p:spPr>
            <a:xfrm>
              <a:off x="8797270" y="4053991"/>
              <a:ext cx="1499907" cy="388779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Marketing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A4047B20-3EC3-4E87-8EAD-3FF23DB98045}"/>
                </a:ext>
              </a:extLst>
            </p:cNvPr>
            <p:cNvCxnSpPr>
              <a:cxnSpLocks/>
              <a:stCxn id="251" idx="3"/>
            </p:cNvCxnSpPr>
            <p:nvPr/>
          </p:nvCxnSpPr>
          <p:spPr>
            <a:xfrm flipV="1">
              <a:off x="10324643" y="5596320"/>
              <a:ext cx="523642" cy="1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BCA2C4B-9EF3-4B61-A689-7E80EB3B5237}"/>
                </a:ext>
              </a:extLst>
            </p:cNvPr>
            <p:cNvSpPr txBox="1"/>
            <p:nvPr/>
          </p:nvSpPr>
          <p:spPr>
            <a:xfrm>
              <a:off x="10839370" y="4811299"/>
              <a:ext cx="1064165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r>
                <a:rPr lang="en-US" altLang="zh-CN" sz="1200" kern="0" dirty="0">
                  <a:solidFill>
                    <a:srgbClr val="0C4C34"/>
                  </a:solidFill>
                  <a:latin typeface="Aaux Next Regular"/>
                </a:rPr>
                <a:t>Package</a:t>
              </a:r>
            </a:p>
            <a:p>
              <a:pPr lvl="0" algn="ctr" defTabSz="1284915"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Discussion</a:t>
              </a:r>
            </a:p>
            <a:p>
              <a:pPr lvl="0" algn="ctr" defTabSz="1284915">
                <a:defRPr/>
              </a:pPr>
              <a:r>
                <a:rPr lang="en-US" sz="1200" kern="0" dirty="0">
                  <a:solidFill>
                    <a:srgbClr val="0C4C34"/>
                  </a:solidFill>
                  <a:latin typeface="Aaux Next Regular"/>
                </a:rPr>
                <a:t>Stage</a:t>
              </a:r>
              <a:endPara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C56C0C9E-8052-46AF-BFA8-0E89BFEF993A}"/>
                </a:ext>
              </a:extLst>
            </p:cNvPr>
            <p:cNvCxnSpPr>
              <a:cxnSpLocks/>
              <a:stCxn id="258" idx="0"/>
              <a:endCxn id="261" idx="2"/>
            </p:cNvCxnSpPr>
            <p:nvPr/>
          </p:nvCxnSpPr>
          <p:spPr>
            <a:xfrm flipV="1">
              <a:off x="11371453" y="3580964"/>
              <a:ext cx="0" cy="1230335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612537E4-9FCD-4299-B670-7D70CB85880E}"/>
                </a:ext>
              </a:extLst>
            </p:cNvPr>
            <p:cNvSpPr/>
            <p:nvPr/>
          </p:nvSpPr>
          <p:spPr>
            <a:xfrm>
              <a:off x="10498785" y="4056161"/>
              <a:ext cx="1499907" cy="384345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Sales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91DEEBB-1E06-401B-BCAC-77975C6AE242}"/>
                </a:ext>
              </a:extLst>
            </p:cNvPr>
            <p:cNvSpPr txBox="1"/>
            <p:nvPr/>
          </p:nvSpPr>
          <p:spPr>
            <a:xfrm>
              <a:off x="10839370" y="1986155"/>
              <a:ext cx="1064165" cy="1594809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262" name="Flowchart: Internal Storage 261">
              <a:extLst>
                <a:ext uri="{FF2B5EF4-FFF2-40B4-BE49-F238E27FC236}">
                  <a16:creationId xmlns:a16="http://schemas.microsoft.com/office/drawing/2014/main" id="{0F0EC729-16CF-4C55-865E-3BABD43D6108}"/>
                </a:ext>
              </a:extLst>
            </p:cNvPr>
            <p:cNvSpPr/>
            <p:nvPr/>
          </p:nvSpPr>
          <p:spPr>
            <a:xfrm>
              <a:off x="10907454" y="2277810"/>
              <a:ext cx="927403" cy="451179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</a:rPr>
                <a:t>Results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63" name="Flowchart: Internal Storage 262">
              <a:extLst>
                <a:ext uri="{FF2B5EF4-FFF2-40B4-BE49-F238E27FC236}">
                  <a16:creationId xmlns:a16="http://schemas.microsoft.com/office/drawing/2014/main" id="{85581E44-1994-4562-81C4-E89A23F62003}"/>
                </a:ext>
              </a:extLst>
            </p:cNvPr>
            <p:cNvSpPr/>
            <p:nvPr/>
          </p:nvSpPr>
          <p:spPr>
            <a:xfrm>
              <a:off x="10908384" y="2864515"/>
              <a:ext cx="926473" cy="451179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</a:rPr>
                <a:t>Sale Packages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75">
              <a:extLst>
                <a:ext uri="{FF2B5EF4-FFF2-40B4-BE49-F238E27FC236}">
                  <a16:creationId xmlns:a16="http://schemas.microsoft.com/office/drawing/2014/main" id="{5DD2CA0A-75C6-47D4-9B73-9F8EA2B19262}"/>
                </a:ext>
              </a:extLst>
            </p:cNvPr>
            <p:cNvSpPr txBox="1"/>
            <p:nvPr/>
          </p:nvSpPr>
          <p:spPr>
            <a:xfrm>
              <a:off x="10792748" y="1709157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D4722F2A-AF67-4B83-B408-DECAD6B1F7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639" y="2450718"/>
              <a:ext cx="582731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1AD8C562-3CB8-493A-9EE9-052B42882E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5969" y="3298972"/>
              <a:ext cx="573401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Flowchart: Multidocument 266">
              <a:extLst>
                <a:ext uri="{FF2B5EF4-FFF2-40B4-BE49-F238E27FC236}">
                  <a16:creationId xmlns:a16="http://schemas.microsoft.com/office/drawing/2014/main" id="{78B80DE7-C9E4-4F11-8E9F-7E799344EFDD}"/>
                </a:ext>
              </a:extLst>
            </p:cNvPr>
            <p:cNvSpPr/>
            <p:nvPr/>
          </p:nvSpPr>
          <p:spPr>
            <a:xfrm>
              <a:off x="7566677" y="4919901"/>
              <a:ext cx="874958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Dashboard</a:t>
              </a:r>
            </a:p>
          </p:txBody>
        </p:sp>
        <p:sp>
          <p:nvSpPr>
            <p:cNvPr id="268" name="Flowchart: Multidocument 267">
              <a:extLst>
                <a:ext uri="{FF2B5EF4-FFF2-40B4-BE49-F238E27FC236}">
                  <a16:creationId xmlns:a16="http://schemas.microsoft.com/office/drawing/2014/main" id="{0E9D3574-0012-4151-9719-117F4613F27C}"/>
                </a:ext>
              </a:extLst>
            </p:cNvPr>
            <p:cNvSpPr/>
            <p:nvPr/>
          </p:nvSpPr>
          <p:spPr>
            <a:xfrm>
              <a:off x="7718378" y="5471589"/>
              <a:ext cx="722503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Reports</a:t>
              </a: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7BC01C4-46D7-4885-8D6E-BF6686E44E08}"/>
                </a:ext>
              </a:extLst>
            </p:cNvPr>
            <p:cNvSpPr/>
            <p:nvPr/>
          </p:nvSpPr>
          <p:spPr>
            <a:xfrm>
              <a:off x="7728314" y="5986286"/>
              <a:ext cx="737977" cy="36121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OS</a:t>
              </a:r>
            </a:p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7386129" y="1954775"/>
              <a:ext cx="1123112" cy="1570043"/>
              <a:chOff x="7386129" y="1954775"/>
              <a:chExt cx="1123112" cy="1570043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638D6DF4-233E-4531-B920-ACFA688349A4}"/>
                  </a:ext>
                </a:extLst>
              </p:cNvPr>
              <p:cNvGrpSpPr/>
              <p:nvPr/>
            </p:nvGrpSpPr>
            <p:grpSpPr>
              <a:xfrm>
                <a:off x="7386129" y="1954775"/>
                <a:ext cx="1123112" cy="1570043"/>
                <a:chOff x="7298913" y="2092681"/>
                <a:chExt cx="987732" cy="1570043"/>
              </a:xfrm>
            </p:grpSpPr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1B720367-CDD2-4FED-BDF9-250C53C306B4}"/>
                    </a:ext>
                  </a:extLst>
                </p:cNvPr>
                <p:cNvSpPr txBox="1"/>
                <p:nvPr/>
              </p:nvSpPr>
              <p:spPr>
                <a:xfrm>
                  <a:off x="7298913" y="2092681"/>
                  <a:ext cx="987732" cy="157004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7479D">
                        <a:lumMod val="40000"/>
                        <a:lumOff val="60000"/>
                        <a:tint val="66000"/>
                        <a:satMod val="160000"/>
                      </a:srgbClr>
                    </a:gs>
                    <a:gs pos="50000">
                      <a:srgbClr val="17479D">
                        <a:lumMod val="40000"/>
                        <a:lumOff val="60000"/>
                        <a:tint val="44500"/>
                        <a:satMod val="160000"/>
                      </a:srgbClr>
                    </a:gs>
                    <a:gs pos="100000">
                      <a:srgbClr val="17479D">
                        <a:lumMod val="40000"/>
                        <a:lumOff val="60000"/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>
                  <a:solidFill>
                    <a:srgbClr val="0C4C34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algn="ctr" defTabSz="1284915">
                    <a:defRPr/>
                  </a:pP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endParaRPr>
                </a:p>
              </p:txBody>
            </p:sp>
            <p:sp>
              <p:nvSpPr>
                <p:cNvPr id="280" name="Flowchart: Multidocument 279">
                  <a:extLst>
                    <a:ext uri="{FF2B5EF4-FFF2-40B4-BE49-F238E27FC236}">
                      <a16:creationId xmlns:a16="http://schemas.microsoft.com/office/drawing/2014/main" id="{001A27FA-E260-47B7-BD92-9F26DC0C77AF}"/>
                    </a:ext>
                  </a:extLst>
                </p:cNvPr>
                <p:cNvSpPr/>
                <p:nvPr/>
              </p:nvSpPr>
              <p:spPr>
                <a:xfrm>
                  <a:off x="7381419" y="2649159"/>
                  <a:ext cx="867421" cy="441223"/>
                </a:xfrm>
                <a:prstGeom prst="flowChartMulti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solidFill>
                        <a:schemeClr val="tx1"/>
                      </a:solidFill>
                    </a:rPr>
                    <a:t>Dashboard</a:t>
                  </a:r>
                </a:p>
              </p:txBody>
            </p:sp>
            <p:sp>
              <p:nvSpPr>
                <p:cNvPr id="281" name="Flowchart: Multidocument 280">
                  <a:extLst>
                    <a:ext uri="{FF2B5EF4-FFF2-40B4-BE49-F238E27FC236}">
                      <a16:creationId xmlns:a16="http://schemas.microsoft.com/office/drawing/2014/main" id="{D5855577-C08B-475D-9728-98B297A9AD41}"/>
                    </a:ext>
                  </a:extLst>
                </p:cNvPr>
                <p:cNvSpPr/>
                <p:nvPr/>
              </p:nvSpPr>
              <p:spPr>
                <a:xfrm>
                  <a:off x="7359068" y="3140936"/>
                  <a:ext cx="867421" cy="441223"/>
                </a:xfrm>
                <a:prstGeom prst="flowChartMulti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solidFill>
                        <a:schemeClr val="tx1"/>
                      </a:solidFill>
                    </a:rPr>
                    <a:t>Reports</a:t>
                  </a:r>
                </a:p>
              </p:txBody>
            </p:sp>
          </p:grp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8EB3BFC-9A73-4898-8196-B07967386425}"/>
                  </a:ext>
                </a:extLst>
              </p:cNvPr>
              <p:cNvSpPr/>
              <p:nvPr/>
            </p:nvSpPr>
            <p:spPr>
              <a:xfrm>
                <a:off x="7420718" y="2049540"/>
                <a:ext cx="1069653" cy="38434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Web Designer</a:t>
                </a:r>
                <a:endParaRPr lang="en-MY" sz="1200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>
              <a:off x="3147301" y="3301051"/>
              <a:ext cx="336630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725" y="6163465"/>
              <a:ext cx="3500492" cy="342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F0F4CAAF-0F9D-4E2B-9829-E5022C285400}"/>
                </a:ext>
              </a:extLst>
            </p:cNvPr>
            <p:cNvSpPr txBox="1"/>
            <p:nvPr/>
          </p:nvSpPr>
          <p:spPr>
            <a:xfrm>
              <a:off x="3550110" y="5614582"/>
              <a:ext cx="1045740" cy="346280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SQL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331AC15-FE22-4527-9F73-F49914F19D14}"/>
                </a:ext>
              </a:extLst>
            </p:cNvPr>
            <p:cNvCxnSpPr>
              <a:cxnSpLocks/>
            </p:cNvCxnSpPr>
            <p:nvPr/>
          </p:nvCxnSpPr>
          <p:spPr>
            <a:xfrm>
              <a:off x="3117343" y="5790066"/>
              <a:ext cx="422846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668C1F2-0A08-41EE-91B9-F2BE73041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4190" y="5794495"/>
              <a:ext cx="397098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9621244" y="6558672"/>
              <a:ext cx="2467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Copyright © </a:t>
              </a:r>
              <a:r>
                <a:rPr lang="en-US" sz="1200" dirty="0" err="1"/>
                <a:t>Topgen</a:t>
              </a:r>
              <a:r>
                <a:rPr lang="en-US" sz="1200" dirty="0"/>
                <a:t> Series </a:t>
              </a:r>
              <a:r>
                <a:rPr lang="en-US" sz="1200" dirty="0" err="1"/>
                <a:t>Sdn</a:t>
              </a:r>
              <a:r>
                <a:rPr lang="en-US" sz="1200" dirty="0"/>
                <a:t>. Bhd.</a:t>
              </a:r>
              <a:endParaRPr lang="en-GB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95944" y="111967"/>
            <a:ext cx="5627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Solution Architecture of BI Automation + Sales Execution Plan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49C49DB-4C85-470F-858C-6759FFFB8D3C}"/>
              </a:ext>
            </a:extLst>
          </p:cNvPr>
          <p:cNvGrpSpPr/>
          <p:nvPr/>
        </p:nvGrpSpPr>
        <p:grpSpPr>
          <a:xfrm>
            <a:off x="5912538" y="202168"/>
            <a:ext cx="2331648" cy="475198"/>
            <a:chOff x="6888435" y="116514"/>
            <a:chExt cx="2331648" cy="4751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74C0C12-D59E-41F8-A7BF-475E5EAE047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435" y="247319"/>
              <a:ext cx="492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5A8FD3F-4865-4B19-BF6D-4C0B6F3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6893661" y="468419"/>
              <a:ext cx="49246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5">
              <a:extLst>
                <a:ext uri="{FF2B5EF4-FFF2-40B4-BE49-F238E27FC236}">
                  <a16:creationId xmlns:a16="http://schemas.microsoft.com/office/drawing/2014/main" id="{E4B8643C-17DF-4E66-87FE-1A4BFA331F0F}"/>
                </a:ext>
              </a:extLst>
            </p:cNvPr>
            <p:cNvSpPr txBox="1"/>
            <p:nvPr/>
          </p:nvSpPr>
          <p:spPr>
            <a:xfrm>
              <a:off x="7468273" y="116514"/>
              <a:ext cx="1425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System Flow Process</a:t>
              </a:r>
              <a:endParaRPr lang="en-US" sz="1100" b="1" dirty="0"/>
            </a:p>
          </p:txBody>
        </p:sp>
        <p:sp>
          <p:nvSpPr>
            <p:cNvPr id="75" name="TextBox 75">
              <a:extLst>
                <a:ext uri="{FF2B5EF4-FFF2-40B4-BE49-F238E27FC236}">
                  <a16:creationId xmlns:a16="http://schemas.microsoft.com/office/drawing/2014/main" id="{F179F945-A3F9-4EAE-8694-B9DFA64FB822}"/>
                </a:ext>
              </a:extLst>
            </p:cNvPr>
            <p:cNvSpPr txBox="1"/>
            <p:nvPr/>
          </p:nvSpPr>
          <p:spPr>
            <a:xfrm>
              <a:off x="7468273" y="330102"/>
              <a:ext cx="1751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Manual Operation Process</a:t>
              </a:r>
              <a:endParaRPr lang="en-US" sz="1100" b="1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8595912" y="115809"/>
            <a:ext cx="3586510" cy="727712"/>
            <a:chOff x="8595912" y="115809"/>
            <a:chExt cx="3586510" cy="727712"/>
          </a:xfrm>
        </p:grpSpPr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id="{E69CFDB9-14D2-4EA5-9B39-0A5079117848}"/>
                </a:ext>
              </a:extLst>
            </p:cNvPr>
            <p:cNvSpPr/>
            <p:nvPr/>
          </p:nvSpPr>
          <p:spPr>
            <a:xfrm>
              <a:off x="8595912" y="195070"/>
              <a:ext cx="213163" cy="192594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5" name="Flowchart: Process 144">
              <a:extLst>
                <a:ext uri="{FF2B5EF4-FFF2-40B4-BE49-F238E27FC236}">
                  <a16:creationId xmlns:a16="http://schemas.microsoft.com/office/drawing/2014/main" id="{F700BE2A-159E-426D-8D80-D59E5CB8D0B2}"/>
                </a:ext>
              </a:extLst>
            </p:cNvPr>
            <p:cNvSpPr/>
            <p:nvPr/>
          </p:nvSpPr>
          <p:spPr>
            <a:xfrm>
              <a:off x="8595912" y="484772"/>
              <a:ext cx="213163" cy="192594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7" name="Flowchart: Process 146">
              <a:extLst>
                <a:ext uri="{FF2B5EF4-FFF2-40B4-BE49-F238E27FC236}">
                  <a16:creationId xmlns:a16="http://schemas.microsoft.com/office/drawing/2014/main" id="{E2E16C63-4854-479E-8D20-73AFCD484CD4}"/>
                </a:ext>
              </a:extLst>
            </p:cNvPr>
            <p:cNvSpPr/>
            <p:nvPr/>
          </p:nvSpPr>
          <p:spPr>
            <a:xfrm>
              <a:off x="9813213" y="202552"/>
              <a:ext cx="213163" cy="192594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8" name="Flowchart: Process 147">
              <a:extLst>
                <a:ext uri="{FF2B5EF4-FFF2-40B4-BE49-F238E27FC236}">
                  <a16:creationId xmlns:a16="http://schemas.microsoft.com/office/drawing/2014/main" id="{5768B67C-59F6-4477-B6F7-1480EC8C34FC}"/>
                </a:ext>
              </a:extLst>
            </p:cNvPr>
            <p:cNvSpPr/>
            <p:nvPr/>
          </p:nvSpPr>
          <p:spPr>
            <a:xfrm>
              <a:off x="9813213" y="493870"/>
              <a:ext cx="213163" cy="192594"/>
            </a:xfrm>
            <a:prstGeom prst="flowChartProces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2" name="Flowchart: Process 151">
              <a:extLst>
                <a:ext uri="{FF2B5EF4-FFF2-40B4-BE49-F238E27FC236}">
                  <a16:creationId xmlns:a16="http://schemas.microsoft.com/office/drawing/2014/main" id="{D82BF269-5A68-4190-A9FA-9395C6E1E5E5}"/>
                </a:ext>
              </a:extLst>
            </p:cNvPr>
            <p:cNvSpPr/>
            <p:nvPr/>
          </p:nvSpPr>
          <p:spPr>
            <a:xfrm>
              <a:off x="10893766" y="202552"/>
              <a:ext cx="226851" cy="192594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3" name="TextBox 75">
              <a:extLst>
                <a:ext uri="{FF2B5EF4-FFF2-40B4-BE49-F238E27FC236}">
                  <a16:creationId xmlns:a16="http://schemas.microsoft.com/office/drawing/2014/main" id="{342E7D91-5C49-4A6B-AB41-726BA7E77293}"/>
                </a:ext>
              </a:extLst>
            </p:cNvPr>
            <p:cNvSpPr txBox="1"/>
            <p:nvPr/>
          </p:nvSpPr>
          <p:spPr>
            <a:xfrm>
              <a:off x="8742896" y="155914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Andrew</a:t>
              </a:r>
              <a:endParaRPr lang="en-US" sz="1100" dirty="0"/>
            </a:p>
          </p:txBody>
        </p:sp>
        <p:sp>
          <p:nvSpPr>
            <p:cNvPr id="154" name="TextBox 75">
              <a:extLst>
                <a:ext uri="{FF2B5EF4-FFF2-40B4-BE49-F238E27FC236}">
                  <a16:creationId xmlns:a16="http://schemas.microsoft.com/office/drawing/2014/main" id="{E7C14E51-ADAD-464A-8883-8B5DF9A119F9}"/>
                </a:ext>
              </a:extLst>
            </p:cNvPr>
            <p:cNvSpPr txBox="1"/>
            <p:nvPr/>
          </p:nvSpPr>
          <p:spPr>
            <a:xfrm>
              <a:off x="8622010" y="436649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SY</a:t>
              </a:r>
              <a:endParaRPr lang="en-US" sz="1100" dirty="0"/>
            </a:p>
          </p:txBody>
        </p:sp>
        <p:sp>
          <p:nvSpPr>
            <p:cNvPr id="157" name="TextBox 75">
              <a:extLst>
                <a:ext uri="{FF2B5EF4-FFF2-40B4-BE49-F238E27FC236}">
                  <a16:creationId xmlns:a16="http://schemas.microsoft.com/office/drawing/2014/main" id="{3C1EA880-A652-4D40-A35C-B22D36C37775}"/>
                </a:ext>
              </a:extLst>
            </p:cNvPr>
            <p:cNvSpPr txBox="1"/>
            <p:nvPr/>
          </p:nvSpPr>
          <p:spPr>
            <a:xfrm>
              <a:off x="10976229" y="115809"/>
              <a:ext cx="1022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50" dirty="0"/>
                <a:t>Outsource Developer</a:t>
              </a:r>
              <a:endParaRPr lang="en-US" sz="1050" dirty="0"/>
            </a:p>
          </p:txBody>
        </p:sp>
        <p:sp>
          <p:nvSpPr>
            <p:cNvPr id="158" name="TextBox 75">
              <a:extLst>
                <a:ext uri="{FF2B5EF4-FFF2-40B4-BE49-F238E27FC236}">
                  <a16:creationId xmlns:a16="http://schemas.microsoft.com/office/drawing/2014/main" id="{D01DE551-6F5C-4FFC-8896-43C637E9EDAA}"/>
                </a:ext>
              </a:extLst>
            </p:cNvPr>
            <p:cNvSpPr txBox="1"/>
            <p:nvPr/>
          </p:nvSpPr>
          <p:spPr>
            <a:xfrm>
              <a:off x="10009323" y="160304"/>
              <a:ext cx="489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Kang</a:t>
              </a:r>
              <a:endParaRPr lang="en-US" sz="1100" dirty="0"/>
            </a:p>
          </p:txBody>
        </p:sp>
        <p:sp>
          <p:nvSpPr>
            <p:cNvPr id="159" name="TextBox 75">
              <a:extLst>
                <a:ext uri="{FF2B5EF4-FFF2-40B4-BE49-F238E27FC236}">
                  <a16:creationId xmlns:a16="http://schemas.microsoft.com/office/drawing/2014/main" id="{1700B087-9F68-435D-87ED-8363707FD073}"/>
                </a:ext>
              </a:extLst>
            </p:cNvPr>
            <p:cNvSpPr txBox="1"/>
            <p:nvPr/>
          </p:nvSpPr>
          <p:spPr>
            <a:xfrm>
              <a:off x="10026376" y="464162"/>
              <a:ext cx="554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Kelvin</a:t>
              </a:r>
              <a:endParaRPr lang="en-US" sz="1100" dirty="0"/>
            </a:p>
          </p:txBody>
        </p:sp>
        <p:sp>
          <p:nvSpPr>
            <p:cNvPr id="161" name="Flowchart: Process 160">
              <a:extLst>
                <a:ext uri="{FF2B5EF4-FFF2-40B4-BE49-F238E27FC236}">
                  <a16:creationId xmlns:a16="http://schemas.microsoft.com/office/drawing/2014/main" id="{5768B67C-59F6-4477-B6F7-1480EC8C34FC}"/>
                </a:ext>
              </a:extLst>
            </p:cNvPr>
            <p:cNvSpPr/>
            <p:nvPr/>
          </p:nvSpPr>
          <p:spPr>
            <a:xfrm>
              <a:off x="10900609" y="493870"/>
              <a:ext cx="213163" cy="192594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2" name="TextBox 75">
              <a:extLst>
                <a:ext uri="{FF2B5EF4-FFF2-40B4-BE49-F238E27FC236}">
                  <a16:creationId xmlns:a16="http://schemas.microsoft.com/office/drawing/2014/main" id="{1700B087-9F68-435D-87ED-8363707FD073}"/>
                </a:ext>
              </a:extLst>
            </p:cNvPr>
            <p:cNvSpPr txBox="1"/>
            <p:nvPr/>
          </p:nvSpPr>
          <p:spPr>
            <a:xfrm>
              <a:off x="11124530" y="412634"/>
              <a:ext cx="1057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MY" sz="1050" dirty="0"/>
                <a:t>Outsource </a:t>
              </a:r>
            </a:p>
            <a:p>
              <a:r>
                <a:rPr lang="en-MY" sz="1050" dirty="0"/>
                <a:t>Web Designer</a:t>
              </a:r>
              <a:endParaRPr lang="en-US" sz="105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5809" y="1706691"/>
            <a:ext cx="11359854" cy="4974418"/>
            <a:chOff x="725809" y="1706691"/>
            <a:chExt cx="11359854" cy="4974418"/>
          </a:xfrm>
        </p:grpSpPr>
        <p:sp>
          <p:nvSpPr>
            <p:cNvPr id="4" name="Rectangle 3"/>
            <p:cNvSpPr/>
            <p:nvPr/>
          </p:nvSpPr>
          <p:spPr>
            <a:xfrm>
              <a:off x="725809" y="4638675"/>
              <a:ext cx="5679198" cy="2028825"/>
            </a:xfrm>
            <a:prstGeom prst="rect">
              <a:avLst/>
            </a:prstGeom>
            <a:solidFill>
              <a:srgbClr val="92D05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002060"/>
                  </a:solidFill>
                </a:rPr>
                <a:t>On-going …</a:t>
              </a:r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724164" y="1706691"/>
              <a:ext cx="1774621" cy="4960809"/>
            </a:xfrm>
            <a:prstGeom prst="rect">
              <a:avLst/>
            </a:prstGeom>
            <a:solidFill>
              <a:srgbClr val="92D05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40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On-going …</a:t>
              </a:r>
              <a:endParaRPr lang="en-GB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445228" y="1718050"/>
              <a:ext cx="2183224" cy="4960809"/>
            </a:xfrm>
            <a:prstGeom prst="rect">
              <a:avLst/>
            </a:prstGeom>
            <a:solidFill>
              <a:srgbClr val="92D05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40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On-going …</a:t>
              </a:r>
              <a:endParaRPr lang="en-GB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32302" y="1711048"/>
              <a:ext cx="5369938" cy="2857282"/>
            </a:xfrm>
            <a:prstGeom prst="rect">
              <a:avLst/>
            </a:prstGeom>
            <a:solidFill>
              <a:srgbClr val="92D05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440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On-going…</a:t>
              </a:r>
              <a:endParaRPr lang="en-GB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575432" y="1715741"/>
              <a:ext cx="1510231" cy="4965368"/>
            </a:xfrm>
            <a:prstGeom prst="rect">
              <a:avLst/>
            </a:prstGeom>
            <a:solidFill>
              <a:srgbClr val="FFFF0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400" dirty="0">
                  <a:solidFill>
                    <a:srgbClr val="002060"/>
                  </a:solidFill>
                </a:rPr>
                <a:t>Working…</a:t>
              </a:r>
              <a:endParaRPr lang="en-GB" sz="4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255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95944" y="111967"/>
            <a:ext cx="5627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Solution Architecture of BI Automation + Sales Execution Plan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49C49DB-4C85-470F-858C-6759FFFB8D3C}"/>
              </a:ext>
            </a:extLst>
          </p:cNvPr>
          <p:cNvGrpSpPr/>
          <p:nvPr/>
        </p:nvGrpSpPr>
        <p:grpSpPr>
          <a:xfrm>
            <a:off x="5912538" y="202168"/>
            <a:ext cx="2331648" cy="475198"/>
            <a:chOff x="6888435" y="116514"/>
            <a:chExt cx="2331648" cy="4751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74C0C12-D59E-41F8-A7BF-475E5EAE047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435" y="247319"/>
              <a:ext cx="492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5A8FD3F-4865-4B19-BF6D-4C0B6F3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6893661" y="468419"/>
              <a:ext cx="49246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5">
              <a:extLst>
                <a:ext uri="{FF2B5EF4-FFF2-40B4-BE49-F238E27FC236}">
                  <a16:creationId xmlns:a16="http://schemas.microsoft.com/office/drawing/2014/main" id="{E4B8643C-17DF-4E66-87FE-1A4BFA331F0F}"/>
                </a:ext>
              </a:extLst>
            </p:cNvPr>
            <p:cNvSpPr txBox="1"/>
            <p:nvPr/>
          </p:nvSpPr>
          <p:spPr>
            <a:xfrm>
              <a:off x="7468273" y="116514"/>
              <a:ext cx="1425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System Flow Process</a:t>
              </a:r>
              <a:endParaRPr lang="en-US" sz="1100" b="1" dirty="0"/>
            </a:p>
          </p:txBody>
        </p:sp>
        <p:sp>
          <p:nvSpPr>
            <p:cNvPr id="75" name="TextBox 75">
              <a:extLst>
                <a:ext uri="{FF2B5EF4-FFF2-40B4-BE49-F238E27FC236}">
                  <a16:creationId xmlns:a16="http://schemas.microsoft.com/office/drawing/2014/main" id="{F179F945-A3F9-4EAE-8694-B9DFA64FB822}"/>
                </a:ext>
              </a:extLst>
            </p:cNvPr>
            <p:cNvSpPr txBox="1"/>
            <p:nvPr/>
          </p:nvSpPr>
          <p:spPr>
            <a:xfrm>
              <a:off x="7468273" y="330102"/>
              <a:ext cx="1751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Manual Operation Process</a:t>
              </a:r>
              <a:endParaRPr lang="en-US" sz="1100" b="1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8595912" y="115809"/>
            <a:ext cx="3586510" cy="727712"/>
            <a:chOff x="8595912" y="115809"/>
            <a:chExt cx="3586510" cy="727712"/>
          </a:xfrm>
        </p:grpSpPr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id="{E69CFDB9-14D2-4EA5-9B39-0A5079117848}"/>
                </a:ext>
              </a:extLst>
            </p:cNvPr>
            <p:cNvSpPr/>
            <p:nvPr/>
          </p:nvSpPr>
          <p:spPr>
            <a:xfrm>
              <a:off x="8595912" y="195070"/>
              <a:ext cx="213163" cy="192594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5" name="Flowchart: Process 144">
              <a:extLst>
                <a:ext uri="{FF2B5EF4-FFF2-40B4-BE49-F238E27FC236}">
                  <a16:creationId xmlns:a16="http://schemas.microsoft.com/office/drawing/2014/main" id="{F700BE2A-159E-426D-8D80-D59E5CB8D0B2}"/>
                </a:ext>
              </a:extLst>
            </p:cNvPr>
            <p:cNvSpPr/>
            <p:nvPr/>
          </p:nvSpPr>
          <p:spPr>
            <a:xfrm>
              <a:off x="8595912" y="484772"/>
              <a:ext cx="213163" cy="192594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7" name="Flowchart: Process 146">
              <a:extLst>
                <a:ext uri="{FF2B5EF4-FFF2-40B4-BE49-F238E27FC236}">
                  <a16:creationId xmlns:a16="http://schemas.microsoft.com/office/drawing/2014/main" id="{E2E16C63-4854-479E-8D20-73AFCD484CD4}"/>
                </a:ext>
              </a:extLst>
            </p:cNvPr>
            <p:cNvSpPr/>
            <p:nvPr/>
          </p:nvSpPr>
          <p:spPr>
            <a:xfrm>
              <a:off x="9813213" y="202552"/>
              <a:ext cx="213163" cy="192594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8" name="Flowchart: Process 147">
              <a:extLst>
                <a:ext uri="{FF2B5EF4-FFF2-40B4-BE49-F238E27FC236}">
                  <a16:creationId xmlns:a16="http://schemas.microsoft.com/office/drawing/2014/main" id="{5768B67C-59F6-4477-B6F7-1480EC8C34FC}"/>
                </a:ext>
              </a:extLst>
            </p:cNvPr>
            <p:cNvSpPr/>
            <p:nvPr/>
          </p:nvSpPr>
          <p:spPr>
            <a:xfrm>
              <a:off x="9813213" y="493870"/>
              <a:ext cx="213163" cy="192594"/>
            </a:xfrm>
            <a:prstGeom prst="flowChartProces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2" name="Flowchart: Process 151">
              <a:extLst>
                <a:ext uri="{FF2B5EF4-FFF2-40B4-BE49-F238E27FC236}">
                  <a16:creationId xmlns:a16="http://schemas.microsoft.com/office/drawing/2014/main" id="{D82BF269-5A68-4190-A9FA-9395C6E1E5E5}"/>
                </a:ext>
              </a:extLst>
            </p:cNvPr>
            <p:cNvSpPr/>
            <p:nvPr/>
          </p:nvSpPr>
          <p:spPr>
            <a:xfrm>
              <a:off x="10893766" y="202552"/>
              <a:ext cx="226851" cy="192594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3" name="TextBox 75">
              <a:extLst>
                <a:ext uri="{FF2B5EF4-FFF2-40B4-BE49-F238E27FC236}">
                  <a16:creationId xmlns:a16="http://schemas.microsoft.com/office/drawing/2014/main" id="{342E7D91-5C49-4A6B-AB41-726BA7E77293}"/>
                </a:ext>
              </a:extLst>
            </p:cNvPr>
            <p:cNvSpPr txBox="1"/>
            <p:nvPr/>
          </p:nvSpPr>
          <p:spPr>
            <a:xfrm>
              <a:off x="8742896" y="155914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Andrew</a:t>
              </a:r>
              <a:endParaRPr lang="en-US" sz="1100" dirty="0"/>
            </a:p>
          </p:txBody>
        </p:sp>
        <p:sp>
          <p:nvSpPr>
            <p:cNvPr id="154" name="TextBox 75">
              <a:extLst>
                <a:ext uri="{FF2B5EF4-FFF2-40B4-BE49-F238E27FC236}">
                  <a16:creationId xmlns:a16="http://schemas.microsoft.com/office/drawing/2014/main" id="{E7C14E51-ADAD-464A-8883-8B5DF9A119F9}"/>
                </a:ext>
              </a:extLst>
            </p:cNvPr>
            <p:cNvSpPr txBox="1"/>
            <p:nvPr/>
          </p:nvSpPr>
          <p:spPr>
            <a:xfrm>
              <a:off x="8622010" y="436649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SY</a:t>
              </a:r>
              <a:endParaRPr lang="en-US" sz="1100" dirty="0"/>
            </a:p>
          </p:txBody>
        </p:sp>
        <p:sp>
          <p:nvSpPr>
            <p:cNvPr id="157" name="TextBox 75">
              <a:extLst>
                <a:ext uri="{FF2B5EF4-FFF2-40B4-BE49-F238E27FC236}">
                  <a16:creationId xmlns:a16="http://schemas.microsoft.com/office/drawing/2014/main" id="{3C1EA880-A652-4D40-A35C-B22D36C37775}"/>
                </a:ext>
              </a:extLst>
            </p:cNvPr>
            <p:cNvSpPr txBox="1"/>
            <p:nvPr/>
          </p:nvSpPr>
          <p:spPr>
            <a:xfrm>
              <a:off x="10976229" y="115809"/>
              <a:ext cx="1022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50" dirty="0"/>
                <a:t>Outsource Developer</a:t>
              </a:r>
              <a:endParaRPr lang="en-US" sz="1050" dirty="0"/>
            </a:p>
          </p:txBody>
        </p:sp>
        <p:sp>
          <p:nvSpPr>
            <p:cNvPr id="158" name="TextBox 75">
              <a:extLst>
                <a:ext uri="{FF2B5EF4-FFF2-40B4-BE49-F238E27FC236}">
                  <a16:creationId xmlns:a16="http://schemas.microsoft.com/office/drawing/2014/main" id="{D01DE551-6F5C-4FFC-8896-43C637E9EDAA}"/>
                </a:ext>
              </a:extLst>
            </p:cNvPr>
            <p:cNvSpPr txBox="1"/>
            <p:nvPr/>
          </p:nvSpPr>
          <p:spPr>
            <a:xfrm>
              <a:off x="10009323" y="160304"/>
              <a:ext cx="489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Kang</a:t>
              </a:r>
              <a:endParaRPr lang="en-US" sz="1100" dirty="0"/>
            </a:p>
          </p:txBody>
        </p:sp>
        <p:sp>
          <p:nvSpPr>
            <p:cNvPr id="159" name="TextBox 75">
              <a:extLst>
                <a:ext uri="{FF2B5EF4-FFF2-40B4-BE49-F238E27FC236}">
                  <a16:creationId xmlns:a16="http://schemas.microsoft.com/office/drawing/2014/main" id="{1700B087-9F68-435D-87ED-8363707FD073}"/>
                </a:ext>
              </a:extLst>
            </p:cNvPr>
            <p:cNvSpPr txBox="1"/>
            <p:nvPr/>
          </p:nvSpPr>
          <p:spPr>
            <a:xfrm>
              <a:off x="10026376" y="464162"/>
              <a:ext cx="554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Kelvin</a:t>
              </a:r>
              <a:endParaRPr lang="en-US" sz="1100" dirty="0"/>
            </a:p>
          </p:txBody>
        </p:sp>
        <p:sp>
          <p:nvSpPr>
            <p:cNvPr id="161" name="Flowchart: Process 160">
              <a:extLst>
                <a:ext uri="{FF2B5EF4-FFF2-40B4-BE49-F238E27FC236}">
                  <a16:creationId xmlns:a16="http://schemas.microsoft.com/office/drawing/2014/main" id="{5768B67C-59F6-4477-B6F7-1480EC8C34FC}"/>
                </a:ext>
              </a:extLst>
            </p:cNvPr>
            <p:cNvSpPr/>
            <p:nvPr/>
          </p:nvSpPr>
          <p:spPr>
            <a:xfrm>
              <a:off x="10900609" y="493870"/>
              <a:ext cx="213163" cy="192594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2" name="TextBox 75">
              <a:extLst>
                <a:ext uri="{FF2B5EF4-FFF2-40B4-BE49-F238E27FC236}">
                  <a16:creationId xmlns:a16="http://schemas.microsoft.com/office/drawing/2014/main" id="{1700B087-9F68-435D-87ED-8363707FD073}"/>
                </a:ext>
              </a:extLst>
            </p:cNvPr>
            <p:cNvSpPr txBox="1"/>
            <p:nvPr/>
          </p:nvSpPr>
          <p:spPr>
            <a:xfrm>
              <a:off x="11124530" y="412634"/>
              <a:ext cx="1057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MY" sz="1050" dirty="0"/>
                <a:t>Outsource </a:t>
              </a:r>
            </a:p>
            <a:p>
              <a:r>
                <a:rPr lang="en-MY" sz="1050" dirty="0"/>
                <a:t>Web Designer</a:t>
              </a:r>
              <a:endParaRPr lang="en-US" sz="1050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70136" y="1046780"/>
            <a:ext cx="11918963" cy="5788891"/>
            <a:chOff x="170136" y="1046780"/>
            <a:chExt cx="11918963" cy="5788891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6782E5F-3D33-4D6A-AA48-65B77E891B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136" y="3783678"/>
              <a:ext cx="11801398" cy="15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8FD493A-2FE8-450C-A528-FDD665390216}"/>
                </a:ext>
              </a:extLst>
            </p:cNvPr>
            <p:cNvSpPr txBox="1"/>
            <p:nvPr/>
          </p:nvSpPr>
          <p:spPr>
            <a:xfrm>
              <a:off x="1256928" y="1046780"/>
              <a:ext cx="1337064" cy="5168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Data Source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985344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Analysis Automation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A88051B-3046-455C-8842-A6188F4E2BE3}"/>
                </a:ext>
              </a:extLst>
            </p:cNvPr>
            <p:cNvSpPr txBox="1"/>
            <p:nvPr/>
          </p:nvSpPr>
          <p:spPr>
            <a:xfrm>
              <a:off x="6771056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Reports</a:t>
              </a:r>
            </a:p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Development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5EDB301-C076-4781-A2CA-D5B6BAAF1F5A}"/>
                </a:ext>
              </a:extLst>
            </p:cNvPr>
            <p:cNvSpPr txBox="1"/>
            <p:nvPr/>
          </p:nvSpPr>
          <p:spPr>
            <a:xfrm>
              <a:off x="8790383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Marketing</a:t>
              </a:r>
            </a:p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Actions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BED4DCD-D14A-488A-A37F-331544B37B2E}"/>
                </a:ext>
              </a:extLst>
            </p:cNvPr>
            <p:cNvCxnSpPr>
              <a:cxnSpLocks/>
            </p:cNvCxnSpPr>
            <p:nvPr/>
          </p:nvCxnSpPr>
          <p:spPr>
            <a:xfrm>
              <a:off x="3344483" y="1184684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6B69E78-A0AA-42BA-AE6E-DAC53CF12B1E}"/>
                </a:ext>
              </a:extLst>
            </p:cNvPr>
            <p:cNvCxnSpPr>
              <a:cxnSpLocks/>
            </p:cNvCxnSpPr>
            <p:nvPr/>
          </p:nvCxnSpPr>
          <p:spPr>
            <a:xfrm>
              <a:off x="6347411" y="1168773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763B00C-840F-4C62-9527-EC61D6A218DC}"/>
                </a:ext>
              </a:extLst>
            </p:cNvPr>
            <p:cNvCxnSpPr>
              <a:cxnSpLocks/>
            </p:cNvCxnSpPr>
            <p:nvPr/>
          </p:nvCxnSpPr>
          <p:spPr>
            <a:xfrm>
              <a:off x="8677541" y="1204695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7522889-BB6D-4327-AC90-4D26019489B8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55" y="1204695"/>
              <a:ext cx="0" cy="5344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62EE057-6FA6-470B-B304-4CD0693F5850}"/>
                </a:ext>
              </a:extLst>
            </p:cNvPr>
            <p:cNvSpPr txBox="1"/>
            <p:nvPr/>
          </p:nvSpPr>
          <p:spPr>
            <a:xfrm>
              <a:off x="10462404" y="1054993"/>
              <a:ext cx="1441131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Solution Package Sales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6528F60-A32D-4469-9461-37FC49A0AD98}"/>
                </a:ext>
              </a:extLst>
            </p:cNvPr>
            <p:cNvSpPr txBox="1"/>
            <p:nvPr/>
          </p:nvSpPr>
          <p:spPr>
            <a:xfrm>
              <a:off x="170136" y="1571827"/>
              <a:ext cx="387372" cy="205296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C4C34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Production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9BC8E27-5A76-43C3-B878-1A4F8BCD67D1}"/>
                </a:ext>
              </a:extLst>
            </p:cNvPr>
            <p:cNvSpPr txBox="1"/>
            <p:nvPr/>
          </p:nvSpPr>
          <p:spPr>
            <a:xfrm>
              <a:off x="170136" y="3997938"/>
              <a:ext cx="387372" cy="238340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C4C34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2"/>
                  </a:solidFill>
                </a:rPr>
                <a:t>Development &amp; </a:t>
              </a:r>
              <a:r>
                <a:rPr lang="en-MY" altLang="zh-CN" sz="1600" dirty="0">
                  <a:solidFill>
                    <a:schemeClr val="tx2"/>
                  </a:solidFill>
                </a:rPr>
                <a:t>Research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72270F9-CA1A-473D-8D38-2E823F046EDA}"/>
                </a:ext>
              </a:extLst>
            </p:cNvPr>
            <p:cNvGrpSpPr/>
            <p:nvPr/>
          </p:nvGrpSpPr>
          <p:grpSpPr>
            <a:xfrm>
              <a:off x="535756" y="1871933"/>
              <a:ext cx="699143" cy="1021562"/>
              <a:chOff x="761118" y="1685352"/>
              <a:chExt cx="699143" cy="1021562"/>
            </a:xfrm>
          </p:grpSpPr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0C3E7A21-E6EB-4403-B1EC-AC1A6939E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6" y="1685352"/>
                <a:ext cx="460125" cy="454029"/>
              </a:xfrm>
              <a:prstGeom prst="rect">
                <a:avLst/>
              </a:prstGeom>
            </p:spPr>
          </p:pic>
          <p:sp>
            <p:nvSpPr>
              <p:cNvPr id="299" name="TextBox 75">
                <a:extLst>
                  <a:ext uri="{FF2B5EF4-FFF2-40B4-BE49-F238E27FC236}">
                    <a16:creationId xmlns:a16="http://schemas.microsoft.com/office/drawing/2014/main" id="{53827793-240B-43D4-A00C-3373DE98FEAC}"/>
                  </a:ext>
                </a:extLst>
              </p:cNvPr>
              <p:cNvSpPr txBox="1"/>
              <p:nvPr/>
            </p:nvSpPr>
            <p:spPr>
              <a:xfrm>
                <a:off x="761118" y="2152916"/>
                <a:ext cx="6991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MY" sz="1000" b="1" dirty="0"/>
                  <a:t>External</a:t>
                </a:r>
              </a:p>
              <a:p>
                <a:pPr algn="ctr"/>
                <a:r>
                  <a:rPr lang="en-MY" sz="1000" b="1" dirty="0"/>
                  <a:t>Data</a:t>
                </a:r>
              </a:p>
              <a:p>
                <a:pPr algn="ctr"/>
                <a:r>
                  <a:rPr lang="en-MY" sz="1000" b="1" dirty="0"/>
                  <a:t>Source</a:t>
                </a:r>
                <a:endParaRPr lang="en-US" sz="1000" b="1" dirty="0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716AEE1-672D-485D-9470-3F1A2E5B1986}"/>
                </a:ext>
              </a:extLst>
            </p:cNvPr>
            <p:cNvSpPr txBox="1"/>
            <p:nvPr/>
          </p:nvSpPr>
          <p:spPr>
            <a:xfrm>
              <a:off x="1838959" y="1954776"/>
              <a:ext cx="1301766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78" name="Rectangle: Top Corners One Rounded and One Snipped 56">
              <a:extLst>
                <a:ext uri="{FF2B5EF4-FFF2-40B4-BE49-F238E27FC236}">
                  <a16:creationId xmlns:a16="http://schemas.microsoft.com/office/drawing/2014/main" id="{10E1B7BF-00D0-40B6-B70E-5D1D65E7B31E}"/>
                </a:ext>
              </a:extLst>
            </p:cNvPr>
            <p:cNvSpPr/>
            <p:nvPr/>
          </p:nvSpPr>
          <p:spPr>
            <a:xfrm flipH="1">
              <a:off x="1982776" y="2017004"/>
              <a:ext cx="1046094" cy="442343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Customized Tables</a:t>
              </a:r>
            </a:p>
          </p:txBody>
        </p:sp>
        <p:sp>
          <p:nvSpPr>
            <p:cNvPr id="179" name="Rectangle: Top Corners One Rounded and One Snipped 57">
              <a:extLst>
                <a:ext uri="{FF2B5EF4-FFF2-40B4-BE49-F238E27FC236}">
                  <a16:creationId xmlns:a16="http://schemas.microsoft.com/office/drawing/2014/main" id="{0941E82E-E573-4CB1-A879-937B519F5D83}"/>
                </a:ext>
              </a:extLst>
            </p:cNvPr>
            <p:cNvSpPr/>
            <p:nvPr/>
          </p:nvSpPr>
          <p:spPr>
            <a:xfrm flipH="1">
              <a:off x="1982776" y="2810419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Standard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>
              <a:off x="1208788" y="2238176"/>
              <a:ext cx="77398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E3F7C99-3CA6-45BA-8DDB-C3D5208D451D}"/>
                </a:ext>
              </a:extLst>
            </p:cNvPr>
            <p:cNvSpPr txBox="1"/>
            <p:nvPr/>
          </p:nvSpPr>
          <p:spPr>
            <a:xfrm>
              <a:off x="1244502" y="1993285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Manual</a:t>
              </a:r>
              <a:endParaRPr lang="en-MY" sz="11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D16D5CD-BACD-4CB0-8711-9BBEBA560F0E}"/>
                </a:ext>
              </a:extLst>
            </p:cNvPr>
            <p:cNvSpPr txBox="1"/>
            <p:nvPr/>
          </p:nvSpPr>
          <p:spPr>
            <a:xfrm>
              <a:off x="1831468" y="4811302"/>
              <a:ext cx="1301766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DAD048B9-D7CC-4E4B-BD6D-0CBAF8CD1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438" y="3111216"/>
              <a:ext cx="768265" cy="345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16D9CC7-598D-4E04-9089-D275B12EA087}"/>
                </a:ext>
              </a:extLst>
            </p:cNvPr>
            <p:cNvSpPr txBox="1"/>
            <p:nvPr/>
          </p:nvSpPr>
          <p:spPr>
            <a:xfrm>
              <a:off x="1376665" y="2842268"/>
              <a:ext cx="397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API</a:t>
              </a:r>
              <a:endParaRPr lang="en-MY" sz="1100" dirty="0"/>
            </a:p>
          </p:txBody>
        </p:sp>
        <p:sp>
          <p:nvSpPr>
            <p:cNvPr id="188" name="TextBox 75">
              <a:extLst>
                <a:ext uri="{FF2B5EF4-FFF2-40B4-BE49-F238E27FC236}">
                  <a16:creationId xmlns:a16="http://schemas.microsoft.com/office/drawing/2014/main" id="{6948287B-EFD5-40E6-93FE-37A05E899BC9}"/>
                </a:ext>
              </a:extLst>
            </p:cNvPr>
            <p:cNvSpPr txBox="1"/>
            <p:nvPr/>
          </p:nvSpPr>
          <p:spPr>
            <a:xfrm>
              <a:off x="1700733" y="1673768"/>
              <a:ext cx="1609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Internal Data Source</a:t>
              </a:r>
              <a:endParaRPr lang="en-US" sz="1200" b="1" dirty="0"/>
            </a:p>
          </p:txBody>
        </p:sp>
        <p:sp>
          <p:nvSpPr>
            <p:cNvPr id="192" name="Rectangle: Top Corners One Rounded and One Snipped 75">
              <a:extLst>
                <a:ext uri="{FF2B5EF4-FFF2-40B4-BE49-F238E27FC236}">
                  <a16:creationId xmlns:a16="http://schemas.microsoft.com/office/drawing/2014/main" id="{27C8336C-F2C0-43C8-B56C-7C53FE912E29}"/>
                </a:ext>
              </a:extLst>
            </p:cNvPr>
            <p:cNvSpPr/>
            <p:nvPr/>
          </p:nvSpPr>
          <p:spPr>
            <a:xfrm flipH="1">
              <a:off x="1975843" y="4991707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Research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Customized Tables</a:t>
              </a:r>
            </a:p>
          </p:txBody>
        </p:sp>
        <p:sp>
          <p:nvSpPr>
            <p:cNvPr id="193" name="Rectangle: Top Corners One Rounded and One Snipped 76">
              <a:extLst>
                <a:ext uri="{FF2B5EF4-FFF2-40B4-BE49-F238E27FC236}">
                  <a16:creationId xmlns:a16="http://schemas.microsoft.com/office/drawing/2014/main" id="{770D66DF-49C2-4154-BEE0-4C63B0AC1904}"/>
                </a:ext>
              </a:extLst>
            </p:cNvPr>
            <p:cNvSpPr/>
            <p:nvPr/>
          </p:nvSpPr>
          <p:spPr>
            <a:xfrm flipH="1">
              <a:off x="1977054" y="5724094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Defined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Standard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8982F2D6-9926-45A4-9F07-E2FFFEADCDC8}"/>
                </a:ext>
              </a:extLst>
            </p:cNvPr>
            <p:cNvCxnSpPr>
              <a:cxnSpLocks/>
              <a:stCxn id="185" idx="0"/>
              <a:endCxn id="169" idx="2"/>
            </p:cNvCxnSpPr>
            <p:nvPr/>
          </p:nvCxnSpPr>
          <p:spPr>
            <a:xfrm flipV="1">
              <a:off x="2482351" y="3524819"/>
              <a:ext cx="7491" cy="1286483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E8EB3BFC-9A73-4898-8196-B07967386425}"/>
                </a:ext>
              </a:extLst>
            </p:cNvPr>
            <p:cNvSpPr/>
            <p:nvPr/>
          </p:nvSpPr>
          <p:spPr>
            <a:xfrm>
              <a:off x="1027633" y="3630354"/>
              <a:ext cx="1403754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F72AB3E-D456-468F-8299-13FAE94D8A96}"/>
                </a:ext>
              </a:extLst>
            </p:cNvPr>
            <p:cNvSpPr/>
            <p:nvPr/>
          </p:nvSpPr>
          <p:spPr>
            <a:xfrm>
              <a:off x="1018302" y="4074443"/>
              <a:ext cx="1374474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200" name="Connector: Elbow 86">
              <a:extLst>
                <a:ext uri="{FF2B5EF4-FFF2-40B4-BE49-F238E27FC236}">
                  <a16:creationId xmlns:a16="http://schemas.microsoft.com/office/drawing/2014/main" id="{81622459-75EF-4F0E-A137-B87E41BF6966}"/>
                </a:ext>
              </a:extLst>
            </p:cNvPr>
            <p:cNvCxnSpPr>
              <a:cxnSpLocks/>
              <a:stCxn id="185" idx="1"/>
            </p:cNvCxnSpPr>
            <p:nvPr/>
          </p:nvCxnSpPr>
          <p:spPr>
            <a:xfrm rot="10800000">
              <a:off x="877668" y="3040930"/>
              <a:ext cx="953800" cy="2555395"/>
            </a:xfrm>
            <a:prstGeom prst="bentConnector2">
              <a:avLst/>
            </a:prstGeom>
            <a:ln w="28575">
              <a:solidFill>
                <a:srgbClr val="0C4C3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46F2B00-32E4-4B87-9FDD-93860A1E3416}"/>
                </a:ext>
              </a:extLst>
            </p:cNvPr>
            <p:cNvSpPr txBox="1"/>
            <p:nvPr/>
          </p:nvSpPr>
          <p:spPr>
            <a:xfrm>
              <a:off x="981701" y="5353351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Manual</a:t>
              </a:r>
              <a:endParaRPr lang="en-MY" sz="1100" dirty="0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1A9CFC68-4C42-4F15-85EF-7FDD400B6FBA}"/>
                </a:ext>
              </a:extLst>
            </p:cNvPr>
            <p:cNvGrpSpPr/>
            <p:nvPr/>
          </p:nvGrpSpPr>
          <p:grpSpPr>
            <a:xfrm>
              <a:off x="4991586" y="4811301"/>
              <a:ext cx="1164867" cy="1210090"/>
              <a:chOff x="4193935" y="4811301"/>
              <a:chExt cx="1195045" cy="1570043"/>
            </a:xfrm>
          </p:grpSpPr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A9DACBC9-41CB-408C-A67F-B40261FAE7A2}"/>
                  </a:ext>
                </a:extLst>
              </p:cNvPr>
              <p:cNvSpPr txBox="1"/>
              <p:nvPr/>
            </p:nvSpPr>
            <p:spPr>
              <a:xfrm>
                <a:off x="4193935" y="4811301"/>
                <a:ext cx="1195045" cy="15700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4" name="Rectangle: Top Corners One Rounded and One Snipped 90">
                <a:extLst>
                  <a:ext uri="{FF2B5EF4-FFF2-40B4-BE49-F238E27FC236}">
                    <a16:creationId xmlns:a16="http://schemas.microsoft.com/office/drawing/2014/main" id="{CDD418E3-DF77-4A49-B6CB-39F569441E42}"/>
                  </a:ext>
                </a:extLst>
              </p:cNvPr>
              <p:cNvSpPr/>
              <p:nvPr/>
            </p:nvSpPr>
            <p:spPr>
              <a:xfrm flipH="1">
                <a:off x="4407194" y="5662168"/>
                <a:ext cx="832836" cy="56941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Pre-Calculate</a:t>
                </a:r>
              </a:p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Tables</a:t>
                </a:r>
              </a:p>
            </p:txBody>
          </p:sp>
          <p:sp>
            <p:nvSpPr>
              <p:cNvPr id="295" name="Rectangle: Top Corners One Rounded and One Snipped 91">
                <a:extLst>
                  <a:ext uri="{FF2B5EF4-FFF2-40B4-BE49-F238E27FC236}">
                    <a16:creationId xmlns:a16="http://schemas.microsoft.com/office/drawing/2014/main" id="{173C2183-FE39-4DFA-B53D-8827A2803172}"/>
                  </a:ext>
                </a:extLst>
              </p:cNvPr>
              <p:cNvSpPr/>
              <p:nvPr/>
            </p:nvSpPr>
            <p:spPr>
              <a:xfrm flipH="1">
                <a:off x="4313159" y="4922530"/>
                <a:ext cx="579637" cy="430821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Rectangle: Top Corners One Rounded and One Snipped 92">
                <a:extLst>
                  <a:ext uri="{FF2B5EF4-FFF2-40B4-BE49-F238E27FC236}">
                    <a16:creationId xmlns:a16="http://schemas.microsoft.com/office/drawing/2014/main" id="{9637CC97-40BA-4EF1-82F1-C89F85286BDA}"/>
                  </a:ext>
                </a:extLst>
              </p:cNvPr>
              <p:cNvSpPr/>
              <p:nvPr/>
            </p:nvSpPr>
            <p:spPr>
              <a:xfrm flipH="1">
                <a:off x="4479628" y="5064320"/>
                <a:ext cx="64300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Rectangle: Top Corners One Rounded and One Snipped 93">
                <a:extLst>
                  <a:ext uri="{FF2B5EF4-FFF2-40B4-BE49-F238E27FC236}">
                    <a16:creationId xmlns:a16="http://schemas.microsoft.com/office/drawing/2014/main" id="{52894B60-8ACA-4DDB-8236-AFD8FE04DC4C}"/>
                  </a:ext>
                </a:extLst>
              </p:cNvPr>
              <p:cNvSpPr/>
              <p:nvPr/>
            </p:nvSpPr>
            <p:spPr>
              <a:xfrm flipH="1">
                <a:off x="4688731" y="5184262"/>
                <a:ext cx="58415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0F4CAAF-0F9D-4E2B-9829-E5022C285400}"/>
                </a:ext>
              </a:extLst>
            </p:cNvPr>
            <p:cNvSpPr txBox="1"/>
            <p:nvPr/>
          </p:nvSpPr>
          <p:spPr>
            <a:xfrm>
              <a:off x="3548748" y="5243985"/>
              <a:ext cx="1045740" cy="346280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Scripts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B331AC15-FE22-4527-9F73-F49914F19D14}"/>
                </a:ext>
              </a:extLst>
            </p:cNvPr>
            <p:cNvCxnSpPr>
              <a:cxnSpLocks/>
              <a:endCxn id="206" idx="1"/>
            </p:cNvCxnSpPr>
            <p:nvPr/>
          </p:nvCxnSpPr>
          <p:spPr>
            <a:xfrm>
              <a:off x="3125902" y="5416346"/>
              <a:ext cx="422846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5668C1F2-0A08-41EE-91B9-F2BE73041531}"/>
                </a:ext>
              </a:extLst>
            </p:cNvPr>
            <p:cNvCxnSpPr>
              <a:cxnSpLocks/>
              <a:stCxn id="206" idx="3"/>
              <a:endCxn id="293" idx="1"/>
            </p:cNvCxnSpPr>
            <p:nvPr/>
          </p:nvCxnSpPr>
          <p:spPr>
            <a:xfrm flipV="1">
              <a:off x="4594488" y="5416346"/>
              <a:ext cx="397098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976F6317-61B8-4AFA-9D5D-685E2B6C29D0}"/>
                </a:ext>
              </a:extLst>
            </p:cNvPr>
            <p:cNvGrpSpPr/>
            <p:nvPr/>
          </p:nvGrpSpPr>
          <p:grpSpPr>
            <a:xfrm>
              <a:off x="4986398" y="1954776"/>
              <a:ext cx="1164867" cy="1245240"/>
              <a:chOff x="4193935" y="4811301"/>
              <a:chExt cx="1195045" cy="1570043"/>
            </a:xfrm>
          </p:grpSpPr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09F11FF3-30BA-4AB7-884D-0B8E288E2361}"/>
                  </a:ext>
                </a:extLst>
              </p:cNvPr>
              <p:cNvSpPr txBox="1"/>
              <p:nvPr/>
            </p:nvSpPr>
            <p:spPr>
              <a:xfrm>
                <a:off x="4193935" y="4811301"/>
                <a:ext cx="1195045" cy="15700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9" name="Rectangle: Top Corners One Rounded and One Snipped 105">
                <a:extLst>
                  <a:ext uri="{FF2B5EF4-FFF2-40B4-BE49-F238E27FC236}">
                    <a16:creationId xmlns:a16="http://schemas.microsoft.com/office/drawing/2014/main" id="{F9E7EC04-61B1-43F2-B4F1-8EABD05CA2E6}"/>
                  </a:ext>
                </a:extLst>
              </p:cNvPr>
              <p:cNvSpPr/>
              <p:nvPr/>
            </p:nvSpPr>
            <p:spPr>
              <a:xfrm flipH="1">
                <a:off x="4407194" y="5662168"/>
                <a:ext cx="832836" cy="56941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Pre-Calculate</a:t>
                </a:r>
              </a:p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Tables</a:t>
                </a:r>
              </a:p>
            </p:txBody>
          </p:sp>
          <p:sp>
            <p:nvSpPr>
              <p:cNvPr id="290" name="Rectangle: Top Corners One Rounded and One Snipped 106">
                <a:extLst>
                  <a:ext uri="{FF2B5EF4-FFF2-40B4-BE49-F238E27FC236}">
                    <a16:creationId xmlns:a16="http://schemas.microsoft.com/office/drawing/2014/main" id="{40787F71-C477-47CC-A1B3-ACD96FBD441B}"/>
                  </a:ext>
                </a:extLst>
              </p:cNvPr>
              <p:cNvSpPr/>
              <p:nvPr/>
            </p:nvSpPr>
            <p:spPr>
              <a:xfrm flipH="1">
                <a:off x="4313159" y="4922530"/>
                <a:ext cx="579637" cy="430821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Rectangle: Top Corners One Rounded and One Snipped 107">
                <a:extLst>
                  <a:ext uri="{FF2B5EF4-FFF2-40B4-BE49-F238E27FC236}">
                    <a16:creationId xmlns:a16="http://schemas.microsoft.com/office/drawing/2014/main" id="{543B7354-C14D-4E8B-B6A3-BD75D3C34BFF}"/>
                  </a:ext>
                </a:extLst>
              </p:cNvPr>
              <p:cNvSpPr/>
              <p:nvPr/>
            </p:nvSpPr>
            <p:spPr>
              <a:xfrm flipH="1">
                <a:off x="4479628" y="5064320"/>
                <a:ext cx="64300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: Top Corners One Rounded and One Snipped 108">
                <a:extLst>
                  <a:ext uri="{FF2B5EF4-FFF2-40B4-BE49-F238E27FC236}">
                    <a16:creationId xmlns:a16="http://schemas.microsoft.com/office/drawing/2014/main" id="{F3BC78F2-C10C-473A-8827-2DDB948C2FAB}"/>
                  </a:ext>
                </a:extLst>
              </p:cNvPr>
              <p:cNvSpPr/>
              <p:nvPr/>
            </p:nvSpPr>
            <p:spPr>
              <a:xfrm flipH="1">
                <a:off x="4688731" y="5184262"/>
                <a:ext cx="58415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1" name="TextBox 75">
              <a:extLst>
                <a:ext uri="{FF2B5EF4-FFF2-40B4-BE49-F238E27FC236}">
                  <a16:creationId xmlns:a16="http://schemas.microsoft.com/office/drawing/2014/main" id="{244BB757-3662-47C1-AEC9-C32524E95752}"/>
                </a:ext>
              </a:extLst>
            </p:cNvPr>
            <p:cNvSpPr txBox="1"/>
            <p:nvPr/>
          </p:nvSpPr>
          <p:spPr>
            <a:xfrm>
              <a:off x="4972928" y="1668076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D7D60B0-A207-4394-BBB3-263F4001B65B}"/>
                </a:ext>
              </a:extLst>
            </p:cNvPr>
            <p:cNvGrpSpPr/>
            <p:nvPr/>
          </p:nvGrpSpPr>
          <p:grpSpPr>
            <a:xfrm>
              <a:off x="3546117" y="1950529"/>
              <a:ext cx="1056451" cy="1156419"/>
              <a:chOff x="3551305" y="2673912"/>
              <a:chExt cx="1056451" cy="1156419"/>
            </a:xfrm>
          </p:grpSpPr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4C20394-F17A-43AF-9D5A-ED090580647E}"/>
                  </a:ext>
                </a:extLst>
              </p:cNvPr>
              <p:cNvSpPr txBox="1"/>
              <p:nvPr/>
            </p:nvSpPr>
            <p:spPr>
              <a:xfrm>
                <a:off x="3551305" y="2673912"/>
                <a:ext cx="1056451" cy="1156419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58385127-DB55-4BE9-A61C-264ACE261ED4}"/>
                  </a:ext>
                </a:extLst>
              </p:cNvPr>
              <p:cNvSpPr txBox="1"/>
              <p:nvPr/>
            </p:nvSpPr>
            <p:spPr>
              <a:xfrm>
                <a:off x="3633838" y="2778932"/>
                <a:ext cx="904576" cy="465984"/>
              </a:xfrm>
              <a:prstGeom prst="rect">
                <a:avLst/>
              </a:prstGeom>
              <a:solidFill>
                <a:srgbClr val="17479D">
                  <a:lumMod val="40000"/>
                  <a:lumOff val="60000"/>
                </a:srgb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Automate</a:t>
                </a:r>
              </a:p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Scripts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9DA6B44-FA0D-4A1E-B78A-DF235655339D}"/>
                  </a:ext>
                </a:extLst>
              </p:cNvPr>
              <p:cNvSpPr txBox="1"/>
              <p:nvPr/>
            </p:nvSpPr>
            <p:spPr>
              <a:xfrm>
                <a:off x="3639243" y="3294605"/>
                <a:ext cx="904576" cy="465984"/>
              </a:xfrm>
              <a:prstGeom prst="rect">
                <a:avLst/>
              </a:prstGeom>
              <a:solidFill>
                <a:srgbClr val="17479D">
                  <a:lumMod val="40000"/>
                  <a:lumOff val="60000"/>
                </a:srgb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Automate</a:t>
                </a:r>
              </a:p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SQL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</p:grpSp>
        <p:sp>
          <p:nvSpPr>
            <p:cNvPr id="213" name="TextBox 75">
              <a:extLst>
                <a:ext uri="{FF2B5EF4-FFF2-40B4-BE49-F238E27FC236}">
                  <a16:creationId xmlns:a16="http://schemas.microsoft.com/office/drawing/2014/main" id="{64EA87EF-78D8-4217-9DA6-03C5C9CBB647}"/>
                </a:ext>
              </a:extLst>
            </p:cNvPr>
            <p:cNvSpPr txBox="1"/>
            <p:nvPr/>
          </p:nvSpPr>
          <p:spPr>
            <a:xfrm>
              <a:off x="3502128" y="1678425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F0B47E5A-4454-4D65-B868-E5A8E847D562}"/>
                </a:ext>
              </a:extLst>
            </p:cNvPr>
            <p:cNvCxnSpPr>
              <a:cxnSpLocks/>
              <a:stCxn id="206" idx="0"/>
              <a:endCxn id="285" idx="2"/>
            </p:cNvCxnSpPr>
            <p:nvPr/>
          </p:nvCxnSpPr>
          <p:spPr>
            <a:xfrm flipV="1">
              <a:off x="4071618" y="3106948"/>
              <a:ext cx="2725" cy="2137037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A17576A4-1E64-4CAD-9537-9D5D8D419227}"/>
                </a:ext>
              </a:extLst>
            </p:cNvPr>
            <p:cNvSpPr/>
            <p:nvPr/>
          </p:nvSpPr>
          <p:spPr>
            <a:xfrm>
              <a:off x="4208225" y="3624790"/>
              <a:ext cx="1308322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3C6C143D-8E72-4A53-A743-503A4D81973B}"/>
                </a:ext>
              </a:extLst>
            </p:cNvPr>
            <p:cNvSpPr/>
            <p:nvPr/>
          </p:nvSpPr>
          <p:spPr>
            <a:xfrm>
              <a:off x="4164465" y="4069428"/>
              <a:ext cx="1331153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408B5F3E-3E77-4AE1-90E2-378BE9B2D688}"/>
                </a:ext>
              </a:extLst>
            </p:cNvPr>
            <p:cNvCxnSpPr>
              <a:cxnSpLocks/>
              <a:stCxn id="293" idx="0"/>
              <a:endCxn id="288" idx="2"/>
            </p:cNvCxnSpPr>
            <p:nvPr/>
          </p:nvCxnSpPr>
          <p:spPr>
            <a:xfrm flipH="1" flipV="1">
              <a:off x="5568832" y="3200016"/>
              <a:ext cx="5188" cy="1611285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8BC52C53-9946-41A5-A4E6-2C412CFBC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1778" y="2525018"/>
              <a:ext cx="385986" cy="37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10F0947-FCB5-405A-86E7-E4C8F002E353}"/>
                </a:ext>
              </a:extLst>
            </p:cNvPr>
            <p:cNvCxnSpPr>
              <a:cxnSpLocks/>
            </p:cNvCxnSpPr>
            <p:nvPr/>
          </p:nvCxnSpPr>
          <p:spPr>
            <a:xfrm>
              <a:off x="4608405" y="2521533"/>
              <a:ext cx="39370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3018C5F-0C3D-49B7-A821-C40802FE88E8}"/>
                </a:ext>
              </a:extLst>
            </p:cNvPr>
            <p:cNvSpPr txBox="1"/>
            <p:nvPr/>
          </p:nvSpPr>
          <p:spPr>
            <a:xfrm>
              <a:off x="6516394" y="1954775"/>
              <a:ext cx="661083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r>
                <a:rPr lang="en-US" altLang="zh-CN" sz="1200" kern="0">
                  <a:solidFill>
                    <a:srgbClr val="0C4C34"/>
                  </a:solidFill>
                  <a:latin typeface="Aaux Next Regular"/>
                </a:rPr>
                <a:t>PHP</a:t>
              </a:r>
            </a:p>
            <a:p>
              <a:pPr lvl="0" algn="ctr" defTabSz="1284915">
                <a:defRPr/>
              </a:pPr>
              <a:r>
                <a:rPr lang="en-US" sz="1200" kern="0">
                  <a:solidFill>
                    <a:srgbClr val="0C4C34"/>
                  </a:solidFill>
                  <a:latin typeface="Aaux Next Regular"/>
                </a:rPr>
                <a:t>Code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1265" y="2515467"/>
              <a:ext cx="365129" cy="61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D96D5441-562E-4B9C-83D6-C82A65A193C6}"/>
                </a:ext>
              </a:extLst>
            </p:cNvPr>
            <p:cNvCxnSpPr>
              <a:cxnSpLocks/>
              <a:stCxn id="225" idx="3"/>
              <a:endCxn id="279" idx="1"/>
            </p:cNvCxnSpPr>
            <p:nvPr/>
          </p:nvCxnSpPr>
          <p:spPr>
            <a:xfrm>
              <a:off x="7177477" y="2739797"/>
              <a:ext cx="20865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75">
              <a:extLst>
                <a:ext uri="{FF2B5EF4-FFF2-40B4-BE49-F238E27FC236}">
                  <a16:creationId xmlns:a16="http://schemas.microsoft.com/office/drawing/2014/main" id="{37BC834C-ADE1-4C88-8049-ADAED130C574}"/>
                </a:ext>
              </a:extLst>
            </p:cNvPr>
            <p:cNvSpPr txBox="1"/>
            <p:nvPr/>
          </p:nvSpPr>
          <p:spPr>
            <a:xfrm>
              <a:off x="6822206" y="1666273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0602850E-D836-4836-A87B-FF610FFFB96B}"/>
                </a:ext>
              </a:extLst>
            </p:cNvPr>
            <p:cNvCxnSpPr>
              <a:cxnSpLocks/>
              <a:stCxn id="178" idx="1"/>
              <a:endCxn id="179" idx="3"/>
            </p:cNvCxnSpPr>
            <p:nvPr/>
          </p:nvCxnSpPr>
          <p:spPr>
            <a:xfrm>
              <a:off x="2505823" y="2459347"/>
              <a:ext cx="0" cy="351072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6B35BA0E-D678-4CDC-B19E-02F438F743DD}"/>
                </a:ext>
              </a:extLst>
            </p:cNvPr>
            <p:cNvGrpSpPr/>
            <p:nvPr/>
          </p:nvGrpSpPr>
          <p:grpSpPr>
            <a:xfrm>
              <a:off x="6641217" y="4811300"/>
              <a:ext cx="1876939" cy="1570043"/>
              <a:chOff x="7298913" y="2092681"/>
              <a:chExt cx="987732" cy="1570043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9904C884-4D49-424C-A447-EEE490E8CD45}"/>
                  </a:ext>
                </a:extLst>
              </p:cNvPr>
              <p:cNvSpPr txBox="1"/>
              <p:nvPr/>
            </p:nvSpPr>
            <p:spPr>
              <a:xfrm>
                <a:off x="7298913" y="2092681"/>
                <a:ext cx="987732" cy="1570043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vl="0" algn="ctr" defTabSz="1284915"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83" name="Flowchart: Multidocument 282">
                <a:extLst>
                  <a:ext uri="{FF2B5EF4-FFF2-40B4-BE49-F238E27FC236}">
                    <a16:creationId xmlns:a16="http://schemas.microsoft.com/office/drawing/2014/main" id="{EB20F296-216A-4225-A839-96CBD4D33137}"/>
                  </a:ext>
                </a:extLst>
              </p:cNvPr>
              <p:cNvSpPr/>
              <p:nvPr/>
            </p:nvSpPr>
            <p:spPr>
              <a:xfrm>
                <a:off x="7342147" y="2215290"/>
                <a:ext cx="412205" cy="48927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Excel Reports</a:t>
                </a:r>
              </a:p>
            </p:txBody>
          </p:sp>
          <p:sp>
            <p:nvSpPr>
              <p:cNvPr id="284" name="Flowchart: Multidocument 283">
                <a:extLst>
                  <a:ext uri="{FF2B5EF4-FFF2-40B4-BE49-F238E27FC236}">
                    <a16:creationId xmlns:a16="http://schemas.microsoft.com/office/drawing/2014/main" id="{EE15AA45-D61B-4F46-B913-B5E9E2360882}"/>
                  </a:ext>
                </a:extLst>
              </p:cNvPr>
              <p:cNvSpPr/>
              <p:nvPr/>
            </p:nvSpPr>
            <p:spPr>
              <a:xfrm>
                <a:off x="7340532" y="2842498"/>
                <a:ext cx="487089" cy="746286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Third Party Report Tools</a:t>
                </a:r>
              </a:p>
            </p:txBody>
          </p:sp>
        </p:grp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DD058257-4F94-45CF-81AA-8A5729F54F7B}"/>
                </a:ext>
              </a:extLst>
            </p:cNvPr>
            <p:cNvCxnSpPr>
              <a:cxnSpLocks/>
              <a:stCxn id="293" idx="3"/>
            </p:cNvCxnSpPr>
            <p:nvPr/>
          </p:nvCxnSpPr>
          <p:spPr>
            <a:xfrm flipV="1">
              <a:off x="6156453" y="5409174"/>
              <a:ext cx="478893" cy="7172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566E64C-BEA9-4CEB-AA1A-D9343043D946}"/>
                </a:ext>
              </a:extLst>
            </p:cNvPr>
            <p:cNvSpPr txBox="1"/>
            <p:nvPr/>
          </p:nvSpPr>
          <p:spPr>
            <a:xfrm>
              <a:off x="6095583" y="5098574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Export</a:t>
              </a:r>
              <a:endParaRPr lang="en-MY" sz="1100" dirty="0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ABFCFB82-CAC6-415A-A0AC-4EC94ADA5270}"/>
                </a:ext>
              </a:extLst>
            </p:cNvPr>
            <p:cNvCxnSpPr>
              <a:cxnSpLocks/>
              <a:endCxn id="279" idx="2"/>
            </p:cNvCxnSpPr>
            <p:nvPr/>
          </p:nvCxnSpPr>
          <p:spPr>
            <a:xfrm flipV="1">
              <a:off x="7947685" y="3524818"/>
              <a:ext cx="0" cy="1286481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6883D4B-27EB-4E48-83E6-27E647428C03}"/>
                </a:ext>
              </a:extLst>
            </p:cNvPr>
            <p:cNvSpPr/>
            <p:nvPr/>
          </p:nvSpPr>
          <p:spPr>
            <a:xfrm>
              <a:off x="6503344" y="3604451"/>
              <a:ext cx="1308322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781BEE8-66E7-4D83-A983-9B0EF503F054}"/>
                </a:ext>
              </a:extLst>
            </p:cNvPr>
            <p:cNvSpPr/>
            <p:nvPr/>
          </p:nvSpPr>
          <p:spPr>
            <a:xfrm>
              <a:off x="6541788" y="4080617"/>
              <a:ext cx="1331153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42" name="Flowchart: Predefined Process 241">
              <a:extLst>
                <a:ext uri="{FF2B5EF4-FFF2-40B4-BE49-F238E27FC236}">
                  <a16:creationId xmlns:a16="http://schemas.microsoft.com/office/drawing/2014/main" id="{7868C0AC-070B-4BDE-8BCA-1ECD70D2CAFA}"/>
                </a:ext>
              </a:extLst>
            </p:cNvPr>
            <p:cNvSpPr/>
            <p:nvPr/>
          </p:nvSpPr>
          <p:spPr>
            <a:xfrm>
              <a:off x="9051881" y="1958209"/>
              <a:ext cx="1204758" cy="98501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Emails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Facebook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SMS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Market-Places</a:t>
              </a:r>
            </a:p>
          </p:txBody>
        </p:sp>
        <p:sp>
          <p:nvSpPr>
            <p:cNvPr id="243" name="TextBox 75">
              <a:extLst>
                <a:ext uri="{FF2B5EF4-FFF2-40B4-BE49-F238E27FC236}">
                  <a16:creationId xmlns:a16="http://schemas.microsoft.com/office/drawing/2014/main" id="{236AE20B-8DBF-4B3F-80B7-DA48644CFCB6}"/>
                </a:ext>
              </a:extLst>
            </p:cNvPr>
            <p:cNvSpPr txBox="1"/>
            <p:nvPr/>
          </p:nvSpPr>
          <p:spPr>
            <a:xfrm>
              <a:off x="9071056" y="1715740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997F32BD-83C9-47D4-B5A7-7323644D03B4}"/>
                </a:ext>
              </a:extLst>
            </p:cNvPr>
            <p:cNvCxnSpPr>
              <a:cxnSpLocks/>
              <a:endCxn id="242" idx="1"/>
            </p:cNvCxnSpPr>
            <p:nvPr/>
          </p:nvCxnSpPr>
          <p:spPr>
            <a:xfrm>
              <a:off x="8512027" y="2450718"/>
              <a:ext cx="539854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D2CEBC4-DA91-4691-A0FB-E2067E52EDF2}"/>
                </a:ext>
              </a:extLst>
            </p:cNvPr>
            <p:cNvSpPr txBox="1"/>
            <p:nvPr/>
          </p:nvSpPr>
          <p:spPr>
            <a:xfrm>
              <a:off x="8658294" y="2205237"/>
              <a:ext cx="397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API</a:t>
              </a:r>
              <a:endParaRPr lang="en-MY" sz="1100" dirty="0"/>
            </a:p>
          </p:txBody>
        </p:sp>
        <p:sp>
          <p:nvSpPr>
            <p:cNvPr id="250" name="Flowchart: Predefined Process 249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061466" y="3021436"/>
              <a:ext cx="1204758" cy="55952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Manual Action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Plans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33363E9E-693A-435D-AF41-7A95A1D7A1F9}"/>
                </a:ext>
              </a:extLst>
            </p:cNvPr>
            <p:cNvSpPr txBox="1"/>
            <p:nvPr/>
          </p:nvSpPr>
          <p:spPr>
            <a:xfrm>
              <a:off x="8994149" y="4811299"/>
              <a:ext cx="1330494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252" name="Flowchart: Predefined Process 251">
              <a:extLst>
                <a:ext uri="{FF2B5EF4-FFF2-40B4-BE49-F238E27FC236}">
                  <a16:creationId xmlns:a16="http://schemas.microsoft.com/office/drawing/2014/main" id="{348BEF08-F159-4478-A9CD-2C712A3E239F}"/>
                </a:ext>
              </a:extLst>
            </p:cNvPr>
            <p:cNvSpPr/>
            <p:nvPr/>
          </p:nvSpPr>
          <p:spPr>
            <a:xfrm>
              <a:off x="9070796" y="4922529"/>
              <a:ext cx="1195173" cy="67379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Develop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Action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Plans</a:t>
              </a:r>
            </a:p>
          </p:txBody>
        </p:sp>
        <p:sp>
          <p:nvSpPr>
            <p:cNvPr id="253" name="Flowchart: Predefined Process 252">
              <a:extLst>
                <a:ext uri="{FF2B5EF4-FFF2-40B4-BE49-F238E27FC236}">
                  <a16:creationId xmlns:a16="http://schemas.microsoft.com/office/drawing/2014/main" id="{2DE0396F-7822-4876-95B6-290665C8B209}"/>
                </a:ext>
              </a:extLst>
            </p:cNvPr>
            <p:cNvSpPr/>
            <p:nvPr/>
          </p:nvSpPr>
          <p:spPr>
            <a:xfrm>
              <a:off x="9056129" y="5688005"/>
              <a:ext cx="1219425" cy="55952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Testing on Results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7280FA30-C4A1-4E53-A5BE-B47EC87752AD}"/>
                </a:ext>
              </a:extLst>
            </p:cNvPr>
            <p:cNvCxnSpPr>
              <a:cxnSpLocks/>
              <a:stCxn id="282" idx="3"/>
              <a:endCxn id="251" idx="1"/>
            </p:cNvCxnSpPr>
            <p:nvPr/>
          </p:nvCxnSpPr>
          <p:spPr>
            <a:xfrm flipV="1">
              <a:off x="8518156" y="5596321"/>
              <a:ext cx="475993" cy="1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E00369C0-FD86-4A7B-9156-E08D687C8782}"/>
                </a:ext>
              </a:extLst>
            </p:cNvPr>
            <p:cNvCxnSpPr>
              <a:cxnSpLocks/>
              <a:stCxn id="251" idx="0"/>
              <a:endCxn id="250" idx="2"/>
            </p:cNvCxnSpPr>
            <p:nvPr/>
          </p:nvCxnSpPr>
          <p:spPr>
            <a:xfrm flipV="1">
              <a:off x="9659396" y="3580965"/>
              <a:ext cx="4449" cy="1230334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C5EBD081-50C5-4877-9369-5CAA828B7738}"/>
                </a:ext>
              </a:extLst>
            </p:cNvPr>
            <p:cNvSpPr/>
            <p:nvPr/>
          </p:nvSpPr>
          <p:spPr>
            <a:xfrm>
              <a:off x="8797270" y="4053991"/>
              <a:ext cx="1499907" cy="388779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Marketing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A4047B20-3EC3-4E87-8EAD-3FF23DB98045}"/>
                </a:ext>
              </a:extLst>
            </p:cNvPr>
            <p:cNvCxnSpPr>
              <a:cxnSpLocks/>
              <a:stCxn id="251" idx="3"/>
            </p:cNvCxnSpPr>
            <p:nvPr/>
          </p:nvCxnSpPr>
          <p:spPr>
            <a:xfrm flipV="1">
              <a:off x="10324643" y="5596320"/>
              <a:ext cx="523642" cy="1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BCA2C4B-9EF3-4B61-A689-7E80EB3B5237}"/>
                </a:ext>
              </a:extLst>
            </p:cNvPr>
            <p:cNvSpPr txBox="1"/>
            <p:nvPr/>
          </p:nvSpPr>
          <p:spPr>
            <a:xfrm>
              <a:off x="10839370" y="4811299"/>
              <a:ext cx="1064165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r>
                <a:rPr lang="en-US" altLang="zh-CN" sz="1200" kern="0" dirty="0">
                  <a:solidFill>
                    <a:srgbClr val="0C4C34"/>
                  </a:solidFill>
                  <a:latin typeface="Aaux Next Regular"/>
                </a:rPr>
                <a:t>Package</a:t>
              </a:r>
            </a:p>
            <a:p>
              <a:pPr lvl="0" algn="ctr" defTabSz="1284915"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Discussion</a:t>
              </a:r>
            </a:p>
            <a:p>
              <a:pPr lvl="0" algn="ctr" defTabSz="1284915">
                <a:defRPr/>
              </a:pPr>
              <a:r>
                <a:rPr lang="en-US" sz="1200" kern="0" dirty="0">
                  <a:solidFill>
                    <a:srgbClr val="0C4C34"/>
                  </a:solidFill>
                  <a:latin typeface="Aaux Next Regular"/>
                </a:rPr>
                <a:t>Stage</a:t>
              </a:r>
              <a:endPara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C56C0C9E-8052-46AF-BFA8-0E89BFEF993A}"/>
                </a:ext>
              </a:extLst>
            </p:cNvPr>
            <p:cNvCxnSpPr>
              <a:cxnSpLocks/>
              <a:stCxn id="258" idx="0"/>
              <a:endCxn id="261" idx="2"/>
            </p:cNvCxnSpPr>
            <p:nvPr/>
          </p:nvCxnSpPr>
          <p:spPr>
            <a:xfrm flipV="1">
              <a:off x="11371453" y="3580964"/>
              <a:ext cx="0" cy="1230335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612537E4-9FCD-4299-B670-7D70CB85880E}"/>
                </a:ext>
              </a:extLst>
            </p:cNvPr>
            <p:cNvSpPr/>
            <p:nvPr/>
          </p:nvSpPr>
          <p:spPr>
            <a:xfrm>
              <a:off x="10498785" y="4056161"/>
              <a:ext cx="1499907" cy="384345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Sales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91DEEBB-1E06-401B-BCAC-77975C6AE242}"/>
                </a:ext>
              </a:extLst>
            </p:cNvPr>
            <p:cNvSpPr txBox="1"/>
            <p:nvPr/>
          </p:nvSpPr>
          <p:spPr>
            <a:xfrm>
              <a:off x="10839370" y="1986155"/>
              <a:ext cx="1064165" cy="1594809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262" name="Flowchart: Internal Storage 261">
              <a:extLst>
                <a:ext uri="{FF2B5EF4-FFF2-40B4-BE49-F238E27FC236}">
                  <a16:creationId xmlns:a16="http://schemas.microsoft.com/office/drawing/2014/main" id="{0F0EC729-16CF-4C55-865E-3BABD43D6108}"/>
                </a:ext>
              </a:extLst>
            </p:cNvPr>
            <p:cNvSpPr/>
            <p:nvPr/>
          </p:nvSpPr>
          <p:spPr>
            <a:xfrm>
              <a:off x="10907454" y="2277810"/>
              <a:ext cx="927403" cy="451179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</a:rPr>
                <a:t>Results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63" name="Flowchart: Internal Storage 262">
              <a:extLst>
                <a:ext uri="{FF2B5EF4-FFF2-40B4-BE49-F238E27FC236}">
                  <a16:creationId xmlns:a16="http://schemas.microsoft.com/office/drawing/2014/main" id="{85581E44-1994-4562-81C4-E89A23F62003}"/>
                </a:ext>
              </a:extLst>
            </p:cNvPr>
            <p:cNvSpPr/>
            <p:nvPr/>
          </p:nvSpPr>
          <p:spPr>
            <a:xfrm>
              <a:off x="10908384" y="2864515"/>
              <a:ext cx="926473" cy="451179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</a:rPr>
                <a:t>Sale Packages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75">
              <a:extLst>
                <a:ext uri="{FF2B5EF4-FFF2-40B4-BE49-F238E27FC236}">
                  <a16:creationId xmlns:a16="http://schemas.microsoft.com/office/drawing/2014/main" id="{5DD2CA0A-75C6-47D4-9B73-9F8EA2B19262}"/>
                </a:ext>
              </a:extLst>
            </p:cNvPr>
            <p:cNvSpPr txBox="1"/>
            <p:nvPr/>
          </p:nvSpPr>
          <p:spPr>
            <a:xfrm>
              <a:off x="10792748" y="1709157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D4722F2A-AF67-4B83-B408-DECAD6B1F7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639" y="2450718"/>
              <a:ext cx="582731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1AD8C562-3CB8-493A-9EE9-052B42882E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5969" y="3298972"/>
              <a:ext cx="573401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Flowchart: Multidocument 266">
              <a:extLst>
                <a:ext uri="{FF2B5EF4-FFF2-40B4-BE49-F238E27FC236}">
                  <a16:creationId xmlns:a16="http://schemas.microsoft.com/office/drawing/2014/main" id="{78B80DE7-C9E4-4F11-8E9F-7E799344EFDD}"/>
                </a:ext>
              </a:extLst>
            </p:cNvPr>
            <p:cNvSpPr/>
            <p:nvPr/>
          </p:nvSpPr>
          <p:spPr>
            <a:xfrm>
              <a:off x="7566677" y="4919901"/>
              <a:ext cx="874958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Dashboard</a:t>
              </a:r>
            </a:p>
          </p:txBody>
        </p:sp>
        <p:sp>
          <p:nvSpPr>
            <p:cNvPr id="268" name="Flowchart: Multidocument 267">
              <a:extLst>
                <a:ext uri="{FF2B5EF4-FFF2-40B4-BE49-F238E27FC236}">
                  <a16:creationId xmlns:a16="http://schemas.microsoft.com/office/drawing/2014/main" id="{0E9D3574-0012-4151-9719-117F4613F27C}"/>
                </a:ext>
              </a:extLst>
            </p:cNvPr>
            <p:cNvSpPr/>
            <p:nvPr/>
          </p:nvSpPr>
          <p:spPr>
            <a:xfrm>
              <a:off x="7718378" y="5471589"/>
              <a:ext cx="722503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Reports</a:t>
              </a: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7BC01C4-46D7-4885-8D6E-BF6686E44E08}"/>
                </a:ext>
              </a:extLst>
            </p:cNvPr>
            <p:cNvSpPr/>
            <p:nvPr/>
          </p:nvSpPr>
          <p:spPr>
            <a:xfrm>
              <a:off x="7728314" y="5986286"/>
              <a:ext cx="737977" cy="36121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OS</a:t>
              </a:r>
            </a:p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7386129" y="1954775"/>
              <a:ext cx="1123112" cy="1570043"/>
              <a:chOff x="7386129" y="1954775"/>
              <a:chExt cx="1123112" cy="1570043"/>
            </a:xfrm>
          </p:grpSpPr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638D6DF4-233E-4531-B920-ACFA688349A4}"/>
                  </a:ext>
                </a:extLst>
              </p:cNvPr>
              <p:cNvGrpSpPr/>
              <p:nvPr/>
            </p:nvGrpSpPr>
            <p:grpSpPr>
              <a:xfrm>
                <a:off x="7386129" y="1954775"/>
                <a:ext cx="1123112" cy="1570043"/>
                <a:chOff x="7298913" y="2092681"/>
                <a:chExt cx="987732" cy="1570043"/>
              </a:xfrm>
            </p:grpSpPr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1B720367-CDD2-4FED-BDF9-250C53C306B4}"/>
                    </a:ext>
                  </a:extLst>
                </p:cNvPr>
                <p:cNvSpPr txBox="1"/>
                <p:nvPr/>
              </p:nvSpPr>
              <p:spPr>
                <a:xfrm>
                  <a:off x="7298913" y="2092681"/>
                  <a:ext cx="987732" cy="157004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7479D">
                        <a:lumMod val="40000"/>
                        <a:lumOff val="60000"/>
                        <a:tint val="66000"/>
                        <a:satMod val="160000"/>
                      </a:srgbClr>
                    </a:gs>
                    <a:gs pos="50000">
                      <a:srgbClr val="17479D">
                        <a:lumMod val="40000"/>
                        <a:lumOff val="60000"/>
                        <a:tint val="44500"/>
                        <a:satMod val="160000"/>
                      </a:srgbClr>
                    </a:gs>
                    <a:gs pos="100000">
                      <a:srgbClr val="17479D">
                        <a:lumMod val="40000"/>
                        <a:lumOff val="60000"/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>
                  <a:solidFill>
                    <a:srgbClr val="0C4C34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algn="ctr" defTabSz="1284915">
                    <a:defRPr/>
                  </a:pP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endParaRPr>
                </a:p>
              </p:txBody>
            </p:sp>
            <p:sp>
              <p:nvSpPr>
                <p:cNvPr id="280" name="Flowchart: Multidocument 279">
                  <a:extLst>
                    <a:ext uri="{FF2B5EF4-FFF2-40B4-BE49-F238E27FC236}">
                      <a16:creationId xmlns:a16="http://schemas.microsoft.com/office/drawing/2014/main" id="{001A27FA-E260-47B7-BD92-9F26DC0C77AF}"/>
                    </a:ext>
                  </a:extLst>
                </p:cNvPr>
                <p:cNvSpPr/>
                <p:nvPr/>
              </p:nvSpPr>
              <p:spPr>
                <a:xfrm>
                  <a:off x="7381419" y="2649159"/>
                  <a:ext cx="867421" cy="441223"/>
                </a:xfrm>
                <a:prstGeom prst="flowChartMulti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solidFill>
                        <a:schemeClr val="tx1"/>
                      </a:solidFill>
                    </a:rPr>
                    <a:t>Dashboard</a:t>
                  </a:r>
                </a:p>
              </p:txBody>
            </p:sp>
            <p:sp>
              <p:nvSpPr>
                <p:cNvPr id="281" name="Flowchart: Multidocument 280">
                  <a:extLst>
                    <a:ext uri="{FF2B5EF4-FFF2-40B4-BE49-F238E27FC236}">
                      <a16:creationId xmlns:a16="http://schemas.microsoft.com/office/drawing/2014/main" id="{D5855577-C08B-475D-9728-98B297A9AD41}"/>
                    </a:ext>
                  </a:extLst>
                </p:cNvPr>
                <p:cNvSpPr/>
                <p:nvPr/>
              </p:nvSpPr>
              <p:spPr>
                <a:xfrm>
                  <a:off x="7359068" y="3140936"/>
                  <a:ext cx="867421" cy="441223"/>
                </a:xfrm>
                <a:prstGeom prst="flowChartMulti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solidFill>
                        <a:schemeClr val="tx1"/>
                      </a:solidFill>
                    </a:rPr>
                    <a:t>Reports</a:t>
                  </a:r>
                </a:p>
              </p:txBody>
            </p:sp>
          </p:grp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8EB3BFC-9A73-4898-8196-B07967386425}"/>
                  </a:ext>
                </a:extLst>
              </p:cNvPr>
              <p:cNvSpPr/>
              <p:nvPr/>
            </p:nvSpPr>
            <p:spPr>
              <a:xfrm>
                <a:off x="7420718" y="2049540"/>
                <a:ext cx="1069653" cy="38434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Web Designer</a:t>
                </a:r>
                <a:endParaRPr lang="en-MY" sz="1200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>
              <a:off x="3147301" y="3301051"/>
              <a:ext cx="336630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725" y="6163465"/>
              <a:ext cx="3500492" cy="342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F0F4CAAF-0F9D-4E2B-9829-E5022C285400}"/>
                </a:ext>
              </a:extLst>
            </p:cNvPr>
            <p:cNvSpPr txBox="1"/>
            <p:nvPr/>
          </p:nvSpPr>
          <p:spPr>
            <a:xfrm>
              <a:off x="3550110" y="5614582"/>
              <a:ext cx="1045740" cy="346280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SQL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331AC15-FE22-4527-9F73-F49914F19D14}"/>
                </a:ext>
              </a:extLst>
            </p:cNvPr>
            <p:cNvCxnSpPr>
              <a:cxnSpLocks/>
            </p:cNvCxnSpPr>
            <p:nvPr/>
          </p:nvCxnSpPr>
          <p:spPr>
            <a:xfrm>
              <a:off x="3117343" y="5790066"/>
              <a:ext cx="422846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668C1F2-0A08-41EE-91B9-F2BE73041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4190" y="5794495"/>
              <a:ext cx="397098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9621244" y="6558672"/>
              <a:ext cx="2467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Copyright © </a:t>
              </a:r>
              <a:r>
                <a:rPr lang="en-US" sz="1200" dirty="0" err="1"/>
                <a:t>Topgen</a:t>
              </a:r>
              <a:r>
                <a:rPr lang="en-US" sz="1200" dirty="0"/>
                <a:t> Series </a:t>
              </a:r>
              <a:r>
                <a:rPr lang="en-US" sz="1200" dirty="0" err="1"/>
                <a:t>Sdn</a:t>
              </a:r>
              <a:r>
                <a:rPr lang="en-US" sz="1200" dirty="0"/>
                <a:t>. Bhd.</a:t>
              </a:r>
              <a:endParaRPr lang="en-GB" sz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5809" y="1706691"/>
            <a:ext cx="11359854" cy="4974418"/>
            <a:chOff x="725809" y="1706691"/>
            <a:chExt cx="11359854" cy="4974418"/>
          </a:xfrm>
        </p:grpSpPr>
        <p:sp>
          <p:nvSpPr>
            <p:cNvPr id="4" name="Rectangle 3"/>
            <p:cNvSpPr/>
            <p:nvPr/>
          </p:nvSpPr>
          <p:spPr>
            <a:xfrm>
              <a:off x="725809" y="4638675"/>
              <a:ext cx="5679198" cy="2028825"/>
            </a:xfrm>
            <a:prstGeom prst="rect">
              <a:avLst/>
            </a:prstGeom>
            <a:solidFill>
              <a:srgbClr val="92D05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002060"/>
                  </a:solidFill>
                </a:rPr>
                <a:t>On-going …</a:t>
              </a:r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724164" y="1706691"/>
              <a:ext cx="1774621" cy="4960809"/>
            </a:xfrm>
            <a:prstGeom prst="rect">
              <a:avLst/>
            </a:prstGeom>
            <a:solidFill>
              <a:srgbClr val="92D05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40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On-going …</a:t>
              </a:r>
              <a:endParaRPr lang="en-GB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445228" y="1718050"/>
              <a:ext cx="2183224" cy="4960809"/>
            </a:xfrm>
            <a:prstGeom prst="rect">
              <a:avLst/>
            </a:prstGeom>
            <a:solidFill>
              <a:srgbClr val="92D05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40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On-going …</a:t>
              </a:r>
              <a:endParaRPr lang="en-GB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32302" y="1711048"/>
              <a:ext cx="5369938" cy="2857282"/>
            </a:xfrm>
            <a:prstGeom prst="rect">
              <a:avLst/>
            </a:prstGeom>
            <a:solidFill>
              <a:srgbClr val="92D05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440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On-going…</a:t>
              </a:r>
              <a:endParaRPr lang="en-GB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575432" y="1715741"/>
              <a:ext cx="1510231" cy="4965368"/>
            </a:xfrm>
            <a:prstGeom prst="rect">
              <a:avLst/>
            </a:prstGeom>
            <a:solidFill>
              <a:srgbClr val="92D05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4400" dirty="0">
                  <a:solidFill>
                    <a:srgbClr val="002060"/>
                  </a:solidFill>
                </a:rPr>
                <a:t>On-going…</a:t>
              </a:r>
              <a:endParaRPr lang="en-GB" sz="4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265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95944" y="111967"/>
            <a:ext cx="5627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Solution Architecture of BI Automation + Sales Execution Plan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49C49DB-4C85-470F-858C-6759FFFB8D3C}"/>
              </a:ext>
            </a:extLst>
          </p:cNvPr>
          <p:cNvGrpSpPr/>
          <p:nvPr/>
        </p:nvGrpSpPr>
        <p:grpSpPr>
          <a:xfrm>
            <a:off x="5912538" y="202168"/>
            <a:ext cx="2331648" cy="475198"/>
            <a:chOff x="6888435" y="116514"/>
            <a:chExt cx="2331648" cy="47519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74C0C12-D59E-41F8-A7BF-475E5EAE047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435" y="247319"/>
              <a:ext cx="492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5A8FD3F-4865-4B19-BF6D-4C0B6F3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6893661" y="468419"/>
              <a:ext cx="49246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5">
              <a:extLst>
                <a:ext uri="{FF2B5EF4-FFF2-40B4-BE49-F238E27FC236}">
                  <a16:creationId xmlns:a16="http://schemas.microsoft.com/office/drawing/2014/main" id="{E4B8643C-17DF-4E66-87FE-1A4BFA331F0F}"/>
                </a:ext>
              </a:extLst>
            </p:cNvPr>
            <p:cNvSpPr txBox="1"/>
            <p:nvPr/>
          </p:nvSpPr>
          <p:spPr>
            <a:xfrm>
              <a:off x="7468273" y="116514"/>
              <a:ext cx="14256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System Flow Process</a:t>
              </a:r>
              <a:endParaRPr lang="en-US" sz="1100" b="1" dirty="0"/>
            </a:p>
          </p:txBody>
        </p:sp>
        <p:sp>
          <p:nvSpPr>
            <p:cNvPr id="75" name="TextBox 75">
              <a:extLst>
                <a:ext uri="{FF2B5EF4-FFF2-40B4-BE49-F238E27FC236}">
                  <a16:creationId xmlns:a16="http://schemas.microsoft.com/office/drawing/2014/main" id="{F179F945-A3F9-4EAE-8694-B9DFA64FB822}"/>
                </a:ext>
              </a:extLst>
            </p:cNvPr>
            <p:cNvSpPr txBox="1"/>
            <p:nvPr/>
          </p:nvSpPr>
          <p:spPr>
            <a:xfrm>
              <a:off x="7468273" y="330102"/>
              <a:ext cx="1751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b="1" dirty="0"/>
                <a:t>Manual Operation Process</a:t>
              </a:r>
              <a:endParaRPr lang="en-US" sz="1100" b="1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595912" y="115809"/>
            <a:ext cx="3586510" cy="727712"/>
            <a:chOff x="8595912" y="115809"/>
            <a:chExt cx="3586510" cy="727712"/>
          </a:xfrm>
        </p:grpSpPr>
        <p:sp>
          <p:nvSpPr>
            <p:cNvPr id="141" name="Flowchart: Process 140">
              <a:extLst>
                <a:ext uri="{FF2B5EF4-FFF2-40B4-BE49-F238E27FC236}">
                  <a16:creationId xmlns:a16="http://schemas.microsoft.com/office/drawing/2014/main" id="{E69CFDB9-14D2-4EA5-9B39-0A5079117848}"/>
                </a:ext>
              </a:extLst>
            </p:cNvPr>
            <p:cNvSpPr/>
            <p:nvPr/>
          </p:nvSpPr>
          <p:spPr>
            <a:xfrm>
              <a:off x="8595912" y="195070"/>
              <a:ext cx="213163" cy="192594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2" name="Flowchart: Process 141">
              <a:extLst>
                <a:ext uri="{FF2B5EF4-FFF2-40B4-BE49-F238E27FC236}">
                  <a16:creationId xmlns:a16="http://schemas.microsoft.com/office/drawing/2014/main" id="{F700BE2A-159E-426D-8D80-D59E5CB8D0B2}"/>
                </a:ext>
              </a:extLst>
            </p:cNvPr>
            <p:cNvSpPr/>
            <p:nvPr/>
          </p:nvSpPr>
          <p:spPr>
            <a:xfrm>
              <a:off x="8595912" y="484772"/>
              <a:ext cx="213163" cy="192594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id="{E2E16C63-4854-479E-8D20-73AFCD484CD4}"/>
                </a:ext>
              </a:extLst>
            </p:cNvPr>
            <p:cNvSpPr/>
            <p:nvPr/>
          </p:nvSpPr>
          <p:spPr>
            <a:xfrm>
              <a:off x="9813213" y="202552"/>
              <a:ext cx="213163" cy="192594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5" name="Flowchart: Process 144">
              <a:extLst>
                <a:ext uri="{FF2B5EF4-FFF2-40B4-BE49-F238E27FC236}">
                  <a16:creationId xmlns:a16="http://schemas.microsoft.com/office/drawing/2014/main" id="{5768B67C-59F6-4477-B6F7-1480EC8C34FC}"/>
                </a:ext>
              </a:extLst>
            </p:cNvPr>
            <p:cNvSpPr/>
            <p:nvPr/>
          </p:nvSpPr>
          <p:spPr>
            <a:xfrm>
              <a:off x="9813213" y="493870"/>
              <a:ext cx="213163" cy="192594"/>
            </a:xfrm>
            <a:prstGeom prst="flowChartProcess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7" name="Flowchart: Process 146">
              <a:extLst>
                <a:ext uri="{FF2B5EF4-FFF2-40B4-BE49-F238E27FC236}">
                  <a16:creationId xmlns:a16="http://schemas.microsoft.com/office/drawing/2014/main" id="{D82BF269-5A68-4190-A9FA-9395C6E1E5E5}"/>
                </a:ext>
              </a:extLst>
            </p:cNvPr>
            <p:cNvSpPr/>
            <p:nvPr/>
          </p:nvSpPr>
          <p:spPr>
            <a:xfrm>
              <a:off x="10893766" y="202552"/>
              <a:ext cx="226851" cy="192594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8" name="TextBox 75">
              <a:extLst>
                <a:ext uri="{FF2B5EF4-FFF2-40B4-BE49-F238E27FC236}">
                  <a16:creationId xmlns:a16="http://schemas.microsoft.com/office/drawing/2014/main" id="{342E7D91-5C49-4A6B-AB41-726BA7E77293}"/>
                </a:ext>
              </a:extLst>
            </p:cNvPr>
            <p:cNvSpPr txBox="1"/>
            <p:nvPr/>
          </p:nvSpPr>
          <p:spPr>
            <a:xfrm>
              <a:off x="8742896" y="155914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Andrew</a:t>
              </a:r>
              <a:endParaRPr lang="en-US" sz="1100" dirty="0"/>
            </a:p>
          </p:txBody>
        </p:sp>
        <p:sp>
          <p:nvSpPr>
            <p:cNvPr id="152" name="TextBox 75">
              <a:extLst>
                <a:ext uri="{FF2B5EF4-FFF2-40B4-BE49-F238E27FC236}">
                  <a16:creationId xmlns:a16="http://schemas.microsoft.com/office/drawing/2014/main" id="{E7C14E51-ADAD-464A-8883-8B5DF9A119F9}"/>
                </a:ext>
              </a:extLst>
            </p:cNvPr>
            <p:cNvSpPr txBox="1"/>
            <p:nvPr/>
          </p:nvSpPr>
          <p:spPr>
            <a:xfrm>
              <a:off x="8622010" y="436649"/>
              <a:ext cx="750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SY</a:t>
              </a:r>
              <a:endParaRPr lang="en-US" sz="1100" dirty="0"/>
            </a:p>
          </p:txBody>
        </p:sp>
        <p:sp>
          <p:nvSpPr>
            <p:cNvPr id="153" name="TextBox 75">
              <a:extLst>
                <a:ext uri="{FF2B5EF4-FFF2-40B4-BE49-F238E27FC236}">
                  <a16:creationId xmlns:a16="http://schemas.microsoft.com/office/drawing/2014/main" id="{3C1EA880-A652-4D40-A35C-B22D36C37775}"/>
                </a:ext>
              </a:extLst>
            </p:cNvPr>
            <p:cNvSpPr txBox="1"/>
            <p:nvPr/>
          </p:nvSpPr>
          <p:spPr>
            <a:xfrm>
              <a:off x="10976229" y="115809"/>
              <a:ext cx="1022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50" dirty="0"/>
                <a:t>Outsource Developer</a:t>
              </a:r>
              <a:endParaRPr lang="en-US" sz="1050" dirty="0"/>
            </a:p>
          </p:txBody>
        </p:sp>
        <p:sp>
          <p:nvSpPr>
            <p:cNvPr id="154" name="TextBox 75">
              <a:extLst>
                <a:ext uri="{FF2B5EF4-FFF2-40B4-BE49-F238E27FC236}">
                  <a16:creationId xmlns:a16="http://schemas.microsoft.com/office/drawing/2014/main" id="{D01DE551-6F5C-4FFC-8896-43C637E9EDAA}"/>
                </a:ext>
              </a:extLst>
            </p:cNvPr>
            <p:cNvSpPr txBox="1"/>
            <p:nvPr/>
          </p:nvSpPr>
          <p:spPr>
            <a:xfrm>
              <a:off x="10009323" y="160304"/>
              <a:ext cx="489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Kang</a:t>
              </a:r>
              <a:endParaRPr lang="en-US" sz="1100" dirty="0"/>
            </a:p>
          </p:txBody>
        </p:sp>
        <p:sp>
          <p:nvSpPr>
            <p:cNvPr id="157" name="TextBox 75">
              <a:extLst>
                <a:ext uri="{FF2B5EF4-FFF2-40B4-BE49-F238E27FC236}">
                  <a16:creationId xmlns:a16="http://schemas.microsoft.com/office/drawing/2014/main" id="{1700B087-9F68-435D-87ED-8363707FD073}"/>
                </a:ext>
              </a:extLst>
            </p:cNvPr>
            <p:cNvSpPr txBox="1"/>
            <p:nvPr/>
          </p:nvSpPr>
          <p:spPr>
            <a:xfrm>
              <a:off x="10026376" y="464162"/>
              <a:ext cx="5548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100" dirty="0"/>
                <a:t>Kelvin</a:t>
              </a:r>
              <a:endParaRPr lang="en-US" sz="1100" dirty="0"/>
            </a:p>
          </p:txBody>
        </p:sp>
        <p:sp>
          <p:nvSpPr>
            <p:cNvPr id="158" name="Flowchart: Process 157">
              <a:extLst>
                <a:ext uri="{FF2B5EF4-FFF2-40B4-BE49-F238E27FC236}">
                  <a16:creationId xmlns:a16="http://schemas.microsoft.com/office/drawing/2014/main" id="{5768B67C-59F6-4477-B6F7-1480EC8C34FC}"/>
                </a:ext>
              </a:extLst>
            </p:cNvPr>
            <p:cNvSpPr/>
            <p:nvPr/>
          </p:nvSpPr>
          <p:spPr>
            <a:xfrm>
              <a:off x="10900609" y="493870"/>
              <a:ext cx="213163" cy="192594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9" name="TextBox 75">
              <a:extLst>
                <a:ext uri="{FF2B5EF4-FFF2-40B4-BE49-F238E27FC236}">
                  <a16:creationId xmlns:a16="http://schemas.microsoft.com/office/drawing/2014/main" id="{1700B087-9F68-435D-87ED-8363707FD073}"/>
                </a:ext>
              </a:extLst>
            </p:cNvPr>
            <p:cNvSpPr txBox="1"/>
            <p:nvPr/>
          </p:nvSpPr>
          <p:spPr>
            <a:xfrm>
              <a:off x="11124530" y="412634"/>
              <a:ext cx="1057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MY" sz="1050" dirty="0"/>
                <a:t>Outsource </a:t>
              </a:r>
            </a:p>
            <a:p>
              <a:r>
                <a:rPr lang="en-MY" sz="1050" dirty="0"/>
                <a:t>Web Designer</a:t>
              </a:r>
              <a:endParaRPr lang="en-US" sz="105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70136" y="1046780"/>
            <a:ext cx="11918963" cy="5788891"/>
            <a:chOff x="170136" y="1046780"/>
            <a:chExt cx="11918963" cy="5788891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6782E5F-3D33-4D6A-AA48-65B77E891B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136" y="3783678"/>
              <a:ext cx="11801398" cy="15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8FD493A-2FE8-450C-A528-FDD665390216}"/>
                </a:ext>
              </a:extLst>
            </p:cNvPr>
            <p:cNvSpPr txBox="1"/>
            <p:nvPr/>
          </p:nvSpPr>
          <p:spPr>
            <a:xfrm>
              <a:off x="1256928" y="1046780"/>
              <a:ext cx="1337064" cy="5168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Data Source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985344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Analysis Automation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A88051B-3046-455C-8842-A6188F4E2BE3}"/>
                </a:ext>
              </a:extLst>
            </p:cNvPr>
            <p:cNvSpPr txBox="1"/>
            <p:nvPr/>
          </p:nvSpPr>
          <p:spPr>
            <a:xfrm>
              <a:off x="6771056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Reports</a:t>
              </a:r>
            </a:p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Development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5EDB301-C076-4781-A2CA-D5B6BAAF1F5A}"/>
                </a:ext>
              </a:extLst>
            </p:cNvPr>
            <p:cNvSpPr txBox="1"/>
            <p:nvPr/>
          </p:nvSpPr>
          <p:spPr>
            <a:xfrm>
              <a:off x="8790383" y="1054993"/>
              <a:ext cx="1337064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Marketing</a:t>
              </a:r>
            </a:p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Actions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BED4DCD-D14A-488A-A37F-331544B37B2E}"/>
                </a:ext>
              </a:extLst>
            </p:cNvPr>
            <p:cNvCxnSpPr>
              <a:cxnSpLocks/>
            </p:cNvCxnSpPr>
            <p:nvPr/>
          </p:nvCxnSpPr>
          <p:spPr>
            <a:xfrm>
              <a:off x="3344483" y="1184684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6B69E78-A0AA-42BA-AE6E-DAC53CF12B1E}"/>
                </a:ext>
              </a:extLst>
            </p:cNvPr>
            <p:cNvCxnSpPr>
              <a:cxnSpLocks/>
            </p:cNvCxnSpPr>
            <p:nvPr/>
          </p:nvCxnSpPr>
          <p:spPr>
            <a:xfrm>
              <a:off x="6347411" y="1168773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763B00C-840F-4C62-9527-EC61D6A218DC}"/>
                </a:ext>
              </a:extLst>
            </p:cNvPr>
            <p:cNvCxnSpPr>
              <a:cxnSpLocks/>
            </p:cNvCxnSpPr>
            <p:nvPr/>
          </p:nvCxnSpPr>
          <p:spPr>
            <a:xfrm>
              <a:off x="8677541" y="1204695"/>
              <a:ext cx="0" cy="5323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522889-BB6D-4327-AC90-4D26019489B8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55" y="1204695"/>
              <a:ext cx="0" cy="5344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62EE057-6FA6-470B-B304-4CD0693F5850}"/>
                </a:ext>
              </a:extLst>
            </p:cNvPr>
            <p:cNvSpPr txBox="1"/>
            <p:nvPr/>
          </p:nvSpPr>
          <p:spPr>
            <a:xfrm>
              <a:off x="10462404" y="1054993"/>
              <a:ext cx="1441131" cy="5168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Solution Package Sales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6528F60-A32D-4469-9461-37FC49A0AD98}"/>
                </a:ext>
              </a:extLst>
            </p:cNvPr>
            <p:cNvSpPr txBox="1"/>
            <p:nvPr/>
          </p:nvSpPr>
          <p:spPr>
            <a:xfrm>
              <a:off x="170136" y="1571827"/>
              <a:ext cx="387372" cy="205296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C4C34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</a:rPr>
                <a:t>Production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9BC8E27-5A76-43C3-B878-1A4F8BCD67D1}"/>
                </a:ext>
              </a:extLst>
            </p:cNvPr>
            <p:cNvSpPr txBox="1"/>
            <p:nvPr/>
          </p:nvSpPr>
          <p:spPr>
            <a:xfrm>
              <a:off x="170136" y="3997938"/>
              <a:ext cx="387372" cy="238340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C4C34"/>
              </a:solidFill>
            </a:ln>
          </p:spPr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2"/>
                  </a:solidFill>
                </a:rPr>
                <a:t>Development &amp; </a:t>
              </a:r>
              <a:r>
                <a:rPr lang="en-MY" altLang="zh-CN" sz="1600" dirty="0">
                  <a:solidFill>
                    <a:schemeClr val="tx2"/>
                  </a:solidFill>
                </a:rPr>
                <a:t>Research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72270F9-CA1A-473D-8D38-2E823F046EDA}"/>
                </a:ext>
              </a:extLst>
            </p:cNvPr>
            <p:cNvGrpSpPr/>
            <p:nvPr/>
          </p:nvGrpSpPr>
          <p:grpSpPr>
            <a:xfrm>
              <a:off x="535756" y="1871933"/>
              <a:ext cx="699143" cy="1021562"/>
              <a:chOff x="761118" y="1685352"/>
              <a:chExt cx="699143" cy="1021562"/>
            </a:xfrm>
          </p:grpSpPr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0C3E7A21-E6EB-4403-B1EC-AC1A6939E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6" y="1685352"/>
                <a:ext cx="460125" cy="454029"/>
              </a:xfrm>
              <a:prstGeom prst="rect">
                <a:avLst/>
              </a:prstGeom>
            </p:spPr>
          </p:pic>
          <p:sp>
            <p:nvSpPr>
              <p:cNvPr id="295" name="TextBox 75">
                <a:extLst>
                  <a:ext uri="{FF2B5EF4-FFF2-40B4-BE49-F238E27FC236}">
                    <a16:creationId xmlns:a16="http://schemas.microsoft.com/office/drawing/2014/main" id="{53827793-240B-43D4-A00C-3373DE98FEAC}"/>
                  </a:ext>
                </a:extLst>
              </p:cNvPr>
              <p:cNvSpPr txBox="1"/>
              <p:nvPr/>
            </p:nvSpPr>
            <p:spPr>
              <a:xfrm>
                <a:off x="761118" y="2152916"/>
                <a:ext cx="6991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MY" sz="1000" b="1" dirty="0"/>
                  <a:t>External</a:t>
                </a:r>
              </a:p>
              <a:p>
                <a:pPr algn="ctr"/>
                <a:r>
                  <a:rPr lang="en-MY" sz="1000" b="1" dirty="0"/>
                  <a:t>Data</a:t>
                </a:r>
              </a:p>
              <a:p>
                <a:pPr algn="ctr"/>
                <a:r>
                  <a:rPr lang="en-MY" sz="1000" b="1" dirty="0"/>
                  <a:t>Source</a:t>
                </a:r>
                <a:endParaRPr lang="en-US" sz="1000" b="1" dirty="0"/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716AEE1-672D-485D-9470-3F1A2E5B1986}"/>
                </a:ext>
              </a:extLst>
            </p:cNvPr>
            <p:cNvSpPr txBox="1"/>
            <p:nvPr/>
          </p:nvSpPr>
          <p:spPr>
            <a:xfrm>
              <a:off x="1838959" y="1954776"/>
              <a:ext cx="1301766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168" name="Rectangle: Top Corners One Rounded and One Snipped 56">
              <a:extLst>
                <a:ext uri="{FF2B5EF4-FFF2-40B4-BE49-F238E27FC236}">
                  <a16:creationId xmlns:a16="http://schemas.microsoft.com/office/drawing/2014/main" id="{10E1B7BF-00D0-40B6-B70E-5D1D65E7B31E}"/>
                </a:ext>
              </a:extLst>
            </p:cNvPr>
            <p:cNvSpPr/>
            <p:nvPr/>
          </p:nvSpPr>
          <p:spPr>
            <a:xfrm flipH="1">
              <a:off x="1982776" y="2017004"/>
              <a:ext cx="1046094" cy="442343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Customized Tables</a:t>
              </a:r>
            </a:p>
          </p:txBody>
        </p:sp>
        <p:sp>
          <p:nvSpPr>
            <p:cNvPr id="169" name="Rectangle: Top Corners One Rounded and One Snipped 57">
              <a:extLst>
                <a:ext uri="{FF2B5EF4-FFF2-40B4-BE49-F238E27FC236}">
                  <a16:creationId xmlns:a16="http://schemas.microsoft.com/office/drawing/2014/main" id="{0941E82E-E573-4CB1-A879-937B519F5D83}"/>
                </a:ext>
              </a:extLst>
            </p:cNvPr>
            <p:cNvSpPr/>
            <p:nvPr/>
          </p:nvSpPr>
          <p:spPr>
            <a:xfrm flipH="1">
              <a:off x="1982776" y="2810419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Standard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>
              <a:off x="1208788" y="2238176"/>
              <a:ext cx="773988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E3F7C99-3CA6-45BA-8DDB-C3D5208D451D}"/>
                </a:ext>
              </a:extLst>
            </p:cNvPr>
            <p:cNvSpPr txBox="1"/>
            <p:nvPr/>
          </p:nvSpPr>
          <p:spPr>
            <a:xfrm>
              <a:off x="1244502" y="1993285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Manual</a:t>
              </a:r>
              <a:endParaRPr lang="en-MY" sz="11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D16D5CD-BACD-4CB0-8711-9BBEBA560F0E}"/>
                </a:ext>
              </a:extLst>
            </p:cNvPr>
            <p:cNvSpPr txBox="1"/>
            <p:nvPr/>
          </p:nvSpPr>
          <p:spPr>
            <a:xfrm>
              <a:off x="1831468" y="4811302"/>
              <a:ext cx="1301766" cy="15700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AD048B9-D7CC-4E4B-BD6D-0CBAF8CD1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438" y="3111216"/>
              <a:ext cx="768265" cy="345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16D9CC7-598D-4E04-9089-D275B12EA087}"/>
                </a:ext>
              </a:extLst>
            </p:cNvPr>
            <p:cNvSpPr txBox="1"/>
            <p:nvPr/>
          </p:nvSpPr>
          <p:spPr>
            <a:xfrm>
              <a:off x="1376665" y="2842268"/>
              <a:ext cx="397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API</a:t>
              </a:r>
              <a:endParaRPr lang="en-MY" sz="1100" dirty="0"/>
            </a:p>
          </p:txBody>
        </p:sp>
        <p:sp>
          <p:nvSpPr>
            <p:cNvPr id="182" name="TextBox 75">
              <a:extLst>
                <a:ext uri="{FF2B5EF4-FFF2-40B4-BE49-F238E27FC236}">
                  <a16:creationId xmlns:a16="http://schemas.microsoft.com/office/drawing/2014/main" id="{6948287B-EFD5-40E6-93FE-37A05E899BC9}"/>
                </a:ext>
              </a:extLst>
            </p:cNvPr>
            <p:cNvSpPr txBox="1"/>
            <p:nvPr/>
          </p:nvSpPr>
          <p:spPr>
            <a:xfrm>
              <a:off x="1700733" y="1673768"/>
              <a:ext cx="1609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Internal Data Source</a:t>
              </a:r>
              <a:endParaRPr lang="en-US" sz="1200" b="1" dirty="0"/>
            </a:p>
          </p:txBody>
        </p:sp>
        <p:sp>
          <p:nvSpPr>
            <p:cNvPr id="185" name="Rectangle: Top Corners One Rounded and One Snipped 75">
              <a:extLst>
                <a:ext uri="{FF2B5EF4-FFF2-40B4-BE49-F238E27FC236}">
                  <a16:creationId xmlns:a16="http://schemas.microsoft.com/office/drawing/2014/main" id="{27C8336C-F2C0-43C8-B56C-7C53FE912E29}"/>
                </a:ext>
              </a:extLst>
            </p:cNvPr>
            <p:cNvSpPr/>
            <p:nvPr/>
          </p:nvSpPr>
          <p:spPr>
            <a:xfrm flipH="1">
              <a:off x="1975843" y="4991707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Research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Customized Tables</a:t>
              </a:r>
            </a:p>
          </p:txBody>
        </p:sp>
        <p:sp>
          <p:nvSpPr>
            <p:cNvPr id="186" name="Rectangle: Top Corners One Rounded and One Snipped 76">
              <a:extLst>
                <a:ext uri="{FF2B5EF4-FFF2-40B4-BE49-F238E27FC236}">
                  <a16:creationId xmlns:a16="http://schemas.microsoft.com/office/drawing/2014/main" id="{770D66DF-49C2-4154-BEE0-4C63B0AC1904}"/>
                </a:ext>
              </a:extLst>
            </p:cNvPr>
            <p:cNvSpPr/>
            <p:nvPr/>
          </p:nvSpPr>
          <p:spPr>
            <a:xfrm flipH="1">
              <a:off x="1977054" y="5724094"/>
              <a:ext cx="1046094" cy="569410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Defined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Standard</a:t>
              </a:r>
            </a:p>
            <a:p>
              <a:pPr algn="ctr"/>
              <a:r>
                <a:rPr lang="en-MY" sz="1050" dirty="0">
                  <a:solidFill>
                    <a:schemeClr val="tx1"/>
                  </a:solidFill>
                </a:rPr>
                <a:t>Tables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8982F2D6-9926-45A4-9F07-E2FFFEADCDC8}"/>
                </a:ext>
              </a:extLst>
            </p:cNvPr>
            <p:cNvCxnSpPr>
              <a:cxnSpLocks/>
              <a:stCxn id="178" idx="0"/>
              <a:endCxn id="155" idx="2"/>
            </p:cNvCxnSpPr>
            <p:nvPr/>
          </p:nvCxnSpPr>
          <p:spPr>
            <a:xfrm flipV="1">
              <a:off x="2482351" y="3524819"/>
              <a:ext cx="7491" cy="1286483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8EB3BFC-9A73-4898-8196-B07967386425}"/>
                </a:ext>
              </a:extLst>
            </p:cNvPr>
            <p:cNvSpPr/>
            <p:nvPr/>
          </p:nvSpPr>
          <p:spPr>
            <a:xfrm>
              <a:off x="1027633" y="3630354"/>
              <a:ext cx="1403754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F72AB3E-D456-468F-8299-13FAE94D8A96}"/>
                </a:ext>
              </a:extLst>
            </p:cNvPr>
            <p:cNvSpPr/>
            <p:nvPr/>
          </p:nvSpPr>
          <p:spPr>
            <a:xfrm>
              <a:off x="1018302" y="4074443"/>
              <a:ext cx="1374474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193" name="Connector: Elbow 86">
              <a:extLst>
                <a:ext uri="{FF2B5EF4-FFF2-40B4-BE49-F238E27FC236}">
                  <a16:creationId xmlns:a16="http://schemas.microsoft.com/office/drawing/2014/main" id="{81622459-75EF-4F0E-A137-B87E41BF6966}"/>
                </a:ext>
              </a:extLst>
            </p:cNvPr>
            <p:cNvCxnSpPr>
              <a:cxnSpLocks/>
              <a:stCxn id="178" idx="1"/>
            </p:cNvCxnSpPr>
            <p:nvPr/>
          </p:nvCxnSpPr>
          <p:spPr>
            <a:xfrm rot="10800000">
              <a:off x="877668" y="3040930"/>
              <a:ext cx="953800" cy="2555395"/>
            </a:xfrm>
            <a:prstGeom prst="bentConnector2">
              <a:avLst/>
            </a:prstGeom>
            <a:ln w="28575">
              <a:solidFill>
                <a:srgbClr val="0C4C3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46F2B00-32E4-4B87-9FDD-93860A1E3416}"/>
                </a:ext>
              </a:extLst>
            </p:cNvPr>
            <p:cNvSpPr txBox="1"/>
            <p:nvPr/>
          </p:nvSpPr>
          <p:spPr>
            <a:xfrm>
              <a:off x="981701" y="5353351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Manual</a:t>
              </a:r>
              <a:endParaRPr lang="en-MY" sz="1100" dirty="0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A9CFC68-4C42-4F15-85EF-7FDD400B6FBA}"/>
                </a:ext>
              </a:extLst>
            </p:cNvPr>
            <p:cNvGrpSpPr/>
            <p:nvPr/>
          </p:nvGrpSpPr>
          <p:grpSpPr>
            <a:xfrm>
              <a:off x="4991586" y="4811301"/>
              <a:ext cx="1164867" cy="1210090"/>
              <a:chOff x="4193935" y="4811301"/>
              <a:chExt cx="1195045" cy="1570043"/>
            </a:xfrm>
          </p:grpSpPr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9DACBC9-41CB-408C-A67F-B40261FAE7A2}"/>
                  </a:ext>
                </a:extLst>
              </p:cNvPr>
              <p:cNvSpPr txBox="1"/>
              <p:nvPr/>
            </p:nvSpPr>
            <p:spPr>
              <a:xfrm>
                <a:off x="4193935" y="4811301"/>
                <a:ext cx="1195045" cy="15700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0" name="Rectangle: Top Corners One Rounded and One Snipped 90">
                <a:extLst>
                  <a:ext uri="{FF2B5EF4-FFF2-40B4-BE49-F238E27FC236}">
                    <a16:creationId xmlns:a16="http://schemas.microsoft.com/office/drawing/2014/main" id="{CDD418E3-DF77-4A49-B6CB-39F569441E42}"/>
                  </a:ext>
                </a:extLst>
              </p:cNvPr>
              <p:cNvSpPr/>
              <p:nvPr/>
            </p:nvSpPr>
            <p:spPr>
              <a:xfrm flipH="1">
                <a:off x="4407194" y="5662168"/>
                <a:ext cx="832836" cy="56941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Pre-Calculate</a:t>
                </a:r>
              </a:p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Tables</a:t>
                </a:r>
              </a:p>
            </p:txBody>
          </p:sp>
          <p:sp>
            <p:nvSpPr>
              <p:cNvPr id="291" name="Rectangle: Top Corners One Rounded and One Snipped 91">
                <a:extLst>
                  <a:ext uri="{FF2B5EF4-FFF2-40B4-BE49-F238E27FC236}">
                    <a16:creationId xmlns:a16="http://schemas.microsoft.com/office/drawing/2014/main" id="{173C2183-FE39-4DFA-B53D-8827A2803172}"/>
                  </a:ext>
                </a:extLst>
              </p:cNvPr>
              <p:cNvSpPr/>
              <p:nvPr/>
            </p:nvSpPr>
            <p:spPr>
              <a:xfrm flipH="1">
                <a:off x="4313159" y="4922530"/>
                <a:ext cx="579637" cy="430821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: Top Corners One Rounded and One Snipped 92">
                <a:extLst>
                  <a:ext uri="{FF2B5EF4-FFF2-40B4-BE49-F238E27FC236}">
                    <a16:creationId xmlns:a16="http://schemas.microsoft.com/office/drawing/2014/main" id="{9637CC97-40BA-4EF1-82F1-C89F85286BDA}"/>
                  </a:ext>
                </a:extLst>
              </p:cNvPr>
              <p:cNvSpPr/>
              <p:nvPr/>
            </p:nvSpPr>
            <p:spPr>
              <a:xfrm flipH="1">
                <a:off x="4479628" y="5064320"/>
                <a:ext cx="64300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Rectangle: Top Corners One Rounded and One Snipped 93">
                <a:extLst>
                  <a:ext uri="{FF2B5EF4-FFF2-40B4-BE49-F238E27FC236}">
                    <a16:creationId xmlns:a16="http://schemas.microsoft.com/office/drawing/2014/main" id="{52894B60-8ACA-4DDB-8236-AFD8FE04DC4C}"/>
                  </a:ext>
                </a:extLst>
              </p:cNvPr>
              <p:cNvSpPr/>
              <p:nvPr/>
            </p:nvSpPr>
            <p:spPr>
              <a:xfrm flipH="1">
                <a:off x="4688731" y="5184262"/>
                <a:ext cx="58415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0F4CAAF-0F9D-4E2B-9829-E5022C285400}"/>
                </a:ext>
              </a:extLst>
            </p:cNvPr>
            <p:cNvSpPr txBox="1"/>
            <p:nvPr/>
          </p:nvSpPr>
          <p:spPr>
            <a:xfrm>
              <a:off x="3548748" y="5243985"/>
              <a:ext cx="1045740" cy="346280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Scripts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B331AC15-FE22-4527-9F73-F49914F19D14}"/>
                </a:ext>
              </a:extLst>
            </p:cNvPr>
            <p:cNvCxnSpPr>
              <a:cxnSpLocks/>
              <a:endCxn id="198" idx="1"/>
            </p:cNvCxnSpPr>
            <p:nvPr/>
          </p:nvCxnSpPr>
          <p:spPr>
            <a:xfrm>
              <a:off x="3125902" y="5416346"/>
              <a:ext cx="422846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5668C1F2-0A08-41EE-91B9-F2BE73041531}"/>
                </a:ext>
              </a:extLst>
            </p:cNvPr>
            <p:cNvCxnSpPr>
              <a:cxnSpLocks/>
              <a:stCxn id="198" idx="3"/>
              <a:endCxn id="289" idx="1"/>
            </p:cNvCxnSpPr>
            <p:nvPr/>
          </p:nvCxnSpPr>
          <p:spPr>
            <a:xfrm flipV="1">
              <a:off x="4594488" y="5416346"/>
              <a:ext cx="397098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76F6317-61B8-4AFA-9D5D-685E2B6C29D0}"/>
                </a:ext>
              </a:extLst>
            </p:cNvPr>
            <p:cNvGrpSpPr/>
            <p:nvPr/>
          </p:nvGrpSpPr>
          <p:grpSpPr>
            <a:xfrm>
              <a:off x="4986398" y="1954776"/>
              <a:ext cx="1164867" cy="1245240"/>
              <a:chOff x="4193935" y="4811301"/>
              <a:chExt cx="1195045" cy="1570043"/>
            </a:xfrm>
          </p:grpSpPr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09F11FF3-30BA-4AB7-884D-0B8E288E2361}"/>
                  </a:ext>
                </a:extLst>
              </p:cNvPr>
              <p:cNvSpPr txBox="1"/>
              <p:nvPr/>
            </p:nvSpPr>
            <p:spPr>
              <a:xfrm>
                <a:off x="4193935" y="4811301"/>
                <a:ext cx="1195045" cy="15700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5" name="Rectangle: Top Corners One Rounded and One Snipped 105">
                <a:extLst>
                  <a:ext uri="{FF2B5EF4-FFF2-40B4-BE49-F238E27FC236}">
                    <a16:creationId xmlns:a16="http://schemas.microsoft.com/office/drawing/2014/main" id="{F9E7EC04-61B1-43F2-B4F1-8EABD05CA2E6}"/>
                  </a:ext>
                </a:extLst>
              </p:cNvPr>
              <p:cNvSpPr/>
              <p:nvPr/>
            </p:nvSpPr>
            <p:spPr>
              <a:xfrm flipH="1">
                <a:off x="4407194" y="5662168"/>
                <a:ext cx="832836" cy="56941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Pre-Calculate</a:t>
                </a:r>
              </a:p>
              <a:p>
                <a:pPr algn="ctr"/>
                <a:r>
                  <a:rPr lang="en-MY" sz="1050" dirty="0">
                    <a:solidFill>
                      <a:schemeClr val="tx1"/>
                    </a:solidFill>
                  </a:rPr>
                  <a:t>Tables</a:t>
                </a:r>
              </a:p>
            </p:txBody>
          </p:sp>
          <p:sp>
            <p:nvSpPr>
              <p:cNvPr id="286" name="Rectangle: Top Corners One Rounded and One Snipped 106">
                <a:extLst>
                  <a:ext uri="{FF2B5EF4-FFF2-40B4-BE49-F238E27FC236}">
                    <a16:creationId xmlns:a16="http://schemas.microsoft.com/office/drawing/2014/main" id="{40787F71-C477-47CC-A1B3-ACD96FBD441B}"/>
                  </a:ext>
                </a:extLst>
              </p:cNvPr>
              <p:cNvSpPr/>
              <p:nvPr/>
            </p:nvSpPr>
            <p:spPr>
              <a:xfrm flipH="1">
                <a:off x="4313159" y="4922530"/>
                <a:ext cx="579637" cy="430821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Rectangle: Top Corners One Rounded and One Snipped 107">
                <a:extLst>
                  <a:ext uri="{FF2B5EF4-FFF2-40B4-BE49-F238E27FC236}">
                    <a16:creationId xmlns:a16="http://schemas.microsoft.com/office/drawing/2014/main" id="{543B7354-C14D-4E8B-B6A3-BD75D3C34BFF}"/>
                  </a:ext>
                </a:extLst>
              </p:cNvPr>
              <p:cNvSpPr/>
              <p:nvPr/>
            </p:nvSpPr>
            <p:spPr>
              <a:xfrm flipH="1">
                <a:off x="4479628" y="5064320"/>
                <a:ext cx="64300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Rectangle: Top Corners One Rounded and One Snipped 108">
                <a:extLst>
                  <a:ext uri="{FF2B5EF4-FFF2-40B4-BE49-F238E27FC236}">
                    <a16:creationId xmlns:a16="http://schemas.microsoft.com/office/drawing/2014/main" id="{F3BC78F2-C10C-473A-8827-2DDB948C2FAB}"/>
                  </a:ext>
                </a:extLst>
              </p:cNvPr>
              <p:cNvSpPr/>
              <p:nvPr/>
            </p:nvSpPr>
            <p:spPr>
              <a:xfrm flipH="1">
                <a:off x="4688731" y="5184262"/>
                <a:ext cx="584151" cy="389650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6" name="TextBox 75">
              <a:extLst>
                <a:ext uri="{FF2B5EF4-FFF2-40B4-BE49-F238E27FC236}">
                  <a16:creationId xmlns:a16="http://schemas.microsoft.com/office/drawing/2014/main" id="{244BB757-3662-47C1-AEC9-C32524E95752}"/>
                </a:ext>
              </a:extLst>
            </p:cNvPr>
            <p:cNvSpPr txBox="1"/>
            <p:nvPr/>
          </p:nvSpPr>
          <p:spPr>
            <a:xfrm>
              <a:off x="4972928" y="1668076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D7D60B0-A207-4394-BBB3-263F4001B65B}"/>
                </a:ext>
              </a:extLst>
            </p:cNvPr>
            <p:cNvGrpSpPr/>
            <p:nvPr/>
          </p:nvGrpSpPr>
          <p:grpSpPr>
            <a:xfrm>
              <a:off x="3546117" y="1950529"/>
              <a:ext cx="1056451" cy="1156419"/>
              <a:chOff x="3551305" y="2673912"/>
              <a:chExt cx="1056451" cy="1156419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C4C20394-F17A-43AF-9D5A-ED090580647E}"/>
                  </a:ext>
                </a:extLst>
              </p:cNvPr>
              <p:cNvSpPr txBox="1"/>
              <p:nvPr/>
            </p:nvSpPr>
            <p:spPr>
              <a:xfrm>
                <a:off x="3551305" y="2673912"/>
                <a:ext cx="1056451" cy="1156419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58385127-DB55-4BE9-A61C-264ACE261ED4}"/>
                  </a:ext>
                </a:extLst>
              </p:cNvPr>
              <p:cNvSpPr txBox="1"/>
              <p:nvPr/>
            </p:nvSpPr>
            <p:spPr>
              <a:xfrm>
                <a:off x="3633838" y="2778932"/>
                <a:ext cx="904576" cy="465984"/>
              </a:xfrm>
              <a:prstGeom prst="rect">
                <a:avLst/>
              </a:prstGeom>
              <a:solidFill>
                <a:srgbClr val="17479D">
                  <a:lumMod val="40000"/>
                  <a:lumOff val="60000"/>
                </a:srgb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Automate</a:t>
                </a:r>
              </a:p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Scripts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49DA6B44-FA0D-4A1E-B78A-DF235655339D}"/>
                  </a:ext>
                </a:extLst>
              </p:cNvPr>
              <p:cNvSpPr txBox="1"/>
              <p:nvPr/>
            </p:nvSpPr>
            <p:spPr>
              <a:xfrm>
                <a:off x="3639243" y="3294605"/>
                <a:ext cx="904576" cy="465984"/>
              </a:xfrm>
              <a:prstGeom prst="rect">
                <a:avLst/>
              </a:prstGeom>
              <a:solidFill>
                <a:srgbClr val="17479D">
                  <a:lumMod val="40000"/>
                  <a:lumOff val="60000"/>
                </a:srgb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Automate</a:t>
                </a:r>
              </a:p>
              <a:p>
                <a:pPr marL="0" marR="0" lvl="0" indent="0" algn="ctr" defTabSz="12849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rPr>
                  <a:t>SQL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</p:grpSp>
        <p:sp>
          <p:nvSpPr>
            <p:cNvPr id="209" name="TextBox 75">
              <a:extLst>
                <a:ext uri="{FF2B5EF4-FFF2-40B4-BE49-F238E27FC236}">
                  <a16:creationId xmlns:a16="http://schemas.microsoft.com/office/drawing/2014/main" id="{64EA87EF-78D8-4217-9DA6-03C5C9CBB647}"/>
                </a:ext>
              </a:extLst>
            </p:cNvPr>
            <p:cNvSpPr txBox="1"/>
            <p:nvPr/>
          </p:nvSpPr>
          <p:spPr>
            <a:xfrm>
              <a:off x="3502128" y="1678425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F0B47E5A-4454-4D65-B868-E5A8E847D562}"/>
                </a:ext>
              </a:extLst>
            </p:cNvPr>
            <p:cNvCxnSpPr>
              <a:cxnSpLocks/>
              <a:stCxn id="198" idx="0"/>
              <a:endCxn id="281" idx="2"/>
            </p:cNvCxnSpPr>
            <p:nvPr/>
          </p:nvCxnSpPr>
          <p:spPr>
            <a:xfrm flipV="1">
              <a:off x="4071618" y="3106948"/>
              <a:ext cx="2725" cy="2137037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A17576A4-1E64-4CAD-9537-9D5D8D419227}"/>
                </a:ext>
              </a:extLst>
            </p:cNvPr>
            <p:cNvSpPr/>
            <p:nvPr/>
          </p:nvSpPr>
          <p:spPr>
            <a:xfrm>
              <a:off x="4208225" y="3624790"/>
              <a:ext cx="1308322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C6C143D-8E72-4A53-A743-503A4D81973B}"/>
                </a:ext>
              </a:extLst>
            </p:cNvPr>
            <p:cNvSpPr/>
            <p:nvPr/>
          </p:nvSpPr>
          <p:spPr>
            <a:xfrm>
              <a:off x="4164465" y="4069428"/>
              <a:ext cx="1331153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408B5F3E-3E77-4AE1-90E2-378BE9B2D688}"/>
                </a:ext>
              </a:extLst>
            </p:cNvPr>
            <p:cNvCxnSpPr>
              <a:cxnSpLocks/>
              <a:stCxn id="289" idx="0"/>
              <a:endCxn id="284" idx="2"/>
            </p:cNvCxnSpPr>
            <p:nvPr/>
          </p:nvCxnSpPr>
          <p:spPr>
            <a:xfrm flipH="1" flipV="1">
              <a:off x="5568832" y="3200016"/>
              <a:ext cx="5188" cy="1611285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8BC52C53-9946-41A5-A4E6-2C412CFBC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1778" y="2525018"/>
              <a:ext cx="385986" cy="37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10F0947-FCB5-405A-86E7-E4C8F002E353}"/>
                </a:ext>
              </a:extLst>
            </p:cNvPr>
            <p:cNvCxnSpPr>
              <a:cxnSpLocks/>
            </p:cNvCxnSpPr>
            <p:nvPr/>
          </p:nvCxnSpPr>
          <p:spPr>
            <a:xfrm>
              <a:off x="4608405" y="2521533"/>
              <a:ext cx="39370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3018C5F-0C3D-49B7-A821-C40802FE88E8}"/>
                </a:ext>
              </a:extLst>
            </p:cNvPr>
            <p:cNvSpPr txBox="1"/>
            <p:nvPr/>
          </p:nvSpPr>
          <p:spPr>
            <a:xfrm>
              <a:off x="6516394" y="1954775"/>
              <a:ext cx="661083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r>
                <a:rPr lang="en-US" altLang="zh-CN" sz="1200" kern="0">
                  <a:solidFill>
                    <a:srgbClr val="0C4C34"/>
                  </a:solidFill>
                  <a:latin typeface="Aaux Next Regular"/>
                </a:rPr>
                <a:t>PHP</a:t>
              </a:r>
            </a:p>
            <a:p>
              <a:pPr lvl="0" algn="ctr" defTabSz="1284915">
                <a:defRPr/>
              </a:pPr>
              <a:r>
                <a:rPr lang="en-US" sz="1200" kern="0">
                  <a:solidFill>
                    <a:srgbClr val="0C4C34"/>
                  </a:solidFill>
                  <a:latin typeface="Aaux Next Regular"/>
                </a:rPr>
                <a:t>Code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1265" y="2515467"/>
              <a:ext cx="365129" cy="61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D96D5441-562E-4B9C-83D6-C82A65A193C6}"/>
                </a:ext>
              </a:extLst>
            </p:cNvPr>
            <p:cNvCxnSpPr>
              <a:cxnSpLocks/>
              <a:stCxn id="221" idx="3"/>
              <a:endCxn id="275" idx="1"/>
            </p:cNvCxnSpPr>
            <p:nvPr/>
          </p:nvCxnSpPr>
          <p:spPr>
            <a:xfrm>
              <a:off x="7177477" y="2739797"/>
              <a:ext cx="20865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75">
              <a:extLst>
                <a:ext uri="{FF2B5EF4-FFF2-40B4-BE49-F238E27FC236}">
                  <a16:creationId xmlns:a16="http://schemas.microsoft.com/office/drawing/2014/main" id="{37BC834C-ADE1-4C88-8049-ADAED130C574}"/>
                </a:ext>
              </a:extLst>
            </p:cNvPr>
            <p:cNvSpPr txBox="1"/>
            <p:nvPr/>
          </p:nvSpPr>
          <p:spPr>
            <a:xfrm>
              <a:off x="6822206" y="1666273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0602850E-D836-4836-A87B-FF610FFFB96B}"/>
                </a:ext>
              </a:extLst>
            </p:cNvPr>
            <p:cNvCxnSpPr>
              <a:cxnSpLocks/>
              <a:stCxn id="168" idx="1"/>
              <a:endCxn id="169" idx="3"/>
            </p:cNvCxnSpPr>
            <p:nvPr/>
          </p:nvCxnSpPr>
          <p:spPr>
            <a:xfrm>
              <a:off x="2505823" y="2459347"/>
              <a:ext cx="0" cy="351072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B35BA0E-D678-4CDC-B19E-02F438F743DD}"/>
                </a:ext>
              </a:extLst>
            </p:cNvPr>
            <p:cNvGrpSpPr/>
            <p:nvPr/>
          </p:nvGrpSpPr>
          <p:grpSpPr>
            <a:xfrm>
              <a:off x="6641217" y="4811300"/>
              <a:ext cx="1876939" cy="1570043"/>
              <a:chOff x="7298913" y="2092681"/>
              <a:chExt cx="987732" cy="1570043"/>
            </a:xfrm>
          </p:grpSpPr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904C884-4D49-424C-A447-EEE490E8CD45}"/>
                  </a:ext>
                </a:extLst>
              </p:cNvPr>
              <p:cNvSpPr txBox="1"/>
              <p:nvPr/>
            </p:nvSpPr>
            <p:spPr>
              <a:xfrm>
                <a:off x="7298913" y="2092681"/>
                <a:ext cx="987732" cy="1570043"/>
              </a:xfrm>
              <a:prstGeom prst="rect">
                <a:avLst/>
              </a:prstGeom>
              <a:gradFill flip="none" rotWithShape="1">
                <a:gsLst>
                  <a:gs pos="0">
                    <a:srgbClr val="17479D">
                      <a:lumMod val="40000"/>
                      <a:lumOff val="60000"/>
                      <a:tint val="66000"/>
                      <a:satMod val="160000"/>
                    </a:srgbClr>
                  </a:gs>
                  <a:gs pos="50000">
                    <a:srgbClr val="17479D">
                      <a:lumMod val="40000"/>
                      <a:lumOff val="60000"/>
                      <a:tint val="44500"/>
                      <a:satMod val="160000"/>
                    </a:srgbClr>
                  </a:gs>
                  <a:gs pos="100000">
                    <a:srgbClr val="17479D">
                      <a:lumMod val="40000"/>
                      <a:lumOff val="60000"/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lvl="0" algn="ctr" defTabSz="1284915"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endParaRPr>
              </a:p>
            </p:txBody>
          </p:sp>
          <p:sp>
            <p:nvSpPr>
              <p:cNvPr id="279" name="Flowchart: Multidocument 278">
                <a:extLst>
                  <a:ext uri="{FF2B5EF4-FFF2-40B4-BE49-F238E27FC236}">
                    <a16:creationId xmlns:a16="http://schemas.microsoft.com/office/drawing/2014/main" id="{EB20F296-216A-4225-A839-96CBD4D33137}"/>
                  </a:ext>
                </a:extLst>
              </p:cNvPr>
              <p:cNvSpPr/>
              <p:nvPr/>
            </p:nvSpPr>
            <p:spPr>
              <a:xfrm>
                <a:off x="7342147" y="2215290"/>
                <a:ext cx="412205" cy="489273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Excel Reports</a:t>
                </a:r>
              </a:p>
            </p:txBody>
          </p:sp>
          <p:sp>
            <p:nvSpPr>
              <p:cNvPr id="280" name="Flowchart: Multidocument 279">
                <a:extLst>
                  <a:ext uri="{FF2B5EF4-FFF2-40B4-BE49-F238E27FC236}">
                    <a16:creationId xmlns:a16="http://schemas.microsoft.com/office/drawing/2014/main" id="{EE15AA45-D61B-4F46-B913-B5E9E2360882}"/>
                  </a:ext>
                </a:extLst>
              </p:cNvPr>
              <p:cNvSpPr/>
              <p:nvPr/>
            </p:nvSpPr>
            <p:spPr>
              <a:xfrm>
                <a:off x="7340532" y="2842498"/>
                <a:ext cx="487089" cy="746286"/>
              </a:xfrm>
              <a:prstGeom prst="flowChartMulti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000" dirty="0">
                    <a:solidFill>
                      <a:schemeClr val="tx1"/>
                    </a:solidFill>
                  </a:rPr>
                  <a:t>Third Party Report Tools</a:t>
                </a:r>
              </a:p>
            </p:txBody>
          </p:sp>
        </p:grp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DD058257-4F94-45CF-81AA-8A5729F54F7B}"/>
                </a:ext>
              </a:extLst>
            </p:cNvPr>
            <p:cNvCxnSpPr>
              <a:cxnSpLocks/>
              <a:stCxn id="289" idx="3"/>
            </p:cNvCxnSpPr>
            <p:nvPr/>
          </p:nvCxnSpPr>
          <p:spPr>
            <a:xfrm flipV="1">
              <a:off x="6156453" y="5409174"/>
              <a:ext cx="478893" cy="7172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566E64C-BEA9-4CEB-AA1A-D9343043D946}"/>
                </a:ext>
              </a:extLst>
            </p:cNvPr>
            <p:cNvSpPr txBox="1"/>
            <p:nvPr/>
          </p:nvSpPr>
          <p:spPr>
            <a:xfrm>
              <a:off x="6095583" y="5098574"/>
              <a:ext cx="634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Export</a:t>
              </a:r>
              <a:endParaRPr lang="en-MY" sz="1100" dirty="0"/>
            </a:p>
          </p:txBody>
        </p: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ABFCFB82-CAC6-415A-A0AC-4EC94ADA5270}"/>
                </a:ext>
              </a:extLst>
            </p:cNvPr>
            <p:cNvCxnSpPr>
              <a:cxnSpLocks/>
              <a:endCxn id="275" idx="2"/>
            </p:cNvCxnSpPr>
            <p:nvPr/>
          </p:nvCxnSpPr>
          <p:spPr>
            <a:xfrm flipV="1">
              <a:off x="7947685" y="3524818"/>
              <a:ext cx="0" cy="1286481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6883D4B-27EB-4E48-83E6-27E647428C03}"/>
                </a:ext>
              </a:extLst>
            </p:cNvPr>
            <p:cNvSpPr/>
            <p:nvPr/>
          </p:nvSpPr>
          <p:spPr>
            <a:xfrm>
              <a:off x="6503344" y="3604451"/>
              <a:ext cx="1308322" cy="3843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Developer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781BEE8-66E7-4D83-A983-9B0EF503F054}"/>
                </a:ext>
              </a:extLst>
            </p:cNvPr>
            <p:cNvSpPr/>
            <p:nvPr/>
          </p:nvSpPr>
          <p:spPr>
            <a:xfrm>
              <a:off x="6541788" y="4080617"/>
              <a:ext cx="1331153" cy="42363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Software Design Spec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sp>
          <p:nvSpPr>
            <p:cNvPr id="236" name="Flowchart: Predefined Process 235">
              <a:extLst>
                <a:ext uri="{FF2B5EF4-FFF2-40B4-BE49-F238E27FC236}">
                  <a16:creationId xmlns:a16="http://schemas.microsoft.com/office/drawing/2014/main" id="{7868C0AC-070B-4BDE-8BCA-1ECD70D2CAFA}"/>
                </a:ext>
              </a:extLst>
            </p:cNvPr>
            <p:cNvSpPr/>
            <p:nvPr/>
          </p:nvSpPr>
          <p:spPr>
            <a:xfrm>
              <a:off x="9051881" y="1958209"/>
              <a:ext cx="1204758" cy="98501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Emails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Facebook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SMS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Market-Places</a:t>
              </a:r>
            </a:p>
          </p:txBody>
        </p:sp>
        <p:sp>
          <p:nvSpPr>
            <p:cNvPr id="238" name="TextBox 75">
              <a:extLst>
                <a:ext uri="{FF2B5EF4-FFF2-40B4-BE49-F238E27FC236}">
                  <a16:creationId xmlns:a16="http://schemas.microsoft.com/office/drawing/2014/main" id="{236AE20B-8DBF-4B3F-80B7-DA48644CFCB6}"/>
                </a:ext>
              </a:extLst>
            </p:cNvPr>
            <p:cNvSpPr txBox="1"/>
            <p:nvPr/>
          </p:nvSpPr>
          <p:spPr>
            <a:xfrm>
              <a:off x="9071056" y="1715740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997F32BD-83C9-47D4-B5A7-7323644D03B4}"/>
                </a:ext>
              </a:extLst>
            </p:cNvPr>
            <p:cNvCxnSpPr>
              <a:cxnSpLocks/>
              <a:endCxn id="236" idx="1"/>
            </p:cNvCxnSpPr>
            <p:nvPr/>
          </p:nvCxnSpPr>
          <p:spPr>
            <a:xfrm>
              <a:off x="8512027" y="2450718"/>
              <a:ext cx="539854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D2CEBC4-DA91-4691-A0FB-E2067E52EDF2}"/>
                </a:ext>
              </a:extLst>
            </p:cNvPr>
            <p:cNvSpPr txBox="1"/>
            <p:nvPr/>
          </p:nvSpPr>
          <p:spPr>
            <a:xfrm>
              <a:off x="8658294" y="2205237"/>
              <a:ext cx="397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API</a:t>
              </a:r>
              <a:endParaRPr lang="en-MY" sz="1100" dirty="0"/>
            </a:p>
          </p:txBody>
        </p:sp>
        <p:sp>
          <p:nvSpPr>
            <p:cNvPr id="242" name="Flowchart: Predefined Process 241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061466" y="3021436"/>
              <a:ext cx="1204758" cy="55952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Manual Action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Plans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3363E9E-693A-435D-AF41-7A95A1D7A1F9}"/>
                </a:ext>
              </a:extLst>
            </p:cNvPr>
            <p:cNvSpPr txBox="1"/>
            <p:nvPr/>
          </p:nvSpPr>
          <p:spPr>
            <a:xfrm>
              <a:off x="8994149" y="4811299"/>
              <a:ext cx="1330494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244" name="Flowchart: Predefined Process 243">
              <a:extLst>
                <a:ext uri="{FF2B5EF4-FFF2-40B4-BE49-F238E27FC236}">
                  <a16:creationId xmlns:a16="http://schemas.microsoft.com/office/drawing/2014/main" id="{348BEF08-F159-4478-A9CD-2C712A3E239F}"/>
                </a:ext>
              </a:extLst>
            </p:cNvPr>
            <p:cNvSpPr/>
            <p:nvPr/>
          </p:nvSpPr>
          <p:spPr>
            <a:xfrm>
              <a:off x="9070796" y="4922529"/>
              <a:ext cx="1195173" cy="67379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Develop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Action</a:t>
              </a:r>
            </a:p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Plans</a:t>
              </a:r>
            </a:p>
          </p:txBody>
        </p:sp>
        <p:sp>
          <p:nvSpPr>
            <p:cNvPr id="249" name="Flowchart: Predefined Process 248">
              <a:extLst>
                <a:ext uri="{FF2B5EF4-FFF2-40B4-BE49-F238E27FC236}">
                  <a16:creationId xmlns:a16="http://schemas.microsoft.com/office/drawing/2014/main" id="{2DE0396F-7822-4876-95B6-290665C8B209}"/>
                </a:ext>
              </a:extLst>
            </p:cNvPr>
            <p:cNvSpPr/>
            <p:nvPr/>
          </p:nvSpPr>
          <p:spPr>
            <a:xfrm>
              <a:off x="9056129" y="5688005"/>
              <a:ext cx="1219425" cy="559529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/>
                  </a:solidFill>
                </a:rPr>
                <a:t>Testing on Results</a:t>
              </a:r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7280FA30-C4A1-4E53-A5BE-B47EC87752AD}"/>
                </a:ext>
              </a:extLst>
            </p:cNvPr>
            <p:cNvCxnSpPr>
              <a:cxnSpLocks/>
              <a:stCxn id="278" idx="3"/>
              <a:endCxn id="243" idx="1"/>
            </p:cNvCxnSpPr>
            <p:nvPr/>
          </p:nvCxnSpPr>
          <p:spPr>
            <a:xfrm flipV="1">
              <a:off x="8518156" y="5596321"/>
              <a:ext cx="475993" cy="1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E00369C0-FD86-4A7B-9156-E08D687C8782}"/>
                </a:ext>
              </a:extLst>
            </p:cNvPr>
            <p:cNvCxnSpPr>
              <a:cxnSpLocks/>
              <a:stCxn id="243" idx="0"/>
              <a:endCxn id="242" idx="2"/>
            </p:cNvCxnSpPr>
            <p:nvPr/>
          </p:nvCxnSpPr>
          <p:spPr>
            <a:xfrm flipV="1">
              <a:off x="9659396" y="3580965"/>
              <a:ext cx="4449" cy="1230334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C5EBD081-50C5-4877-9369-5CAA828B7738}"/>
                </a:ext>
              </a:extLst>
            </p:cNvPr>
            <p:cNvSpPr/>
            <p:nvPr/>
          </p:nvSpPr>
          <p:spPr>
            <a:xfrm>
              <a:off x="8797270" y="4053991"/>
              <a:ext cx="1499907" cy="388779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Marketing</a:t>
              </a:r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A4047B20-3EC3-4E87-8EAD-3FF23DB98045}"/>
                </a:ext>
              </a:extLst>
            </p:cNvPr>
            <p:cNvCxnSpPr>
              <a:cxnSpLocks/>
              <a:stCxn id="243" idx="3"/>
            </p:cNvCxnSpPr>
            <p:nvPr/>
          </p:nvCxnSpPr>
          <p:spPr>
            <a:xfrm flipV="1">
              <a:off x="10324643" y="5596320"/>
              <a:ext cx="523642" cy="1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BCA2C4B-9EF3-4B61-A689-7E80EB3B5237}"/>
                </a:ext>
              </a:extLst>
            </p:cNvPr>
            <p:cNvSpPr txBox="1"/>
            <p:nvPr/>
          </p:nvSpPr>
          <p:spPr>
            <a:xfrm>
              <a:off x="10839370" y="4811299"/>
              <a:ext cx="1064165" cy="1570043"/>
            </a:xfrm>
            <a:prstGeom prst="rect">
              <a:avLst/>
            </a:prstGeom>
            <a:gradFill flip="none" rotWithShape="1">
              <a:gsLst>
                <a:gs pos="0">
                  <a:srgbClr val="17479D">
                    <a:lumMod val="40000"/>
                    <a:lumOff val="60000"/>
                    <a:tint val="66000"/>
                    <a:satMod val="160000"/>
                  </a:srgbClr>
                </a:gs>
                <a:gs pos="50000">
                  <a:srgbClr val="17479D">
                    <a:lumMod val="40000"/>
                    <a:lumOff val="60000"/>
                    <a:tint val="44500"/>
                    <a:satMod val="160000"/>
                  </a:srgbClr>
                </a:gs>
                <a:gs pos="100000">
                  <a:srgbClr val="17479D">
                    <a:lumMod val="40000"/>
                    <a:lumOff val="6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r>
                <a:rPr lang="en-US" altLang="zh-CN" sz="1200" kern="0" dirty="0">
                  <a:solidFill>
                    <a:srgbClr val="0C4C34"/>
                  </a:solidFill>
                  <a:latin typeface="Aaux Next Regular"/>
                </a:rPr>
                <a:t>Package</a:t>
              </a:r>
            </a:p>
            <a:p>
              <a:pPr lvl="0" algn="ctr" defTabSz="1284915">
                <a:defRPr/>
              </a:pPr>
              <a:r>
                <a:rPr kumimoji="0" 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Discussion</a:t>
              </a:r>
            </a:p>
            <a:p>
              <a:pPr lvl="0" algn="ctr" defTabSz="1284915">
                <a:defRPr/>
              </a:pPr>
              <a:r>
                <a:rPr lang="en-US" sz="1200" kern="0" dirty="0">
                  <a:solidFill>
                    <a:srgbClr val="0C4C34"/>
                  </a:solidFill>
                  <a:latin typeface="Aaux Next Regular"/>
                </a:rPr>
                <a:t>Stage</a:t>
              </a:r>
              <a:endPara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C56C0C9E-8052-46AF-BFA8-0E89BFEF993A}"/>
                </a:ext>
              </a:extLst>
            </p:cNvPr>
            <p:cNvCxnSpPr>
              <a:cxnSpLocks/>
              <a:stCxn id="254" idx="0"/>
              <a:endCxn id="257" idx="2"/>
            </p:cNvCxnSpPr>
            <p:nvPr/>
          </p:nvCxnSpPr>
          <p:spPr>
            <a:xfrm flipV="1">
              <a:off x="11371453" y="3580964"/>
              <a:ext cx="0" cy="1230335"/>
            </a:xfrm>
            <a:prstGeom prst="straightConnector1">
              <a:avLst/>
            </a:prstGeom>
            <a:ln w="57150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12537E4-9FCD-4299-B670-7D70CB85880E}"/>
                </a:ext>
              </a:extLst>
            </p:cNvPr>
            <p:cNvSpPr/>
            <p:nvPr/>
          </p:nvSpPr>
          <p:spPr>
            <a:xfrm>
              <a:off x="10498785" y="4056161"/>
              <a:ext cx="1499907" cy="384345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Sales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E91DEEBB-1E06-401B-BCAC-77975C6AE242}"/>
                </a:ext>
              </a:extLst>
            </p:cNvPr>
            <p:cNvSpPr txBox="1"/>
            <p:nvPr/>
          </p:nvSpPr>
          <p:spPr>
            <a:xfrm>
              <a:off x="10839370" y="1986155"/>
              <a:ext cx="1064165" cy="1594809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lvl="0" algn="ctr" defTabSz="1284915">
                <a:defRPr/>
              </a:pPr>
              <a:endPara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sp>
          <p:nvSpPr>
            <p:cNvPr id="258" name="Flowchart: Internal Storage 257">
              <a:extLst>
                <a:ext uri="{FF2B5EF4-FFF2-40B4-BE49-F238E27FC236}">
                  <a16:creationId xmlns:a16="http://schemas.microsoft.com/office/drawing/2014/main" id="{0F0EC729-16CF-4C55-865E-3BABD43D6108}"/>
                </a:ext>
              </a:extLst>
            </p:cNvPr>
            <p:cNvSpPr/>
            <p:nvPr/>
          </p:nvSpPr>
          <p:spPr>
            <a:xfrm>
              <a:off x="10907454" y="2277810"/>
              <a:ext cx="927403" cy="451179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</a:rPr>
                <a:t>Results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59" name="Flowchart: Internal Storage 258">
              <a:extLst>
                <a:ext uri="{FF2B5EF4-FFF2-40B4-BE49-F238E27FC236}">
                  <a16:creationId xmlns:a16="http://schemas.microsoft.com/office/drawing/2014/main" id="{85581E44-1994-4562-81C4-E89A23F62003}"/>
                </a:ext>
              </a:extLst>
            </p:cNvPr>
            <p:cNvSpPr/>
            <p:nvPr/>
          </p:nvSpPr>
          <p:spPr>
            <a:xfrm>
              <a:off x="10908384" y="2864515"/>
              <a:ext cx="926473" cy="451179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</a:rPr>
                <a:t>Sale Packages</a:t>
              </a:r>
              <a:endParaRPr lang="en-MY" sz="1600" dirty="0">
                <a:solidFill>
                  <a:schemeClr val="tx1"/>
                </a:solidFill>
              </a:endParaRPr>
            </a:p>
          </p:txBody>
        </p:sp>
        <p:sp>
          <p:nvSpPr>
            <p:cNvPr id="260" name="TextBox 75">
              <a:extLst>
                <a:ext uri="{FF2B5EF4-FFF2-40B4-BE49-F238E27FC236}">
                  <a16:creationId xmlns:a16="http://schemas.microsoft.com/office/drawing/2014/main" id="{5DD2CA0A-75C6-47D4-9B73-9F8EA2B19262}"/>
                </a:ext>
              </a:extLst>
            </p:cNvPr>
            <p:cNvSpPr txBox="1"/>
            <p:nvPr/>
          </p:nvSpPr>
          <p:spPr>
            <a:xfrm>
              <a:off x="10792748" y="1709157"/>
              <a:ext cx="1106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200" b="1" dirty="0"/>
                <a:t>Standard</a:t>
              </a:r>
              <a:endParaRPr lang="en-US" sz="1200" b="1" dirty="0"/>
            </a:p>
          </p:txBody>
        </p: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D4722F2A-AF67-4B83-B408-DECAD6B1F7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639" y="2450718"/>
              <a:ext cx="582731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1AD8C562-3CB8-493A-9EE9-052B42882E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5969" y="3298972"/>
              <a:ext cx="573401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Flowchart: Multidocument 262">
              <a:extLst>
                <a:ext uri="{FF2B5EF4-FFF2-40B4-BE49-F238E27FC236}">
                  <a16:creationId xmlns:a16="http://schemas.microsoft.com/office/drawing/2014/main" id="{78B80DE7-C9E4-4F11-8E9F-7E799344EFDD}"/>
                </a:ext>
              </a:extLst>
            </p:cNvPr>
            <p:cNvSpPr/>
            <p:nvPr/>
          </p:nvSpPr>
          <p:spPr>
            <a:xfrm>
              <a:off x="7566677" y="4919901"/>
              <a:ext cx="874958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Dashboard</a:t>
              </a:r>
            </a:p>
          </p:txBody>
        </p:sp>
        <p:sp>
          <p:nvSpPr>
            <p:cNvPr id="264" name="Flowchart: Multidocument 263">
              <a:extLst>
                <a:ext uri="{FF2B5EF4-FFF2-40B4-BE49-F238E27FC236}">
                  <a16:creationId xmlns:a16="http://schemas.microsoft.com/office/drawing/2014/main" id="{0E9D3574-0012-4151-9719-117F4613F27C}"/>
                </a:ext>
              </a:extLst>
            </p:cNvPr>
            <p:cNvSpPr/>
            <p:nvPr/>
          </p:nvSpPr>
          <p:spPr>
            <a:xfrm>
              <a:off x="7718378" y="5471589"/>
              <a:ext cx="722503" cy="489273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Reports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67BC01C4-46D7-4885-8D6E-BF6686E44E08}"/>
                </a:ext>
              </a:extLst>
            </p:cNvPr>
            <p:cNvSpPr/>
            <p:nvPr/>
          </p:nvSpPr>
          <p:spPr>
            <a:xfrm>
              <a:off x="7728314" y="5986286"/>
              <a:ext cx="737977" cy="36121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OS</a:t>
              </a:r>
            </a:p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Dev</a:t>
              </a:r>
              <a:endParaRPr lang="en-MY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7386129" y="1954775"/>
              <a:ext cx="1123112" cy="1570043"/>
              <a:chOff x="7386129" y="1954775"/>
              <a:chExt cx="1123112" cy="1570043"/>
            </a:xfrm>
          </p:grpSpPr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638D6DF4-233E-4531-B920-ACFA688349A4}"/>
                  </a:ext>
                </a:extLst>
              </p:cNvPr>
              <p:cNvGrpSpPr/>
              <p:nvPr/>
            </p:nvGrpSpPr>
            <p:grpSpPr>
              <a:xfrm>
                <a:off x="7386129" y="1954775"/>
                <a:ext cx="1123112" cy="1570043"/>
                <a:chOff x="7298913" y="2092681"/>
                <a:chExt cx="987732" cy="1570043"/>
              </a:xfrm>
            </p:grpSpPr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1B720367-CDD2-4FED-BDF9-250C53C306B4}"/>
                    </a:ext>
                  </a:extLst>
                </p:cNvPr>
                <p:cNvSpPr txBox="1"/>
                <p:nvPr/>
              </p:nvSpPr>
              <p:spPr>
                <a:xfrm>
                  <a:off x="7298913" y="2092681"/>
                  <a:ext cx="987732" cy="157004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7479D">
                        <a:lumMod val="40000"/>
                        <a:lumOff val="60000"/>
                        <a:tint val="66000"/>
                        <a:satMod val="160000"/>
                      </a:srgbClr>
                    </a:gs>
                    <a:gs pos="50000">
                      <a:srgbClr val="17479D">
                        <a:lumMod val="40000"/>
                        <a:lumOff val="60000"/>
                        <a:tint val="44500"/>
                        <a:satMod val="160000"/>
                      </a:srgbClr>
                    </a:gs>
                    <a:gs pos="100000">
                      <a:srgbClr val="17479D">
                        <a:lumMod val="40000"/>
                        <a:lumOff val="60000"/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>
                  <a:solidFill>
                    <a:srgbClr val="0C4C34"/>
                  </a:solidFill>
                </a:ln>
              </p:spPr>
              <p:txBody>
                <a:bodyPr wrap="square" rtlCol="0" anchor="ctr">
                  <a:noAutofit/>
                </a:bodyPr>
                <a:lstStyle/>
                <a:p>
                  <a:pPr lvl="0" algn="ctr" defTabSz="1284915">
                    <a:defRPr/>
                  </a:pPr>
                  <a:endPara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C4C34"/>
                    </a:solidFill>
                    <a:effectLst/>
                    <a:uLnTx/>
                    <a:uFillTx/>
                    <a:latin typeface="Aaux Next Regular"/>
                  </a:endParaRPr>
                </a:p>
              </p:txBody>
            </p:sp>
            <p:sp>
              <p:nvSpPr>
                <p:cNvPr id="276" name="Flowchart: Multidocument 275">
                  <a:extLst>
                    <a:ext uri="{FF2B5EF4-FFF2-40B4-BE49-F238E27FC236}">
                      <a16:creationId xmlns:a16="http://schemas.microsoft.com/office/drawing/2014/main" id="{001A27FA-E260-47B7-BD92-9F26DC0C77AF}"/>
                    </a:ext>
                  </a:extLst>
                </p:cNvPr>
                <p:cNvSpPr/>
                <p:nvPr/>
              </p:nvSpPr>
              <p:spPr>
                <a:xfrm>
                  <a:off x="7381419" y="2649159"/>
                  <a:ext cx="867421" cy="441223"/>
                </a:xfrm>
                <a:prstGeom prst="flowChartMulti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solidFill>
                        <a:schemeClr val="tx1"/>
                      </a:solidFill>
                    </a:rPr>
                    <a:t>Dashboard</a:t>
                  </a:r>
                </a:p>
              </p:txBody>
            </p:sp>
            <p:sp>
              <p:nvSpPr>
                <p:cNvPr id="277" name="Flowchart: Multidocument 276">
                  <a:extLst>
                    <a:ext uri="{FF2B5EF4-FFF2-40B4-BE49-F238E27FC236}">
                      <a16:creationId xmlns:a16="http://schemas.microsoft.com/office/drawing/2014/main" id="{D5855577-C08B-475D-9728-98B297A9AD41}"/>
                    </a:ext>
                  </a:extLst>
                </p:cNvPr>
                <p:cNvSpPr/>
                <p:nvPr/>
              </p:nvSpPr>
              <p:spPr>
                <a:xfrm>
                  <a:off x="7359068" y="3140936"/>
                  <a:ext cx="867421" cy="441223"/>
                </a:xfrm>
                <a:prstGeom prst="flowChartMulti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000" dirty="0">
                      <a:solidFill>
                        <a:schemeClr val="tx1"/>
                      </a:solidFill>
                    </a:rPr>
                    <a:t>Reports</a:t>
                  </a:r>
                </a:p>
              </p:txBody>
            </p:sp>
          </p:grp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E8EB3BFC-9A73-4898-8196-B07967386425}"/>
                  </a:ext>
                </a:extLst>
              </p:cNvPr>
              <p:cNvSpPr/>
              <p:nvPr/>
            </p:nvSpPr>
            <p:spPr>
              <a:xfrm>
                <a:off x="7420718" y="2049540"/>
                <a:ext cx="1069653" cy="38434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Web Designer</a:t>
                </a:r>
                <a:endParaRPr lang="en-MY" sz="1200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>
              <a:off x="3147301" y="3301051"/>
              <a:ext cx="336630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A781D77A-26C6-4E12-ABCF-E1DBC40BCDDF}"/>
                </a:ext>
              </a:extLst>
            </p:cNvPr>
            <p:cNvCxnSpPr>
              <a:cxnSpLocks/>
            </p:cNvCxnSpPr>
            <p:nvPr/>
          </p:nvCxnSpPr>
          <p:spPr>
            <a:xfrm>
              <a:off x="3140725" y="6163465"/>
              <a:ext cx="3500492" cy="342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0F4CAAF-0F9D-4E2B-9829-E5022C285400}"/>
                </a:ext>
              </a:extLst>
            </p:cNvPr>
            <p:cNvSpPr txBox="1"/>
            <p:nvPr/>
          </p:nvSpPr>
          <p:spPr>
            <a:xfrm>
              <a:off x="3550110" y="5614582"/>
              <a:ext cx="1045740" cy="346280"/>
            </a:xfrm>
            <a:prstGeom prst="rect">
              <a:avLst/>
            </a:prstGeom>
            <a:solidFill>
              <a:srgbClr val="17479D">
                <a:lumMod val="40000"/>
                <a:lumOff val="60000"/>
              </a:srgb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12849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4C34"/>
                  </a:solidFill>
                  <a:effectLst/>
                  <a:uLnTx/>
                  <a:uFillTx/>
                  <a:latin typeface="Aaux Next Regular"/>
                </a:rPr>
                <a:t>SQL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C4C34"/>
                </a:solidFill>
                <a:effectLst/>
                <a:uLnTx/>
                <a:uFillTx/>
                <a:latin typeface="Aaux Next Regular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B331AC15-FE22-4527-9F73-F49914F19D14}"/>
                </a:ext>
              </a:extLst>
            </p:cNvPr>
            <p:cNvCxnSpPr>
              <a:cxnSpLocks/>
            </p:cNvCxnSpPr>
            <p:nvPr/>
          </p:nvCxnSpPr>
          <p:spPr>
            <a:xfrm>
              <a:off x="3117343" y="5790066"/>
              <a:ext cx="422846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5668C1F2-0A08-41EE-91B9-F2BE73041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4190" y="5794495"/>
              <a:ext cx="397098" cy="779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9621244" y="6558672"/>
              <a:ext cx="2467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Copyright © </a:t>
              </a:r>
              <a:r>
                <a:rPr lang="en-US" sz="1200" dirty="0" err="1"/>
                <a:t>Topgen</a:t>
              </a:r>
              <a:r>
                <a:rPr lang="en-US" sz="1200" dirty="0"/>
                <a:t> Series </a:t>
              </a:r>
              <a:r>
                <a:rPr lang="en-US" sz="1200" dirty="0" err="1"/>
                <a:t>Sdn</a:t>
              </a:r>
              <a:r>
                <a:rPr lang="en-US" sz="1200" dirty="0"/>
                <a:t>. Bhd.</a:t>
              </a:r>
              <a:endParaRPr lang="en-GB" sz="1200" dirty="0"/>
            </a:p>
          </p:txBody>
        </p:sp>
      </p:grpSp>
      <p:sp>
        <p:nvSpPr>
          <p:cNvPr id="167" name="Rectangle 166"/>
          <p:cNvSpPr/>
          <p:nvPr/>
        </p:nvSpPr>
        <p:spPr>
          <a:xfrm>
            <a:off x="588479" y="1566222"/>
            <a:ext cx="11508271" cy="2044317"/>
          </a:xfrm>
          <a:prstGeom prst="rect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Operational Components … + Selling …</a:t>
            </a:r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0A1CE9-BDAC-45CB-BD2C-FE1D520D0773}"/>
              </a:ext>
            </a:extLst>
          </p:cNvPr>
          <p:cNvSpPr txBox="1">
            <a:spLocks/>
          </p:cNvSpPr>
          <p:nvPr/>
        </p:nvSpPr>
        <p:spPr>
          <a:xfrm>
            <a:off x="1577788" y="677733"/>
            <a:ext cx="9144000" cy="5195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b="1" dirty="0"/>
              <a:t>Potential + Predictive of Customers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b="1" dirty="0"/>
              <a:t>Purchasing Category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b="1" dirty="0"/>
              <a:t>Average Spending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b="1" dirty="0"/>
              <a:t>Cycle of Purchase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b="1" dirty="0"/>
              <a:t>Cross Category</a:t>
            </a:r>
          </a:p>
          <a:p>
            <a:r>
              <a:rPr lang="en-MY" b="1" dirty="0"/>
              <a:t>&amp;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MY" b="1" dirty="0"/>
              <a:t>Market Basket Analysis</a:t>
            </a:r>
          </a:p>
          <a:p>
            <a:endParaRPr lang="en-MY" b="1" dirty="0"/>
          </a:p>
          <a:p>
            <a:r>
              <a:rPr lang="en-MY" b="1" dirty="0"/>
              <a:t>BI MODELs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2265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7F5A9-DD52-4E76-ADDA-F0747F77D773}"/>
              </a:ext>
            </a:extLst>
          </p:cNvPr>
          <p:cNvSpPr txBox="1"/>
          <p:nvPr/>
        </p:nvSpPr>
        <p:spPr>
          <a:xfrm>
            <a:off x="195943" y="111967"/>
            <a:ext cx="11742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/>
              <a:t>Customer Behaviour Dashboards + Designs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7F5A9-DD52-4E76-ADDA-F0747F77D773}"/>
              </a:ext>
            </a:extLst>
          </p:cNvPr>
          <p:cNvSpPr txBox="1"/>
          <p:nvPr/>
        </p:nvSpPr>
        <p:spPr>
          <a:xfrm>
            <a:off x="195943" y="573632"/>
            <a:ext cx="11742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 dirty="0"/>
              <a:t>Customer Purchasing Gap Analysis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269405" y="1110600"/>
            <a:ext cx="8511091" cy="5221537"/>
            <a:chOff x="1269405" y="1110600"/>
            <a:chExt cx="8511091" cy="5221537"/>
          </a:xfrm>
        </p:grpSpPr>
        <p:grpSp>
          <p:nvGrpSpPr>
            <p:cNvPr id="14" name="Group 13"/>
            <p:cNvGrpSpPr/>
            <p:nvPr/>
          </p:nvGrpSpPr>
          <p:grpSpPr>
            <a:xfrm>
              <a:off x="1269405" y="1110600"/>
              <a:ext cx="8511091" cy="1213051"/>
              <a:chOff x="1204857" y="1196662"/>
              <a:chExt cx="8511091" cy="121305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04857" y="1196662"/>
                <a:ext cx="4141693" cy="1213051"/>
              </a:xfrm>
              <a:prstGeom prst="rect">
                <a:avLst/>
              </a:prstGeom>
              <a:solidFill>
                <a:srgbClr val="FFFF00">
                  <a:alpha val="5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r>
                  <a:rPr lang="en-US" sz="1600" b="1" u="sng" dirty="0">
                    <a:solidFill>
                      <a:srgbClr val="002060"/>
                    </a:solidFill>
                  </a:rPr>
                  <a:t>AREA A</a:t>
                </a:r>
                <a:endParaRPr lang="en-GB" sz="1600" b="1" u="sng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1547383" y="1535216"/>
                <a:ext cx="3584013" cy="2333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Title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1547383" y="1891707"/>
                <a:ext cx="3584013" cy="4319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Graph Area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74255" y="1196662"/>
                <a:ext cx="4141693" cy="1213051"/>
              </a:xfrm>
              <a:prstGeom prst="rect">
                <a:avLst/>
              </a:prstGeom>
              <a:solidFill>
                <a:srgbClr val="FFFF00">
                  <a:alpha val="5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r>
                  <a:rPr lang="en-US" sz="1600" b="1" u="sng" dirty="0">
                    <a:solidFill>
                      <a:srgbClr val="002060"/>
                    </a:solidFill>
                  </a:rPr>
                  <a:t>AREA I</a:t>
                </a:r>
                <a:endParaRPr lang="en-GB" sz="1600" b="1" u="sng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5916781" y="1535216"/>
                <a:ext cx="3584013" cy="2333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Title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5916781" y="1891707"/>
                <a:ext cx="3584013" cy="4319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Graph Area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269405" y="2446762"/>
              <a:ext cx="8511091" cy="1213051"/>
              <a:chOff x="1204857" y="1196662"/>
              <a:chExt cx="8511091" cy="121305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204857" y="1196662"/>
                <a:ext cx="4141693" cy="1213051"/>
              </a:xfrm>
              <a:prstGeom prst="rect">
                <a:avLst/>
              </a:prstGeom>
              <a:solidFill>
                <a:srgbClr val="FFFF00">
                  <a:alpha val="5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r>
                  <a:rPr lang="en-US" sz="1600" b="1" u="sng" dirty="0">
                    <a:solidFill>
                      <a:srgbClr val="002060"/>
                    </a:solidFill>
                  </a:rPr>
                  <a:t>AREA T</a:t>
                </a:r>
                <a:endParaRPr lang="en-GB" sz="1600" b="1" u="sng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1547383" y="1535216"/>
                <a:ext cx="3584013" cy="2333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Title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1547383" y="1891707"/>
                <a:ext cx="3584013" cy="4319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Graph Area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74255" y="1196662"/>
                <a:ext cx="4141693" cy="1213051"/>
              </a:xfrm>
              <a:prstGeom prst="rect">
                <a:avLst/>
              </a:prstGeom>
              <a:solidFill>
                <a:srgbClr val="FFFF00">
                  <a:alpha val="5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r>
                  <a:rPr lang="en-US" sz="1600" b="1" u="sng" dirty="0">
                    <a:solidFill>
                      <a:srgbClr val="002060"/>
                    </a:solidFill>
                  </a:rPr>
                  <a:t>AREA P</a:t>
                </a:r>
                <a:endParaRPr lang="en-GB" sz="1600" b="1" u="sng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5916781" y="1535216"/>
                <a:ext cx="3584013" cy="2333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Title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5916781" y="1891707"/>
                <a:ext cx="3584013" cy="4319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Graph Area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269405" y="3782924"/>
              <a:ext cx="8511091" cy="1213051"/>
              <a:chOff x="1204857" y="1196662"/>
              <a:chExt cx="8511091" cy="121305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204857" y="1196662"/>
                <a:ext cx="4141693" cy="1213051"/>
              </a:xfrm>
              <a:prstGeom prst="rect">
                <a:avLst/>
              </a:prstGeom>
              <a:solidFill>
                <a:srgbClr val="FFFF00">
                  <a:alpha val="5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r>
                  <a:rPr lang="en-US" sz="1600" b="1" u="sng" dirty="0">
                    <a:solidFill>
                      <a:srgbClr val="002060"/>
                    </a:solidFill>
                  </a:rPr>
                  <a:t>AREA PA</a:t>
                </a:r>
                <a:endParaRPr lang="en-GB" sz="1600" b="1" u="sng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1547383" y="1535216"/>
                <a:ext cx="3584013" cy="2333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Title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1547383" y="1891707"/>
                <a:ext cx="3584013" cy="4319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Graph Area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574255" y="1196662"/>
                <a:ext cx="4141693" cy="1213051"/>
              </a:xfrm>
              <a:prstGeom prst="rect">
                <a:avLst/>
              </a:prstGeom>
              <a:solidFill>
                <a:srgbClr val="FFFF00">
                  <a:alpha val="5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r>
                  <a:rPr lang="en-US" sz="1600" b="1" u="sng" dirty="0">
                    <a:solidFill>
                      <a:srgbClr val="002060"/>
                    </a:solidFill>
                  </a:rPr>
                  <a:t>AREA S</a:t>
                </a:r>
                <a:endParaRPr lang="en-GB" sz="1600" b="1" u="sng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5916781" y="1535216"/>
                <a:ext cx="3584013" cy="2333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Title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5916781" y="1891707"/>
                <a:ext cx="3584013" cy="4319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Graph Area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269405" y="5119086"/>
              <a:ext cx="8511091" cy="1213051"/>
              <a:chOff x="1204857" y="1196662"/>
              <a:chExt cx="8511091" cy="121305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204857" y="1196662"/>
                <a:ext cx="4141693" cy="1213051"/>
              </a:xfrm>
              <a:prstGeom prst="rect">
                <a:avLst/>
              </a:prstGeom>
              <a:solidFill>
                <a:srgbClr val="FFFF00">
                  <a:alpha val="5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r>
                  <a:rPr lang="en-US" sz="1600" b="1" u="sng" dirty="0">
                    <a:solidFill>
                      <a:srgbClr val="002060"/>
                    </a:solidFill>
                  </a:rPr>
                  <a:t>AREA C</a:t>
                </a:r>
                <a:endParaRPr lang="en-GB" sz="1600" b="1" u="sng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1547383" y="1535216"/>
                <a:ext cx="3584013" cy="2333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Title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1547383" y="1891707"/>
                <a:ext cx="3584013" cy="4319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Graph Area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74255" y="1196662"/>
                <a:ext cx="4141693" cy="1213051"/>
              </a:xfrm>
              <a:prstGeom prst="rect">
                <a:avLst/>
              </a:prstGeom>
              <a:solidFill>
                <a:srgbClr val="FFFF00">
                  <a:alpha val="51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/>
              <a:lstStyle/>
              <a:p>
                <a:pPr algn="ctr"/>
                <a:r>
                  <a:rPr lang="en-US" sz="1600" b="1" u="sng" dirty="0">
                    <a:solidFill>
                      <a:srgbClr val="002060"/>
                    </a:solidFill>
                  </a:rPr>
                  <a:t>AREA B</a:t>
                </a:r>
                <a:endParaRPr lang="en-GB" sz="1600" b="1" u="sng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5916781" y="1535216"/>
                <a:ext cx="3584013" cy="2333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Title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FD493A-2FE8-450C-A528-FDD665390216}"/>
                  </a:ext>
                </a:extLst>
              </p:cNvPr>
              <p:cNvSpPr txBox="1"/>
              <p:nvPr/>
            </p:nvSpPr>
            <p:spPr>
              <a:xfrm>
                <a:off x="5916781" y="1891707"/>
                <a:ext cx="3584013" cy="4319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C4C34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Graph Area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274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517"/>
          </a:xfrm>
        </p:spPr>
        <p:txBody>
          <a:bodyPr>
            <a:normAutofit fontScale="90000"/>
          </a:bodyPr>
          <a:lstStyle/>
          <a:p>
            <a:r>
              <a:rPr lang="en-US" dirty="0"/>
              <a:t>Personal Tasks List Details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903642"/>
            <a:ext cx="10515600" cy="5273321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Tested Python basic function running in </a:t>
            </a:r>
            <a:r>
              <a:rPr lang="en-US" sz="2000"/>
              <a:t>remote server.</a:t>
            </a:r>
            <a:endParaRPr lang="en-US" sz="2000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n-US" sz="2000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7964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2525853" y="960003"/>
            <a:ext cx="2283024" cy="4404361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sz="44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99171" y="103404"/>
            <a:ext cx="11841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/>
              <a:t>Major Packages + Deliveries -  </a:t>
            </a:r>
            <a:r>
              <a:rPr lang="en-MY" sz="2800" b="1" dirty="0">
                <a:solidFill>
                  <a:srgbClr val="FF0000"/>
                </a:solidFill>
              </a:rPr>
              <a:t>BRP2 – BI @ JUL-2018 – SEP-2018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1032334" y="1890540"/>
            <a:ext cx="1014291" cy="830899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 DB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1032334" y="3238970"/>
            <a:ext cx="1014291" cy="830899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 DB</a:t>
            </a:r>
            <a:endParaRPr lang="en-GB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</p:cNvCxnSpPr>
          <p:nvPr/>
        </p:nvCxnSpPr>
        <p:spPr>
          <a:xfrm>
            <a:off x="258346" y="2338510"/>
            <a:ext cx="77398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3F7C99-3CA6-45BA-8DDB-C3D5208D451D}"/>
              </a:ext>
            </a:extLst>
          </p:cNvPr>
          <p:cNvSpPr txBox="1"/>
          <p:nvPr/>
        </p:nvSpPr>
        <p:spPr>
          <a:xfrm>
            <a:off x="294060" y="2093619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2850E-D836-4836-A87B-FF610FFFB96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539480" y="2721439"/>
            <a:ext cx="0" cy="51753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2046625" y="3654420"/>
            <a:ext cx="472738" cy="318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</p:cNvCxnSpPr>
          <p:nvPr/>
        </p:nvCxnSpPr>
        <p:spPr>
          <a:xfrm>
            <a:off x="4628997" y="1427280"/>
            <a:ext cx="75479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726787" y="3254378"/>
            <a:ext cx="647230" cy="2727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rgbClr val="002060"/>
                </a:solidFill>
              </a:rPr>
              <a:t>Done</a:t>
            </a:r>
            <a:endParaRPr lang="en-GB" sz="1000" b="1" i="1" dirty="0">
              <a:solidFill>
                <a:srgbClr val="00206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03088" y="5566412"/>
            <a:ext cx="371475" cy="357317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R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04875" y="5566412"/>
            <a:ext cx="13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Researching</a:t>
            </a:r>
            <a:endParaRPr lang="en-GB" dirty="0"/>
          </a:p>
        </p:txBody>
      </p:sp>
      <p:sp>
        <p:nvSpPr>
          <p:cNvPr id="67" name="Oval 66"/>
          <p:cNvSpPr/>
          <p:nvPr/>
        </p:nvSpPr>
        <p:spPr>
          <a:xfrm>
            <a:off x="400832" y="5947675"/>
            <a:ext cx="371475" cy="3573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D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4875" y="5947675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Developing</a:t>
            </a:r>
            <a:endParaRPr lang="en-GB" dirty="0"/>
          </a:p>
        </p:txBody>
      </p:sp>
      <p:sp>
        <p:nvSpPr>
          <p:cNvPr id="69" name="Oval 68"/>
          <p:cNvSpPr/>
          <p:nvPr/>
        </p:nvSpPr>
        <p:spPr>
          <a:xfrm>
            <a:off x="397700" y="6328938"/>
            <a:ext cx="371475" cy="357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P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4875" y="6330959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</a:t>
            </a:r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5995377" y="6036164"/>
            <a:ext cx="1469204" cy="528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8124425" y="6036164"/>
            <a:ext cx="1469204" cy="528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</a:t>
            </a:r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10254051" y="6048179"/>
            <a:ext cx="1469204" cy="528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  <a:stCxn id="2" idx="3"/>
            <a:endCxn id="52" idx="1"/>
          </p:cNvCxnSpPr>
          <p:nvPr/>
        </p:nvCxnSpPr>
        <p:spPr>
          <a:xfrm>
            <a:off x="7464581" y="6300385"/>
            <a:ext cx="659844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</p:cNvCxnSpPr>
          <p:nvPr/>
        </p:nvCxnSpPr>
        <p:spPr>
          <a:xfrm>
            <a:off x="9594207" y="6312400"/>
            <a:ext cx="659844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234171" y="960003"/>
            <a:ext cx="2283024" cy="4404361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sz="4000" dirty="0">
              <a:solidFill>
                <a:srgbClr val="002060"/>
              </a:solidFill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5383788" y="1125408"/>
            <a:ext cx="1962572" cy="586579"/>
          </a:xfrm>
          <a:prstGeom prst="flowChartDocumen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Prediction</a:t>
            </a:r>
          </a:p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Forecast + Potential</a:t>
            </a:r>
          </a:p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5383788" y="1910163"/>
            <a:ext cx="1962572" cy="449061"/>
          </a:xfrm>
          <a:prstGeom prst="flowChartDocumen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Time-Gap Analysis</a:t>
            </a:r>
          </a:p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Flowchart: Document 13"/>
          <p:cNvSpPr/>
          <p:nvPr/>
        </p:nvSpPr>
        <p:spPr>
          <a:xfrm>
            <a:off x="5383788" y="2513194"/>
            <a:ext cx="1962572" cy="543007"/>
          </a:xfrm>
          <a:prstGeom prst="flowChartDocumen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Cross-Sale Analysis</a:t>
            </a:r>
          </a:p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Flowchart: Document 14"/>
          <p:cNvSpPr/>
          <p:nvPr/>
        </p:nvSpPr>
        <p:spPr>
          <a:xfrm>
            <a:off x="5383788" y="3239975"/>
            <a:ext cx="1962572" cy="480162"/>
          </a:xfrm>
          <a:prstGeom prst="flowChartDocumen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Up-Sale Analysis</a:t>
            </a:r>
          </a:p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Flowchart: Document 15"/>
          <p:cNvSpPr/>
          <p:nvPr/>
        </p:nvSpPr>
        <p:spPr>
          <a:xfrm>
            <a:off x="5383788" y="3895123"/>
            <a:ext cx="1962572" cy="532732"/>
          </a:xfrm>
          <a:prstGeom prst="flowChartDocumen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Re-Activate</a:t>
            </a:r>
          </a:p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116977" y="1052088"/>
            <a:ext cx="363767" cy="2899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2060"/>
                </a:solidFill>
              </a:rPr>
              <a:t>D</a:t>
            </a:r>
            <a:endParaRPr lang="en-GB" sz="1400" b="1" i="1" dirty="0">
              <a:solidFill>
                <a:srgbClr val="00206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873671" y="1870560"/>
            <a:ext cx="611039" cy="2034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rgbClr val="002060"/>
                </a:solidFill>
              </a:rPr>
              <a:t>Done</a:t>
            </a:r>
            <a:endParaRPr lang="en-GB" sz="900" b="1" i="1" dirty="0">
              <a:solidFill>
                <a:srgbClr val="002060"/>
              </a:solidFill>
            </a:endParaRPr>
          </a:p>
        </p:txBody>
      </p:sp>
      <p:sp>
        <p:nvSpPr>
          <p:cNvPr id="73" name="Flowchart: Document 72"/>
          <p:cNvSpPr/>
          <p:nvPr/>
        </p:nvSpPr>
        <p:spPr>
          <a:xfrm>
            <a:off x="5383788" y="4541294"/>
            <a:ext cx="1962572" cy="532732"/>
          </a:xfrm>
          <a:prstGeom prst="flowChartDocumen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Market Basket Analysis</a:t>
            </a:r>
          </a:p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Dashboards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6932670" y="4454536"/>
            <a:ext cx="658872" cy="1758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rgbClr val="002060"/>
                </a:solidFill>
              </a:rPr>
              <a:t>Done</a:t>
            </a:r>
            <a:endParaRPr lang="en-GB" sz="900" b="1" i="1" dirty="0">
              <a:solidFill>
                <a:srgbClr val="00206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332423" y="2222180"/>
            <a:ext cx="422479" cy="2534447"/>
            <a:chOff x="7656273" y="2222180"/>
            <a:chExt cx="621161" cy="253444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4767" y="2874627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6330" y="3518006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6330" y="4116220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56273" y="4751690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4767" y="2222180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9117257" y="1855891"/>
            <a:ext cx="1109413" cy="2659705"/>
            <a:chOff x="9441107" y="1855891"/>
            <a:chExt cx="1109413" cy="2659705"/>
          </a:xfrm>
        </p:grpSpPr>
        <p:sp>
          <p:nvSpPr>
            <p:cNvPr id="95" name="Rectangle 94"/>
            <p:cNvSpPr/>
            <p:nvPr/>
          </p:nvSpPr>
          <p:spPr>
            <a:xfrm>
              <a:off x="9441107" y="1855891"/>
              <a:ext cx="1109413" cy="2659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37" name="Flowchart: Predefined Process 36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1981763"/>
              <a:ext cx="1002369" cy="476433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  <p:sp>
          <p:nvSpPr>
            <p:cNvPr id="76" name="Flowchart: Predefined Process 75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2633906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  <p:sp>
          <p:nvSpPr>
            <p:cNvPr id="77" name="Flowchart: Predefined Process 76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280533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  <p:sp>
          <p:nvSpPr>
            <p:cNvPr id="78" name="Flowchart: Predefined Process 77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869300"/>
              <a:ext cx="1002369" cy="483382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87692" y="1855891"/>
            <a:ext cx="1507454" cy="3292200"/>
            <a:chOff x="8209937" y="1862179"/>
            <a:chExt cx="1507454" cy="3292200"/>
          </a:xfrm>
        </p:grpSpPr>
        <p:sp>
          <p:nvSpPr>
            <p:cNvPr id="36" name="Flowchart: Predefined Process 35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75515" y="1979874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39" name="Flowchart: Predefined Process 38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80073" y="2640194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42" name="Flowchart: Predefined Process 41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75515" y="3286821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45" name="Flowchart: Predefined Process 44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75871" y="3875587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9201948" y="2498510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Flowchart: Predefined Process 73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64087" y="4521884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209937" y="1862179"/>
              <a:ext cx="1333415" cy="32922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9025682" y="1886098"/>
              <a:ext cx="611039" cy="20340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9201948" y="3137141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9194262" y="3800642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9201948" y="4397741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5866" y="2222179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0273" y="2882499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0273" y="352290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0273" y="4136439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0AD03EB-4309-4E5E-AF58-3635183C66DE}"/>
              </a:ext>
            </a:extLst>
          </p:cNvPr>
          <p:cNvSpPr txBox="1"/>
          <p:nvPr/>
        </p:nvSpPr>
        <p:spPr>
          <a:xfrm>
            <a:off x="2762197" y="1193931"/>
            <a:ext cx="1866801" cy="442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Overall Prediction</a:t>
            </a:r>
          </a:p>
          <a:p>
            <a:pPr algn="ctr"/>
            <a:r>
              <a:rPr lang="en-US" sz="900" dirty="0">
                <a:solidFill>
                  <a:schemeClr val="tx2"/>
                </a:solidFill>
              </a:rPr>
              <a:t>predict.py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D03EB-4309-4E5E-AF58-3635183C66DE}"/>
              </a:ext>
            </a:extLst>
          </p:cNvPr>
          <p:cNvSpPr txBox="1"/>
          <p:nvPr/>
        </p:nvSpPr>
        <p:spPr>
          <a:xfrm>
            <a:off x="2762197" y="1806353"/>
            <a:ext cx="1866801" cy="519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Forecast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</a:rPr>
              <a:t>Time-Gap Analysis</a:t>
            </a:r>
          </a:p>
          <a:p>
            <a:pPr algn="ctr"/>
            <a:r>
              <a:rPr lang="en-US" sz="800">
                <a:solidFill>
                  <a:schemeClr val="tx2"/>
                </a:solidFill>
              </a:rPr>
              <a:t>a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D03EB-4309-4E5E-AF58-3635183C66DE}"/>
              </a:ext>
            </a:extLst>
          </p:cNvPr>
          <p:cNvSpPr txBox="1"/>
          <p:nvPr/>
        </p:nvSpPr>
        <p:spPr>
          <a:xfrm>
            <a:off x="2762196" y="2443156"/>
            <a:ext cx="1866801" cy="4821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Cross-Sale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</a:rPr>
              <a:t>Potential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D03EB-4309-4E5E-AF58-3635183C66DE}"/>
              </a:ext>
            </a:extLst>
          </p:cNvPr>
          <p:cNvSpPr txBox="1"/>
          <p:nvPr/>
        </p:nvSpPr>
        <p:spPr>
          <a:xfrm>
            <a:off x="2762196" y="3140891"/>
            <a:ext cx="1866801" cy="466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Up-Sale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</a:rPr>
              <a:t>Potential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D03EB-4309-4E5E-AF58-3635183C66DE}"/>
              </a:ext>
            </a:extLst>
          </p:cNvPr>
          <p:cNvSpPr txBox="1"/>
          <p:nvPr/>
        </p:nvSpPr>
        <p:spPr>
          <a:xfrm>
            <a:off x="2762196" y="3817959"/>
            <a:ext cx="1866801" cy="473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Re-Activate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</a:rPr>
              <a:t>Potential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AD03EB-4309-4E5E-AF58-3635183C66DE}"/>
              </a:ext>
            </a:extLst>
          </p:cNvPr>
          <p:cNvSpPr txBox="1"/>
          <p:nvPr/>
        </p:nvSpPr>
        <p:spPr>
          <a:xfrm>
            <a:off x="2762196" y="4549227"/>
            <a:ext cx="1866801" cy="473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Market Basket Analysis</a:t>
            </a:r>
          </a:p>
        </p:txBody>
      </p:sp>
      <p:sp>
        <p:nvSpPr>
          <p:cNvPr id="84" name="Oval 83"/>
          <p:cNvSpPr/>
          <p:nvPr/>
        </p:nvSpPr>
        <p:spPr>
          <a:xfrm>
            <a:off x="4143018" y="1076968"/>
            <a:ext cx="635597" cy="2025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rgbClr val="002060"/>
                </a:solidFill>
              </a:rPr>
              <a:t>Done</a:t>
            </a:r>
            <a:endParaRPr lang="en-GB" sz="900" b="1" i="1" dirty="0">
              <a:solidFill>
                <a:srgbClr val="00206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4149882" y="1728017"/>
            <a:ext cx="635597" cy="2025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rgbClr val="002060"/>
                </a:solidFill>
              </a:rPr>
              <a:t>Done</a:t>
            </a:r>
            <a:endParaRPr lang="en-GB" sz="900" b="1" i="1" dirty="0">
              <a:solidFill>
                <a:srgbClr val="00206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4395780" y="3020921"/>
            <a:ext cx="329567" cy="3099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2060"/>
                </a:solidFill>
              </a:rPr>
              <a:t>D</a:t>
            </a:r>
            <a:endParaRPr lang="en-GB" sz="1400" b="1" i="1" dirty="0">
              <a:solidFill>
                <a:srgbClr val="00206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4111669" y="4455407"/>
            <a:ext cx="635597" cy="2025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rgbClr val="002060"/>
                </a:solidFill>
              </a:rPr>
              <a:t>Done</a:t>
            </a:r>
            <a:endParaRPr lang="en-GB" sz="900" b="1" i="1" dirty="0">
              <a:solidFill>
                <a:srgbClr val="002060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121995" y="3743908"/>
            <a:ext cx="635597" cy="20252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rgbClr val="002060"/>
                </a:solidFill>
              </a:rPr>
              <a:t>Done</a:t>
            </a:r>
            <a:endParaRPr lang="en-GB" sz="900" b="1" i="1" dirty="0">
              <a:solidFill>
                <a:srgbClr val="002060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1855674" y="1829279"/>
            <a:ext cx="371475" cy="357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P</a:t>
            </a:r>
            <a:endParaRPr lang="en-GB" b="1" i="1" dirty="0">
              <a:solidFill>
                <a:srgbClr val="00206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0343459" y="1855891"/>
            <a:ext cx="1242300" cy="2659705"/>
            <a:chOff x="9441107" y="1855891"/>
            <a:chExt cx="1109413" cy="2659705"/>
          </a:xfrm>
        </p:grpSpPr>
        <p:sp>
          <p:nvSpPr>
            <p:cNvPr id="102" name="Rectangle 101"/>
            <p:cNvSpPr/>
            <p:nvPr/>
          </p:nvSpPr>
          <p:spPr>
            <a:xfrm>
              <a:off x="9441107" y="1855891"/>
              <a:ext cx="1109413" cy="2659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Flowchart: Predefined Process 102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1981763"/>
              <a:ext cx="1002369" cy="476433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  <p:sp>
          <p:nvSpPr>
            <p:cNvPr id="105" name="Flowchart: Predefined Process 104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2633906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  <p:sp>
          <p:nvSpPr>
            <p:cNvPr id="106" name="Flowchart: Predefined Process 105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280533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  <p:sp>
          <p:nvSpPr>
            <p:cNvPr id="107" name="Flowchart: Predefined Process 106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869300"/>
              <a:ext cx="1002369" cy="483382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176130" y="2224424"/>
            <a:ext cx="246643" cy="1914260"/>
            <a:chOff x="10083151" y="3117172"/>
            <a:chExt cx="246643" cy="1914260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98269" y="311717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83151" y="377749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83151" y="4417895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83151" y="503143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Oval 112"/>
          <p:cNvSpPr/>
          <p:nvPr/>
        </p:nvSpPr>
        <p:spPr>
          <a:xfrm>
            <a:off x="9950337" y="1646791"/>
            <a:ext cx="303714" cy="310551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2060"/>
                </a:solidFill>
              </a:rPr>
              <a:t>R</a:t>
            </a:r>
            <a:endParaRPr lang="en-GB" sz="1400" b="1" i="1" dirty="0">
              <a:solidFill>
                <a:srgbClr val="002060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1341792" y="1633997"/>
            <a:ext cx="282067" cy="3155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P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873671" y="3807478"/>
            <a:ext cx="611039" cy="2034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rgbClr val="002060"/>
                </a:solidFill>
              </a:rPr>
              <a:t>Done</a:t>
            </a:r>
            <a:endParaRPr lang="en-GB" sz="900" b="1" i="1" dirty="0">
              <a:solidFill>
                <a:srgbClr val="002060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067841" y="2505501"/>
            <a:ext cx="363767" cy="2899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2060"/>
                </a:solidFill>
              </a:rPr>
              <a:t>D</a:t>
            </a:r>
            <a:endParaRPr lang="en-GB" sz="1400" b="1" i="1" dirty="0">
              <a:solidFill>
                <a:srgbClr val="002060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7067840" y="3194759"/>
            <a:ext cx="363767" cy="2899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2060"/>
                </a:solidFill>
              </a:rPr>
              <a:t>D</a:t>
            </a:r>
            <a:endParaRPr lang="en-GB" sz="1400" b="1" i="1" dirty="0">
              <a:solidFill>
                <a:srgbClr val="002060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112005" y="2368121"/>
            <a:ext cx="611039" cy="2034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rgbClr val="002060"/>
                </a:solidFill>
              </a:rPr>
              <a:t>Done</a:t>
            </a:r>
            <a:endParaRPr lang="en-GB" sz="900" b="1" i="1" dirty="0">
              <a:solidFill>
                <a:srgbClr val="002060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16E7BAB-0DA7-4719-8CF2-41B2274FD09C}"/>
              </a:ext>
            </a:extLst>
          </p:cNvPr>
          <p:cNvSpPr/>
          <p:nvPr/>
        </p:nvSpPr>
        <p:spPr>
          <a:xfrm>
            <a:off x="4901381" y="1255153"/>
            <a:ext cx="210022" cy="1891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rgbClr val="002060"/>
                </a:solidFill>
              </a:rPr>
              <a:t>P</a:t>
            </a:r>
            <a:endParaRPr lang="en-GB" sz="1200" b="1" i="1" dirty="0">
              <a:solidFill>
                <a:srgbClr val="00206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8BE826-C122-4887-9412-EE9E4A1529E2}"/>
              </a:ext>
            </a:extLst>
          </p:cNvPr>
          <p:cNvCxnSpPr>
            <a:cxnSpLocks/>
          </p:cNvCxnSpPr>
          <p:nvPr/>
        </p:nvCxnSpPr>
        <p:spPr>
          <a:xfrm>
            <a:off x="4625175" y="2123479"/>
            <a:ext cx="75479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249279F3-E5B9-4469-B9B1-8968DC575920}"/>
              </a:ext>
            </a:extLst>
          </p:cNvPr>
          <p:cNvSpPr/>
          <p:nvPr/>
        </p:nvSpPr>
        <p:spPr>
          <a:xfrm>
            <a:off x="4897559" y="1951352"/>
            <a:ext cx="210022" cy="1891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rgbClr val="002060"/>
                </a:solidFill>
              </a:rPr>
              <a:t>P</a:t>
            </a:r>
            <a:endParaRPr lang="en-GB" sz="1200" b="1" i="1" dirty="0">
              <a:solidFill>
                <a:srgbClr val="002060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38ECC9D-A6B8-4F9E-ACDD-C0C5B56693E5}"/>
              </a:ext>
            </a:extLst>
          </p:cNvPr>
          <p:cNvCxnSpPr>
            <a:cxnSpLocks/>
          </p:cNvCxnSpPr>
          <p:nvPr/>
        </p:nvCxnSpPr>
        <p:spPr>
          <a:xfrm>
            <a:off x="4625175" y="2704839"/>
            <a:ext cx="75479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9CC46CEE-1141-4932-B7E3-56B9FA1BBD83}"/>
              </a:ext>
            </a:extLst>
          </p:cNvPr>
          <p:cNvSpPr/>
          <p:nvPr/>
        </p:nvSpPr>
        <p:spPr>
          <a:xfrm>
            <a:off x="4897559" y="2532712"/>
            <a:ext cx="210022" cy="1891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rgbClr val="002060"/>
                </a:solidFill>
              </a:rPr>
              <a:t>P</a:t>
            </a:r>
            <a:endParaRPr lang="en-GB" sz="1200" b="1" i="1" dirty="0">
              <a:solidFill>
                <a:srgbClr val="002060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E88CF0-ADE8-4A58-8A72-F2568E4B9C1B}"/>
              </a:ext>
            </a:extLst>
          </p:cNvPr>
          <p:cNvCxnSpPr>
            <a:cxnSpLocks/>
          </p:cNvCxnSpPr>
          <p:nvPr/>
        </p:nvCxnSpPr>
        <p:spPr>
          <a:xfrm>
            <a:off x="4623460" y="3434146"/>
            <a:ext cx="75479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70907888-2B4B-4259-A33F-5EBED58E7E0C}"/>
              </a:ext>
            </a:extLst>
          </p:cNvPr>
          <p:cNvSpPr/>
          <p:nvPr/>
        </p:nvSpPr>
        <p:spPr>
          <a:xfrm>
            <a:off x="4895844" y="3262019"/>
            <a:ext cx="210022" cy="1891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rgbClr val="002060"/>
                </a:solidFill>
              </a:rPr>
              <a:t>P</a:t>
            </a:r>
            <a:endParaRPr lang="en-GB" sz="1200" b="1" i="1" dirty="0">
              <a:solidFill>
                <a:srgbClr val="002060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BA70F9F-6F85-4435-8D4F-6902212F8F49}"/>
              </a:ext>
            </a:extLst>
          </p:cNvPr>
          <p:cNvCxnSpPr>
            <a:cxnSpLocks/>
          </p:cNvCxnSpPr>
          <p:nvPr/>
        </p:nvCxnSpPr>
        <p:spPr>
          <a:xfrm>
            <a:off x="4611781" y="4173372"/>
            <a:ext cx="75479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0A56D42F-E303-4220-B400-695D9246F1E9}"/>
              </a:ext>
            </a:extLst>
          </p:cNvPr>
          <p:cNvSpPr/>
          <p:nvPr/>
        </p:nvSpPr>
        <p:spPr>
          <a:xfrm>
            <a:off x="4884165" y="4001245"/>
            <a:ext cx="210022" cy="1891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rgbClr val="002060"/>
                </a:solidFill>
              </a:rPr>
              <a:t>P</a:t>
            </a:r>
            <a:endParaRPr lang="en-GB" sz="1200" b="1" i="1" dirty="0">
              <a:solidFill>
                <a:srgbClr val="002060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427D6F9-7170-4F57-A29E-1E72CD18883B}"/>
              </a:ext>
            </a:extLst>
          </p:cNvPr>
          <p:cNvCxnSpPr>
            <a:cxnSpLocks/>
          </p:cNvCxnSpPr>
          <p:nvPr/>
        </p:nvCxnSpPr>
        <p:spPr>
          <a:xfrm>
            <a:off x="4641267" y="4843319"/>
            <a:ext cx="75479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BD91909-D650-40AA-96D6-4751294F4803}"/>
              </a:ext>
            </a:extLst>
          </p:cNvPr>
          <p:cNvSpPr/>
          <p:nvPr/>
        </p:nvSpPr>
        <p:spPr>
          <a:xfrm>
            <a:off x="4913651" y="4671192"/>
            <a:ext cx="210022" cy="18916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rgbClr val="002060"/>
                </a:solidFill>
              </a:rPr>
              <a:t>P</a:t>
            </a:r>
            <a:endParaRPr lang="en-GB" sz="1200" b="1" i="1" dirty="0">
              <a:solidFill>
                <a:srgbClr val="00206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245F5F0-6435-4CDB-BB05-D6F829345A2B}"/>
              </a:ext>
            </a:extLst>
          </p:cNvPr>
          <p:cNvCxnSpPr>
            <a:cxnSpLocks/>
          </p:cNvCxnSpPr>
          <p:nvPr/>
        </p:nvCxnSpPr>
        <p:spPr>
          <a:xfrm>
            <a:off x="2866382" y="5753432"/>
            <a:ext cx="75479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155A08B-9A95-416E-A804-A076C4C23E28}"/>
              </a:ext>
            </a:extLst>
          </p:cNvPr>
          <p:cNvSpPr txBox="1"/>
          <p:nvPr/>
        </p:nvSpPr>
        <p:spPr>
          <a:xfrm>
            <a:off x="3783400" y="5567208"/>
            <a:ext cx="130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11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99171" y="103404"/>
            <a:ext cx="11841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/>
              <a:t>Major Packages + Deliveries -  BRP2 – BI </a:t>
            </a:r>
            <a:r>
              <a:rPr lang="en-MY" sz="2800" b="1"/>
              <a:t>@ FEB-2018</a:t>
            </a:r>
            <a:endParaRPr lang="en-MY" sz="2800" b="1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1032334" y="1890540"/>
            <a:ext cx="1014291" cy="830899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 DB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1032334" y="3238970"/>
            <a:ext cx="1014291" cy="830899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 DB</a:t>
            </a:r>
            <a:endParaRPr lang="en-GB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</p:cNvCxnSpPr>
          <p:nvPr/>
        </p:nvCxnSpPr>
        <p:spPr>
          <a:xfrm>
            <a:off x="258346" y="2338510"/>
            <a:ext cx="77398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3F7C99-3CA6-45BA-8DDB-C3D5208D451D}"/>
              </a:ext>
            </a:extLst>
          </p:cNvPr>
          <p:cNvSpPr txBox="1"/>
          <p:nvPr/>
        </p:nvSpPr>
        <p:spPr>
          <a:xfrm>
            <a:off x="294060" y="2093619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2850E-D836-4836-A87B-FF610FFFB96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539480" y="2721439"/>
            <a:ext cx="0" cy="51753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2046625" y="3654420"/>
            <a:ext cx="472738" cy="318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</p:cNvCxnSpPr>
          <p:nvPr/>
        </p:nvCxnSpPr>
        <p:spPr>
          <a:xfrm>
            <a:off x="4808877" y="3124196"/>
            <a:ext cx="44087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726787" y="3254378"/>
            <a:ext cx="647230" cy="2727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rgbClr val="002060"/>
                </a:solidFill>
              </a:rPr>
              <a:t>Done</a:t>
            </a:r>
            <a:endParaRPr lang="en-GB" sz="1000" b="1" i="1" dirty="0">
              <a:solidFill>
                <a:srgbClr val="00206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03088" y="5566412"/>
            <a:ext cx="371475" cy="357317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R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04875" y="5566412"/>
            <a:ext cx="13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Researching</a:t>
            </a:r>
            <a:endParaRPr lang="en-GB" dirty="0"/>
          </a:p>
        </p:txBody>
      </p:sp>
      <p:sp>
        <p:nvSpPr>
          <p:cNvPr id="67" name="Oval 66"/>
          <p:cNvSpPr/>
          <p:nvPr/>
        </p:nvSpPr>
        <p:spPr>
          <a:xfrm>
            <a:off x="400832" y="5947675"/>
            <a:ext cx="371475" cy="3573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D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4875" y="5947675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Developing</a:t>
            </a:r>
            <a:endParaRPr lang="en-GB" dirty="0"/>
          </a:p>
        </p:txBody>
      </p:sp>
      <p:sp>
        <p:nvSpPr>
          <p:cNvPr id="69" name="Oval 68"/>
          <p:cNvSpPr/>
          <p:nvPr/>
        </p:nvSpPr>
        <p:spPr>
          <a:xfrm>
            <a:off x="397700" y="6328938"/>
            <a:ext cx="371475" cy="357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P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4875" y="6330959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</a:t>
            </a:r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3616640" y="5763378"/>
            <a:ext cx="1469204" cy="528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745688" y="5763378"/>
            <a:ext cx="1469204" cy="528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</a:t>
            </a:r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7875314" y="5775393"/>
            <a:ext cx="1469204" cy="528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  <a:stCxn id="2" idx="3"/>
            <a:endCxn id="52" idx="1"/>
          </p:cNvCxnSpPr>
          <p:nvPr/>
        </p:nvCxnSpPr>
        <p:spPr>
          <a:xfrm>
            <a:off x="5085844" y="6027599"/>
            <a:ext cx="659844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</p:cNvCxnSpPr>
          <p:nvPr/>
        </p:nvCxnSpPr>
        <p:spPr>
          <a:xfrm>
            <a:off x="7215470" y="6039614"/>
            <a:ext cx="659844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234171" y="960003"/>
            <a:ext cx="2334096" cy="4404361"/>
            <a:chOff x="6340542" y="992504"/>
            <a:chExt cx="2334096" cy="4404361"/>
          </a:xfrm>
        </p:grpSpPr>
        <p:sp>
          <p:nvSpPr>
            <p:cNvPr id="80" name="Rectangle 79"/>
            <p:cNvSpPr/>
            <p:nvPr/>
          </p:nvSpPr>
          <p:spPr>
            <a:xfrm>
              <a:off x="6340542" y="992504"/>
              <a:ext cx="2283024" cy="440436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6490159" y="1237040"/>
              <a:ext cx="1962572" cy="662520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Prediction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Forecast + Potential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Flowchart: Document 12"/>
            <p:cNvSpPr/>
            <p:nvPr/>
          </p:nvSpPr>
          <p:spPr>
            <a:xfrm>
              <a:off x="6490159" y="2013000"/>
              <a:ext cx="1962572" cy="551135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Time-Gap Analysis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6490159" y="2677575"/>
              <a:ext cx="1962572" cy="543007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Cross-Sale Analysis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6490159" y="3334022"/>
              <a:ext cx="1962572" cy="480162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Up-Sale Analysis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Flowchart: Document 15"/>
            <p:cNvSpPr/>
            <p:nvPr/>
          </p:nvSpPr>
          <p:spPr>
            <a:xfrm>
              <a:off x="6490159" y="3927624"/>
              <a:ext cx="1962572" cy="532732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Re-Activate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8223348" y="1084589"/>
              <a:ext cx="363767" cy="28996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980042" y="1903061"/>
              <a:ext cx="611039" cy="20340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73" name="Flowchart: Document 72"/>
            <p:cNvSpPr/>
            <p:nvPr/>
          </p:nvSpPr>
          <p:spPr>
            <a:xfrm>
              <a:off x="6490159" y="4573795"/>
              <a:ext cx="1962572" cy="532732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Market Basket Analysis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Dashboards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8039041" y="4460356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332423" y="2222180"/>
            <a:ext cx="422479" cy="2534447"/>
            <a:chOff x="7656273" y="2222180"/>
            <a:chExt cx="621161" cy="253444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4767" y="2874627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6330" y="3518006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6330" y="4116220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56273" y="4751690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4767" y="2222180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9117257" y="1855891"/>
            <a:ext cx="1109413" cy="2659705"/>
            <a:chOff x="9441107" y="1855891"/>
            <a:chExt cx="1109413" cy="2659705"/>
          </a:xfrm>
        </p:grpSpPr>
        <p:sp>
          <p:nvSpPr>
            <p:cNvPr id="95" name="Rectangle 94"/>
            <p:cNvSpPr/>
            <p:nvPr/>
          </p:nvSpPr>
          <p:spPr>
            <a:xfrm>
              <a:off x="9441107" y="1855891"/>
              <a:ext cx="1109413" cy="2659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37" name="Flowchart: Predefined Process 36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1981763"/>
              <a:ext cx="1002369" cy="476433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  <p:sp>
          <p:nvSpPr>
            <p:cNvPr id="76" name="Flowchart: Predefined Process 75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2633906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  <p:sp>
          <p:nvSpPr>
            <p:cNvPr id="77" name="Flowchart: Predefined Process 76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280533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  <p:sp>
          <p:nvSpPr>
            <p:cNvPr id="78" name="Flowchart: Predefined Process 77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869300"/>
              <a:ext cx="1002369" cy="483382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87692" y="1855891"/>
            <a:ext cx="1507454" cy="3292200"/>
            <a:chOff x="8209937" y="1862179"/>
            <a:chExt cx="1507454" cy="3292200"/>
          </a:xfrm>
        </p:grpSpPr>
        <p:sp>
          <p:nvSpPr>
            <p:cNvPr id="36" name="Flowchart: Predefined Process 35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75515" y="1979874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39" name="Flowchart: Predefined Process 38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80073" y="2640194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42" name="Flowchart: Predefined Process 41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75515" y="3286821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45" name="Flowchart: Predefined Process 44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75871" y="3875587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9201948" y="2498510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Flowchart: Predefined Process 73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64087" y="4521884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209937" y="1862179"/>
              <a:ext cx="1333415" cy="32922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9025682" y="1886098"/>
              <a:ext cx="611039" cy="20340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9201948" y="3137141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9194262" y="3800642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9201948" y="4397741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5866" y="2222179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0273" y="2882499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0273" y="352290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0273" y="4136439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525853" y="960003"/>
            <a:ext cx="2283024" cy="4404361"/>
            <a:chOff x="3616640" y="992504"/>
            <a:chExt cx="2283024" cy="44043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4" y="1226432"/>
              <a:ext cx="1866801" cy="442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Overall Prediction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4" y="1838854"/>
              <a:ext cx="1866801" cy="4252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Forecast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Time-Gap Analysis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3" y="2475657"/>
              <a:ext cx="1866801" cy="4821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Cross-Sale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Potential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3" y="3173392"/>
              <a:ext cx="1866801" cy="4665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Up-Sale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Potential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3" y="3850460"/>
              <a:ext cx="1866801" cy="4732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Re-Activate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Potential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3" y="4581728"/>
              <a:ext cx="1866801" cy="4732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Market Basket Analysis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16640" y="992504"/>
              <a:ext cx="2283024" cy="440436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233805" y="1109469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240669" y="1760518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486567" y="3053422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5184872" y="4487908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5212782" y="3776409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1" name="Oval 100"/>
          <p:cNvSpPr/>
          <p:nvPr/>
        </p:nvSpPr>
        <p:spPr>
          <a:xfrm>
            <a:off x="1855674" y="1829279"/>
            <a:ext cx="371475" cy="357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P</a:t>
            </a:r>
            <a:endParaRPr lang="en-GB" b="1" i="1" dirty="0">
              <a:solidFill>
                <a:srgbClr val="00206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0343459" y="1855891"/>
            <a:ext cx="1242300" cy="2659705"/>
            <a:chOff x="9441107" y="1855891"/>
            <a:chExt cx="1109413" cy="2659705"/>
          </a:xfrm>
        </p:grpSpPr>
        <p:sp>
          <p:nvSpPr>
            <p:cNvPr id="102" name="Rectangle 101"/>
            <p:cNvSpPr/>
            <p:nvPr/>
          </p:nvSpPr>
          <p:spPr>
            <a:xfrm>
              <a:off x="9441107" y="1855891"/>
              <a:ext cx="1109413" cy="2659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Flowchart: Predefined Process 102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1981763"/>
              <a:ext cx="1002369" cy="476433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  <p:sp>
          <p:nvSpPr>
            <p:cNvPr id="105" name="Flowchart: Predefined Process 104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2633906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  <p:sp>
          <p:nvSpPr>
            <p:cNvPr id="106" name="Flowchart: Predefined Process 105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280533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  <p:sp>
          <p:nvSpPr>
            <p:cNvPr id="107" name="Flowchart: Predefined Process 106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869300"/>
              <a:ext cx="1002369" cy="483382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176130" y="2224424"/>
            <a:ext cx="246643" cy="1914260"/>
            <a:chOff x="10083151" y="3117172"/>
            <a:chExt cx="246643" cy="1914260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98269" y="311717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83151" y="377749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83151" y="4417895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83151" y="503143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Oval 112"/>
          <p:cNvSpPr/>
          <p:nvPr/>
        </p:nvSpPr>
        <p:spPr>
          <a:xfrm>
            <a:off x="9950337" y="1646791"/>
            <a:ext cx="303714" cy="310551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2060"/>
                </a:solidFill>
              </a:rPr>
              <a:t>R</a:t>
            </a:r>
            <a:endParaRPr lang="en-GB" sz="1400" b="1" i="1" dirty="0">
              <a:solidFill>
                <a:srgbClr val="002060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1341792" y="1633997"/>
            <a:ext cx="282067" cy="3155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P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873671" y="3807478"/>
            <a:ext cx="611039" cy="2034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rgbClr val="002060"/>
                </a:solidFill>
              </a:rPr>
              <a:t>Done</a:t>
            </a:r>
            <a:endParaRPr lang="en-GB" sz="900" b="1" i="1" dirty="0">
              <a:solidFill>
                <a:srgbClr val="002060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067841" y="2505501"/>
            <a:ext cx="363767" cy="2899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2060"/>
                </a:solidFill>
              </a:rPr>
              <a:t>D</a:t>
            </a:r>
            <a:endParaRPr lang="en-GB" sz="1400" b="1" i="1" dirty="0">
              <a:solidFill>
                <a:srgbClr val="002060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7067840" y="3194759"/>
            <a:ext cx="363767" cy="2899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2060"/>
                </a:solidFill>
              </a:rPr>
              <a:t>D</a:t>
            </a:r>
            <a:endParaRPr lang="en-GB" sz="1400" b="1" i="1" dirty="0">
              <a:solidFill>
                <a:srgbClr val="002060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112005" y="2368121"/>
            <a:ext cx="611039" cy="2034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rgbClr val="002060"/>
                </a:solidFill>
              </a:rPr>
              <a:t>Done</a:t>
            </a:r>
            <a:endParaRPr lang="en-GB" sz="9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99171" y="103404"/>
            <a:ext cx="11841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/>
              <a:t>Major Packages + Deliveries -  BRP2 – BI @ DEC-2017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1032334" y="1890540"/>
            <a:ext cx="1014291" cy="830899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 DB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1032334" y="3238970"/>
            <a:ext cx="1014291" cy="830899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 DB</a:t>
            </a:r>
            <a:endParaRPr lang="en-GB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</p:cNvCxnSpPr>
          <p:nvPr/>
        </p:nvCxnSpPr>
        <p:spPr>
          <a:xfrm>
            <a:off x="258346" y="2338510"/>
            <a:ext cx="77398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3F7C99-3CA6-45BA-8DDB-C3D5208D451D}"/>
              </a:ext>
            </a:extLst>
          </p:cNvPr>
          <p:cNvSpPr txBox="1"/>
          <p:nvPr/>
        </p:nvSpPr>
        <p:spPr>
          <a:xfrm>
            <a:off x="294060" y="2093619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2850E-D836-4836-A87B-FF610FFFB96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539480" y="2721439"/>
            <a:ext cx="0" cy="51753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2046625" y="3654420"/>
            <a:ext cx="472738" cy="318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</p:cNvCxnSpPr>
          <p:nvPr/>
        </p:nvCxnSpPr>
        <p:spPr>
          <a:xfrm>
            <a:off x="4808877" y="3124196"/>
            <a:ext cx="44087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726787" y="3254378"/>
            <a:ext cx="647230" cy="2727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rgbClr val="002060"/>
                </a:solidFill>
              </a:rPr>
              <a:t>Done</a:t>
            </a:r>
            <a:endParaRPr lang="en-GB" sz="1000" b="1" i="1" dirty="0">
              <a:solidFill>
                <a:srgbClr val="00206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03088" y="5566412"/>
            <a:ext cx="371475" cy="357317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R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04875" y="5566412"/>
            <a:ext cx="13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Researching</a:t>
            </a:r>
            <a:endParaRPr lang="en-GB" dirty="0"/>
          </a:p>
        </p:txBody>
      </p:sp>
      <p:sp>
        <p:nvSpPr>
          <p:cNvPr id="67" name="Oval 66"/>
          <p:cNvSpPr/>
          <p:nvPr/>
        </p:nvSpPr>
        <p:spPr>
          <a:xfrm>
            <a:off x="400832" y="5947675"/>
            <a:ext cx="371475" cy="3573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D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4875" y="5947675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Developing</a:t>
            </a:r>
            <a:endParaRPr lang="en-GB" dirty="0"/>
          </a:p>
        </p:txBody>
      </p:sp>
      <p:sp>
        <p:nvSpPr>
          <p:cNvPr id="69" name="Oval 68"/>
          <p:cNvSpPr/>
          <p:nvPr/>
        </p:nvSpPr>
        <p:spPr>
          <a:xfrm>
            <a:off x="397700" y="6328938"/>
            <a:ext cx="371475" cy="357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P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4875" y="6330959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</a:t>
            </a:r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3616640" y="5763378"/>
            <a:ext cx="1469204" cy="528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745688" y="5763378"/>
            <a:ext cx="1469204" cy="528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</a:t>
            </a:r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7875314" y="5775393"/>
            <a:ext cx="1469204" cy="528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  <a:stCxn id="2" idx="3"/>
            <a:endCxn id="52" idx="1"/>
          </p:cNvCxnSpPr>
          <p:nvPr/>
        </p:nvCxnSpPr>
        <p:spPr>
          <a:xfrm>
            <a:off x="5085844" y="6027599"/>
            <a:ext cx="659844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</p:cNvCxnSpPr>
          <p:nvPr/>
        </p:nvCxnSpPr>
        <p:spPr>
          <a:xfrm>
            <a:off x="7215470" y="6039614"/>
            <a:ext cx="659844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234171" y="960003"/>
            <a:ext cx="2334096" cy="4404361"/>
            <a:chOff x="6340542" y="992504"/>
            <a:chExt cx="2334096" cy="4404361"/>
          </a:xfrm>
        </p:grpSpPr>
        <p:sp>
          <p:nvSpPr>
            <p:cNvPr id="80" name="Rectangle 79"/>
            <p:cNvSpPr/>
            <p:nvPr/>
          </p:nvSpPr>
          <p:spPr>
            <a:xfrm>
              <a:off x="6340542" y="992504"/>
              <a:ext cx="2283024" cy="440436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6490159" y="1237040"/>
              <a:ext cx="1962572" cy="662520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Prediction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Forecast + Potential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Flowchart: Document 12"/>
            <p:cNvSpPr/>
            <p:nvPr/>
          </p:nvSpPr>
          <p:spPr>
            <a:xfrm>
              <a:off x="6490159" y="2013000"/>
              <a:ext cx="1962572" cy="551135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Time-Gap Analysis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6490159" y="2677575"/>
              <a:ext cx="1962572" cy="543007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Cross-Sale Analysis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6490159" y="3334022"/>
              <a:ext cx="1962572" cy="480162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Up-Sale Analysis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Flowchart: Document 15"/>
            <p:cNvSpPr/>
            <p:nvPr/>
          </p:nvSpPr>
          <p:spPr>
            <a:xfrm>
              <a:off x="6490159" y="3927624"/>
              <a:ext cx="1962572" cy="532732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Re-Activate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8223348" y="1084589"/>
              <a:ext cx="363767" cy="28996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980042" y="1903061"/>
              <a:ext cx="611039" cy="20340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8246936" y="2547070"/>
              <a:ext cx="296517" cy="2548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rgbClr val="002060"/>
                  </a:solidFill>
                </a:rPr>
                <a:t>P</a:t>
              </a:r>
              <a:endParaRPr lang="en-GB" b="1" i="1" dirty="0">
                <a:solidFill>
                  <a:srgbClr val="002060"/>
                </a:solidFill>
              </a:endParaRPr>
            </a:p>
          </p:txBody>
        </p:sp>
        <p:sp>
          <p:nvSpPr>
            <p:cNvPr id="73" name="Flowchart: Document 72"/>
            <p:cNvSpPr/>
            <p:nvPr/>
          </p:nvSpPr>
          <p:spPr>
            <a:xfrm>
              <a:off x="6490159" y="4573795"/>
              <a:ext cx="1962572" cy="532732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Market Basket Analysis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Dashboards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246936" y="3215764"/>
              <a:ext cx="296517" cy="2548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rgbClr val="002060"/>
                  </a:solidFill>
                </a:rPr>
                <a:t>P</a:t>
              </a:r>
              <a:endParaRPr lang="en-GB" b="1" i="1" dirty="0">
                <a:solidFill>
                  <a:srgbClr val="002060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8039041" y="4460356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332423" y="2222180"/>
            <a:ext cx="422479" cy="2534447"/>
            <a:chOff x="7656273" y="2222180"/>
            <a:chExt cx="621161" cy="253444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4767" y="2874627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6330" y="3518006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6330" y="4116220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56273" y="4751690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4767" y="2222180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9117257" y="1855891"/>
            <a:ext cx="1109413" cy="2659705"/>
            <a:chOff x="9441107" y="1855891"/>
            <a:chExt cx="1109413" cy="2659705"/>
          </a:xfrm>
        </p:grpSpPr>
        <p:sp>
          <p:nvSpPr>
            <p:cNvPr id="95" name="Rectangle 94"/>
            <p:cNvSpPr/>
            <p:nvPr/>
          </p:nvSpPr>
          <p:spPr>
            <a:xfrm>
              <a:off x="9441107" y="1855891"/>
              <a:ext cx="1109413" cy="2659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37" name="Flowchart: Predefined Process 36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1981763"/>
              <a:ext cx="1002369" cy="476433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  <p:sp>
          <p:nvSpPr>
            <p:cNvPr id="76" name="Flowchart: Predefined Process 75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2633906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  <p:sp>
          <p:nvSpPr>
            <p:cNvPr id="77" name="Flowchart: Predefined Process 76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280533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  <p:sp>
          <p:nvSpPr>
            <p:cNvPr id="78" name="Flowchart: Predefined Process 77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869300"/>
              <a:ext cx="1002369" cy="483382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87692" y="1855891"/>
            <a:ext cx="1507454" cy="3292200"/>
            <a:chOff x="8209937" y="1862179"/>
            <a:chExt cx="1507454" cy="3292200"/>
          </a:xfrm>
        </p:grpSpPr>
        <p:sp>
          <p:nvSpPr>
            <p:cNvPr id="36" name="Flowchart: Predefined Process 35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75515" y="1979874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39" name="Flowchart: Predefined Process 38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80073" y="2640194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42" name="Flowchart: Predefined Process 41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75515" y="3286821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45" name="Flowchart: Predefined Process 44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75871" y="3875587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9201948" y="2498510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Flowchart: Predefined Process 73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64087" y="4521884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209937" y="1862179"/>
              <a:ext cx="1333415" cy="32922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9025682" y="1886098"/>
              <a:ext cx="611039" cy="20340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9201948" y="3137141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9194262" y="3800642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9201948" y="4397741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5866" y="2222179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0273" y="2882499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0273" y="352290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0273" y="4136439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525853" y="960003"/>
            <a:ext cx="2283024" cy="4404361"/>
            <a:chOff x="3616640" y="992504"/>
            <a:chExt cx="2283024" cy="44043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4" y="1226432"/>
              <a:ext cx="1866801" cy="442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Overall Prediction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4" y="1838854"/>
              <a:ext cx="1866801" cy="4252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Forecast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Time-Gap Analysis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3" y="2475657"/>
              <a:ext cx="1866801" cy="4821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Cross-Sale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Potential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3" y="3173392"/>
              <a:ext cx="1866801" cy="4665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Up-Sale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Potential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3" y="3850460"/>
              <a:ext cx="1866801" cy="4732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Re-Activate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Potential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3" y="4581728"/>
              <a:ext cx="1866801" cy="4732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Market Basket Analysis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16640" y="992504"/>
              <a:ext cx="2283024" cy="440436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233805" y="1109469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240669" y="1760518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5475634" y="2329552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486567" y="3053422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5184872" y="4487908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5212782" y="3776409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1" name="Oval 100"/>
          <p:cNvSpPr/>
          <p:nvPr/>
        </p:nvSpPr>
        <p:spPr>
          <a:xfrm>
            <a:off x="1855674" y="1829279"/>
            <a:ext cx="371475" cy="357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P</a:t>
            </a:r>
            <a:endParaRPr lang="en-GB" b="1" i="1" dirty="0">
              <a:solidFill>
                <a:srgbClr val="00206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0343459" y="1855891"/>
            <a:ext cx="1242300" cy="2659705"/>
            <a:chOff x="9441107" y="1855891"/>
            <a:chExt cx="1109413" cy="2659705"/>
          </a:xfrm>
        </p:grpSpPr>
        <p:sp>
          <p:nvSpPr>
            <p:cNvPr id="102" name="Rectangle 101"/>
            <p:cNvSpPr/>
            <p:nvPr/>
          </p:nvSpPr>
          <p:spPr>
            <a:xfrm>
              <a:off x="9441107" y="1855891"/>
              <a:ext cx="1109413" cy="2659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Flowchart: Predefined Process 102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1981763"/>
              <a:ext cx="1002369" cy="476433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  <p:sp>
          <p:nvSpPr>
            <p:cNvPr id="105" name="Flowchart: Predefined Process 104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2633906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  <p:sp>
          <p:nvSpPr>
            <p:cNvPr id="106" name="Flowchart: Predefined Process 105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280533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  <p:sp>
          <p:nvSpPr>
            <p:cNvPr id="107" name="Flowchart: Predefined Process 106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869300"/>
              <a:ext cx="1002369" cy="483382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176130" y="2224424"/>
            <a:ext cx="246643" cy="1914260"/>
            <a:chOff x="10083151" y="3117172"/>
            <a:chExt cx="246643" cy="1914260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98269" y="311717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83151" y="377749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83151" y="4417895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83151" y="503143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Oval 112"/>
          <p:cNvSpPr/>
          <p:nvPr/>
        </p:nvSpPr>
        <p:spPr>
          <a:xfrm>
            <a:off x="9950337" y="1646791"/>
            <a:ext cx="303714" cy="310551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2060"/>
                </a:solidFill>
              </a:rPr>
              <a:t>R</a:t>
            </a:r>
            <a:endParaRPr lang="en-GB" sz="1400" b="1" i="1" dirty="0">
              <a:solidFill>
                <a:srgbClr val="002060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1341792" y="1633997"/>
            <a:ext cx="282067" cy="3155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P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103060" y="3759153"/>
            <a:ext cx="326314" cy="3099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2060"/>
                </a:solidFill>
              </a:rPr>
              <a:t>D</a:t>
            </a:r>
            <a:endParaRPr lang="en-GB" sz="1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1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99171" y="103404"/>
            <a:ext cx="11841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/>
              <a:t>Working on “R” – Auto Remarkety + Auto Social &amp; SMS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1032334" y="1890540"/>
            <a:ext cx="1014291" cy="830899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 DB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1032334" y="3238970"/>
            <a:ext cx="1014291" cy="830899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 DB</a:t>
            </a:r>
            <a:endParaRPr lang="en-GB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</p:cNvCxnSpPr>
          <p:nvPr/>
        </p:nvCxnSpPr>
        <p:spPr>
          <a:xfrm>
            <a:off x="258346" y="2338510"/>
            <a:ext cx="77398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3F7C99-3CA6-45BA-8DDB-C3D5208D451D}"/>
              </a:ext>
            </a:extLst>
          </p:cNvPr>
          <p:cNvSpPr txBox="1"/>
          <p:nvPr/>
        </p:nvSpPr>
        <p:spPr>
          <a:xfrm>
            <a:off x="294060" y="2093619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02850E-D836-4836-A87B-FF610FFFB96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539480" y="2721439"/>
            <a:ext cx="0" cy="517531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2046625" y="3654420"/>
            <a:ext cx="472738" cy="318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</p:cNvCxnSpPr>
          <p:nvPr/>
        </p:nvCxnSpPr>
        <p:spPr>
          <a:xfrm>
            <a:off x="4808877" y="3124196"/>
            <a:ext cx="440878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726787" y="3254378"/>
            <a:ext cx="647230" cy="2727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rgbClr val="002060"/>
                </a:solidFill>
              </a:rPr>
              <a:t>Done</a:t>
            </a:r>
            <a:endParaRPr lang="en-GB" sz="1000" b="1" i="1" dirty="0">
              <a:solidFill>
                <a:srgbClr val="00206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03088" y="5566412"/>
            <a:ext cx="371475" cy="357317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R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04875" y="5566412"/>
            <a:ext cx="13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Researching</a:t>
            </a:r>
            <a:endParaRPr lang="en-GB" dirty="0"/>
          </a:p>
        </p:txBody>
      </p:sp>
      <p:sp>
        <p:nvSpPr>
          <p:cNvPr id="67" name="Oval 66"/>
          <p:cNvSpPr/>
          <p:nvPr/>
        </p:nvSpPr>
        <p:spPr>
          <a:xfrm>
            <a:off x="400832" y="5947675"/>
            <a:ext cx="371475" cy="3573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D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4875" y="5947675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Developing</a:t>
            </a:r>
            <a:endParaRPr lang="en-GB" dirty="0"/>
          </a:p>
        </p:txBody>
      </p:sp>
      <p:sp>
        <p:nvSpPr>
          <p:cNvPr id="69" name="Oval 68"/>
          <p:cNvSpPr/>
          <p:nvPr/>
        </p:nvSpPr>
        <p:spPr>
          <a:xfrm>
            <a:off x="397700" y="6328938"/>
            <a:ext cx="371475" cy="357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P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4875" y="6330959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</a:t>
            </a:r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3616640" y="5763378"/>
            <a:ext cx="1469204" cy="528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745688" y="5763378"/>
            <a:ext cx="1469204" cy="528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</a:t>
            </a:r>
            <a:endParaRPr lang="en-GB" dirty="0"/>
          </a:p>
        </p:txBody>
      </p:sp>
      <p:sp>
        <p:nvSpPr>
          <p:cNvPr id="53" name="Rounded Rectangle 52"/>
          <p:cNvSpPr/>
          <p:nvPr/>
        </p:nvSpPr>
        <p:spPr>
          <a:xfrm>
            <a:off x="7875314" y="5775393"/>
            <a:ext cx="1469204" cy="528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  <a:stCxn id="2" idx="3"/>
            <a:endCxn id="52" idx="1"/>
          </p:cNvCxnSpPr>
          <p:nvPr/>
        </p:nvCxnSpPr>
        <p:spPr>
          <a:xfrm>
            <a:off x="5085844" y="6027599"/>
            <a:ext cx="659844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</p:cNvCxnSpPr>
          <p:nvPr/>
        </p:nvCxnSpPr>
        <p:spPr>
          <a:xfrm>
            <a:off x="7215470" y="6039614"/>
            <a:ext cx="659844" cy="0"/>
          </a:xfrm>
          <a:prstGeom prst="straightConnector1">
            <a:avLst/>
          </a:prstGeom>
          <a:ln w="28575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234171" y="960003"/>
            <a:ext cx="2334096" cy="4404361"/>
            <a:chOff x="6340542" y="992504"/>
            <a:chExt cx="2334096" cy="4404361"/>
          </a:xfrm>
        </p:grpSpPr>
        <p:sp>
          <p:nvSpPr>
            <p:cNvPr id="80" name="Rectangle 79"/>
            <p:cNvSpPr/>
            <p:nvPr/>
          </p:nvSpPr>
          <p:spPr>
            <a:xfrm>
              <a:off x="6340542" y="992504"/>
              <a:ext cx="2283024" cy="440436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6490159" y="1237040"/>
              <a:ext cx="1962572" cy="662520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Prediction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Forecast + Potential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Flowchart: Document 12"/>
            <p:cNvSpPr/>
            <p:nvPr/>
          </p:nvSpPr>
          <p:spPr>
            <a:xfrm>
              <a:off x="6490159" y="2013000"/>
              <a:ext cx="1962572" cy="551135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Time-Gap Analysis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6490159" y="2677575"/>
              <a:ext cx="1962572" cy="543007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Cross-Sale Analysis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6490159" y="3334022"/>
              <a:ext cx="1962572" cy="480162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Up-Sale Analysis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Flowchart: Document 15"/>
            <p:cNvSpPr/>
            <p:nvPr/>
          </p:nvSpPr>
          <p:spPr>
            <a:xfrm>
              <a:off x="6490159" y="3927624"/>
              <a:ext cx="1962572" cy="532732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Re-Activate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8202801" y="1084589"/>
              <a:ext cx="350700" cy="3099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980042" y="1903061"/>
              <a:ext cx="611039" cy="20340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8246936" y="2547070"/>
              <a:ext cx="296517" cy="2548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rgbClr val="002060"/>
                  </a:solidFill>
                </a:rPr>
                <a:t>P</a:t>
              </a:r>
              <a:endParaRPr lang="en-GB" b="1" i="1" dirty="0">
                <a:solidFill>
                  <a:srgbClr val="002060"/>
                </a:solidFill>
              </a:endParaRPr>
            </a:p>
          </p:txBody>
        </p:sp>
        <p:sp>
          <p:nvSpPr>
            <p:cNvPr id="73" name="Flowchart: Document 72"/>
            <p:cNvSpPr/>
            <p:nvPr/>
          </p:nvSpPr>
          <p:spPr>
            <a:xfrm>
              <a:off x="6490159" y="4573795"/>
              <a:ext cx="1962572" cy="532732"/>
            </a:xfrm>
            <a:prstGeom prst="flowChartDocumen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Market Basket Analysis</a:t>
              </a:r>
            </a:p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Dashboards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246936" y="3215764"/>
              <a:ext cx="296517" cy="2548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rgbClr val="002060"/>
                  </a:solidFill>
                </a:rPr>
                <a:t>P</a:t>
              </a:r>
              <a:endParaRPr lang="en-GB" b="1" i="1" dirty="0">
                <a:solidFill>
                  <a:srgbClr val="002060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8039041" y="4460356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332423" y="2222180"/>
            <a:ext cx="422479" cy="2534447"/>
            <a:chOff x="7656273" y="2222180"/>
            <a:chExt cx="621161" cy="253444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4767" y="2874627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6330" y="3518006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6330" y="4116220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56273" y="4751690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7674767" y="2222180"/>
              <a:ext cx="601104" cy="4937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9117257" y="1855891"/>
            <a:ext cx="1109413" cy="2659705"/>
            <a:chOff x="9441107" y="1855891"/>
            <a:chExt cx="1109413" cy="2659705"/>
          </a:xfrm>
        </p:grpSpPr>
        <p:sp>
          <p:nvSpPr>
            <p:cNvPr id="95" name="Rectangle 94"/>
            <p:cNvSpPr/>
            <p:nvPr/>
          </p:nvSpPr>
          <p:spPr>
            <a:xfrm>
              <a:off x="9441107" y="1855891"/>
              <a:ext cx="1109413" cy="2659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37" name="Flowchart: Predefined Process 36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1981763"/>
              <a:ext cx="1002369" cy="476433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  <p:sp>
          <p:nvSpPr>
            <p:cNvPr id="76" name="Flowchart: Predefined Process 75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2633906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  <p:sp>
          <p:nvSpPr>
            <p:cNvPr id="77" name="Flowchart: Predefined Process 76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280533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  <p:sp>
          <p:nvSpPr>
            <p:cNvPr id="78" name="Flowchart: Predefined Process 77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869300"/>
              <a:ext cx="1002369" cy="483382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Remarkety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87692" y="1855891"/>
            <a:ext cx="1507454" cy="3292200"/>
            <a:chOff x="8209937" y="1862179"/>
            <a:chExt cx="1507454" cy="3292200"/>
          </a:xfrm>
        </p:grpSpPr>
        <p:sp>
          <p:nvSpPr>
            <p:cNvPr id="36" name="Flowchart: Predefined Process 35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75515" y="1979874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39" name="Flowchart: Predefined Process 38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80073" y="2640194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42" name="Flowchart: Predefined Process 41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75515" y="3286821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45" name="Flowchart: Predefined Process 44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75871" y="3875587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9201948" y="2498510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74" name="Flowchart: Predefined Process 73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8264087" y="4521884"/>
              <a:ext cx="1204758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Manual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Marketing</a:t>
              </a:r>
            </a:p>
            <a:p>
              <a:pPr algn="ctr"/>
              <a:r>
                <a:rPr lang="en-MY" sz="9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209937" y="1862179"/>
              <a:ext cx="1333415" cy="32922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9025682" y="1886098"/>
              <a:ext cx="611039" cy="20340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9201948" y="3137141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9194262" y="3800642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9201948" y="4397741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5866" y="2222179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0273" y="2882499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0273" y="352290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9480273" y="4136439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525853" y="960003"/>
            <a:ext cx="2283024" cy="4404361"/>
            <a:chOff x="3616640" y="992504"/>
            <a:chExt cx="2283024" cy="44043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4" y="1226432"/>
              <a:ext cx="1866801" cy="4423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Overall Prediction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4" y="1838854"/>
              <a:ext cx="1866801" cy="4252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Forecast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Time-Gap Analysis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3" y="2475657"/>
              <a:ext cx="1866801" cy="4821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Cross-Sale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Potential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3" y="3173392"/>
              <a:ext cx="1866801" cy="4665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Up-Sale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Potential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3" y="3850460"/>
              <a:ext cx="1866801" cy="4732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Re-Activate</a:t>
              </a:r>
            </a:p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Potential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AD03EB-4309-4E5E-AF58-3635183C66DE}"/>
                </a:ext>
              </a:extLst>
            </p:cNvPr>
            <p:cNvSpPr txBox="1"/>
            <p:nvPr/>
          </p:nvSpPr>
          <p:spPr>
            <a:xfrm>
              <a:off x="3852983" y="4581728"/>
              <a:ext cx="1866801" cy="4732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C4C3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Market Basket Analysis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16640" y="992504"/>
              <a:ext cx="2283024" cy="4404361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233805" y="1109469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240669" y="1760518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5475634" y="2329552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486567" y="3053422"/>
              <a:ext cx="329567" cy="3099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i="1" dirty="0">
                  <a:solidFill>
                    <a:srgbClr val="002060"/>
                  </a:solidFill>
                </a:rPr>
                <a:t>D</a:t>
              </a:r>
              <a:endParaRPr lang="en-GB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5184872" y="4487908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5212782" y="3776409"/>
              <a:ext cx="635597" cy="20252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2060"/>
                  </a:solidFill>
                </a:rPr>
                <a:t>Done</a:t>
              </a:r>
              <a:endParaRPr lang="en-GB" sz="900" b="1" i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1" name="Oval 100"/>
          <p:cNvSpPr/>
          <p:nvPr/>
        </p:nvSpPr>
        <p:spPr>
          <a:xfrm>
            <a:off x="1855674" y="1829279"/>
            <a:ext cx="371475" cy="35731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P</a:t>
            </a:r>
            <a:endParaRPr lang="en-GB" b="1" i="1" dirty="0">
              <a:solidFill>
                <a:srgbClr val="00206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0343459" y="1855891"/>
            <a:ext cx="1242300" cy="2659705"/>
            <a:chOff x="9441107" y="1855891"/>
            <a:chExt cx="1109413" cy="2659705"/>
          </a:xfrm>
        </p:grpSpPr>
        <p:sp>
          <p:nvSpPr>
            <p:cNvPr id="102" name="Rectangle 101"/>
            <p:cNvSpPr/>
            <p:nvPr/>
          </p:nvSpPr>
          <p:spPr>
            <a:xfrm>
              <a:off x="9441107" y="1855891"/>
              <a:ext cx="1109413" cy="2659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GB" sz="4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Flowchart: Predefined Process 102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1981763"/>
              <a:ext cx="1002369" cy="476433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  <p:sp>
          <p:nvSpPr>
            <p:cNvPr id="105" name="Flowchart: Predefined Process 104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2633906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  <p:sp>
          <p:nvSpPr>
            <p:cNvPr id="106" name="Flowchart: Predefined Process 105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280533"/>
              <a:ext cx="1002369" cy="484611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  <p:sp>
          <p:nvSpPr>
            <p:cNvPr id="107" name="Flowchart: Predefined Process 106">
              <a:extLst>
                <a:ext uri="{FF2B5EF4-FFF2-40B4-BE49-F238E27FC236}">
                  <a16:creationId xmlns:a16="http://schemas.microsoft.com/office/drawing/2014/main" id="{09411FBF-FD64-42D7-9342-56384A35DBA5}"/>
                </a:ext>
              </a:extLst>
            </p:cNvPr>
            <p:cNvSpPr/>
            <p:nvPr/>
          </p:nvSpPr>
          <p:spPr>
            <a:xfrm>
              <a:off x="9503572" y="3869300"/>
              <a:ext cx="1002369" cy="483382"/>
            </a:xfrm>
            <a:prstGeom prst="flowChartPredefined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Auto</a:t>
              </a:r>
            </a:p>
            <a:p>
              <a:pPr algn="ctr"/>
              <a:r>
                <a:rPr lang="en-MY" sz="1000" dirty="0">
                  <a:solidFill>
                    <a:schemeClr val="tx1"/>
                  </a:solidFill>
                </a:rPr>
                <a:t>Social + SMS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176130" y="2224424"/>
            <a:ext cx="246643" cy="1914260"/>
            <a:chOff x="10083151" y="3117172"/>
            <a:chExt cx="246643" cy="1914260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98269" y="311717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83151" y="377749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83151" y="4417895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6B6C27A-DB87-436C-B13B-754A345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83151" y="5031432"/>
              <a:ext cx="231525" cy="0"/>
            </a:xfrm>
            <a:prstGeom prst="straightConnector1">
              <a:avLst/>
            </a:prstGeom>
            <a:ln w="28575">
              <a:solidFill>
                <a:srgbClr val="0C4C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Oval 112"/>
          <p:cNvSpPr/>
          <p:nvPr/>
        </p:nvSpPr>
        <p:spPr>
          <a:xfrm>
            <a:off x="9950337" y="1646791"/>
            <a:ext cx="303714" cy="310551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2060"/>
                </a:solidFill>
              </a:rPr>
              <a:t>R</a:t>
            </a:r>
            <a:endParaRPr lang="en-GB" sz="1400" b="1" i="1" dirty="0">
              <a:solidFill>
                <a:srgbClr val="002060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1341792" y="1633997"/>
            <a:ext cx="282067" cy="3155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P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6812" y="1554026"/>
            <a:ext cx="4052747" cy="3810338"/>
          </a:xfrm>
          <a:prstGeom prst="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/>
          <p:cNvSpPr/>
          <p:nvPr/>
        </p:nvSpPr>
        <p:spPr>
          <a:xfrm>
            <a:off x="7094468" y="3763586"/>
            <a:ext cx="321839" cy="31285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2060"/>
                </a:solidFill>
              </a:rPr>
              <a:t>D</a:t>
            </a:r>
            <a:endParaRPr lang="en-GB" sz="1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8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99171" y="103404"/>
            <a:ext cx="11841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/>
              <a:t>BRP2 – </a:t>
            </a:r>
            <a:r>
              <a:rPr lang="en-MY" sz="2800" b="1" dirty="0" err="1"/>
              <a:t>E.Marketing</a:t>
            </a:r>
            <a:r>
              <a:rPr lang="en-MY" sz="2800" b="1" dirty="0"/>
              <a:t> Analysis Platform As A Service - Strategy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ED4DCD-D14A-488A-A37F-331544B37B2E}"/>
              </a:ext>
            </a:extLst>
          </p:cNvPr>
          <p:cNvCxnSpPr>
            <a:cxnSpLocks/>
          </p:cNvCxnSpPr>
          <p:nvPr/>
        </p:nvCxnSpPr>
        <p:spPr>
          <a:xfrm>
            <a:off x="3056808" y="968927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ED4DCD-D14A-488A-A37F-331544B37B2E}"/>
              </a:ext>
            </a:extLst>
          </p:cNvPr>
          <p:cNvCxnSpPr>
            <a:cxnSpLocks/>
          </p:cNvCxnSpPr>
          <p:nvPr/>
        </p:nvCxnSpPr>
        <p:spPr>
          <a:xfrm>
            <a:off x="6044875" y="968927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D4DCD-D14A-488A-A37F-331544B37B2E}"/>
              </a:ext>
            </a:extLst>
          </p:cNvPr>
          <p:cNvCxnSpPr>
            <a:cxnSpLocks/>
          </p:cNvCxnSpPr>
          <p:nvPr/>
        </p:nvCxnSpPr>
        <p:spPr>
          <a:xfrm>
            <a:off x="8870268" y="968927"/>
            <a:ext cx="0" cy="532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761391" y="1299516"/>
            <a:ext cx="2065105" cy="2220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Mapping to useable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Knowing 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Ready tools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Integrated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761391" y="3938262"/>
            <a:ext cx="2065105" cy="896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N/A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71" y="1044968"/>
            <a:ext cx="1499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TopGen</a:t>
            </a:r>
            <a:r>
              <a:rPr lang="en-US" sz="1400" b="1" dirty="0"/>
              <a:t> Strengths</a:t>
            </a:r>
            <a:endParaRPr lang="en-GB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9171" y="3630485"/>
            <a:ext cx="1662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BI Vendor Strengths</a:t>
            </a:r>
            <a:endParaRPr lang="en-GB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1122371" y="626624"/>
            <a:ext cx="1337064" cy="36642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/>
              <a:t>Data 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3577998" y="628336"/>
            <a:ext cx="2006254" cy="36642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/>
              <a:t>Analysis Automation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6451348" y="619249"/>
            <a:ext cx="2006254" cy="36642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/>
              <a:t>Visualization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9390839" y="619249"/>
            <a:ext cx="2006254" cy="36642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/>
              <a:t>Marketing Automation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761391" y="5253354"/>
            <a:ext cx="2065105" cy="896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Lack of domain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Consume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Resource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171" y="4945577"/>
            <a:ext cx="170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BI Vendor Weakness</a:t>
            </a:r>
            <a:endParaRPr lang="en-GB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3718062" y="1287293"/>
            <a:ext cx="2065105" cy="2220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Customizable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Incorporated Machine Learning (ML)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Fixed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Integrated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Further enhance with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Data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Data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chemeClr val="tx2"/>
                </a:solidFill>
              </a:rPr>
              <a:t>Forecast Validation</a:t>
            </a:r>
            <a:endParaRPr lang="en-US" sz="10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3718062" y="3926039"/>
            <a:ext cx="2065105" cy="896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Easier to cross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Contain templates for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A lot of ready made ML tools to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55842" y="1032745"/>
            <a:ext cx="1499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TopGen</a:t>
            </a:r>
            <a:r>
              <a:rPr lang="en-US" sz="1400" b="1" dirty="0"/>
              <a:t> Strengths</a:t>
            </a:r>
            <a:endParaRPr lang="en-GB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55842" y="3618262"/>
            <a:ext cx="1662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BI Vendor Strengths</a:t>
            </a:r>
            <a:endParaRPr lang="en-GB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3718062" y="5241131"/>
            <a:ext cx="2065105" cy="896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Not in-depth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Not in-depth of retail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Lack of research in ML suitable to retail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Not integrated.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5842" y="4933354"/>
            <a:ext cx="170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BI Vendor Weakness</a:t>
            </a:r>
            <a:endParaRPr lang="en-GB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6610868" y="1287293"/>
            <a:ext cx="2065105" cy="2220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Integrated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Tightly couple with Analysis and Marketing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Future enhancement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Continuous improvement enhanced on same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Open to existing / open-source / freely visualization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No further licensing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6610868" y="3926039"/>
            <a:ext cx="2065105" cy="896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Better 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Ready made reports –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8648" y="1032745"/>
            <a:ext cx="1499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TopGen</a:t>
            </a:r>
            <a:r>
              <a:rPr lang="en-US" sz="1400" b="1" dirty="0"/>
              <a:t> Strengths</a:t>
            </a:r>
            <a:endParaRPr lang="en-GB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48648" y="3618262"/>
            <a:ext cx="1662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BI Vendor Strengths</a:t>
            </a:r>
            <a:endParaRPr lang="en-GB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6610868" y="5241131"/>
            <a:ext cx="2065105" cy="896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Not integrated.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48648" y="4933354"/>
            <a:ext cx="170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BI Vendor Weakness</a:t>
            </a:r>
            <a:endParaRPr lang="en-GB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9485862" y="1247600"/>
            <a:ext cx="2065105" cy="2220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Integrated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Domain knowledge in support and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Equipped with Manual and Automated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Automated actions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Social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9485862" y="3886346"/>
            <a:ext cx="2065105" cy="896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N/A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23642" y="993052"/>
            <a:ext cx="1499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TopGen</a:t>
            </a:r>
            <a:r>
              <a:rPr lang="en-US" sz="1400" b="1" dirty="0"/>
              <a:t> Strengths</a:t>
            </a:r>
            <a:endParaRPr lang="en-GB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923642" y="3578569"/>
            <a:ext cx="1662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BI Vendor Strengths</a:t>
            </a:r>
            <a:endParaRPr lang="en-GB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FD493A-2FE8-450C-A528-FDD665390216}"/>
              </a:ext>
            </a:extLst>
          </p:cNvPr>
          <p:cNvSpPr txBox="1"/>
          <p:nvPr/>
        </p:nvSpPr>
        <p:spPr>
          <a:xfrm>
            <a:off x="9485862" y="5201438"/>
            <a:ext cx="2065105" cy="896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C4C34"/>
            </a:solidFill>
          </a:ln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Lack of domain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Consume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2"/>
                </a:solidFill>
              </a:rPr>
              <a:t>Resource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23642" y="4893661"/>
            <a:ext cx="170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BI Vendor Weakness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71744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CB5F2-7B57-4609-9337-895AECD70153}"/>
              </a:ext>
            </a:extLst>
          </p:cNvPr>
          <p:cNvSpPr txBox="1"/>
          <p:nvPr/>
        </p:nvSpPr>
        <p:spPr>
          <a:xfrm>
            <a:off x="199171" y="103404"/>
            <a:ext cx="11841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/>
              <a:t>BI - IT SOP Building + Execution</a:t>
            </a:r>
          </a:p>
        </p:txBody>
      </p:sp>
      <p:sp>
        <p:nvSpPr>
          <p:cNvPr id="2" name="Cube 1"/>
          <p:cNvSpPr/>
          <p:nvPr/>
        </p:nvSpPr>
        <p:spPr>
          <a:xfrm>
            <a:off x="4863132" y="626720"/>
            <a:ext cx="2938411" cy="5404206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2270F9-CA1A-473D-8D38-2E823F046EDA}"/>
              </a:ext>
            </a:extLst>
          </p:cNvPr>
          <p:cNvGrpSpPr/>
          <p:nvPr/>
        </p:nvGrpSpPr>
        <p:grpSpPr>
          <a:xfrm>
            <a:off x="721575" y="1277824"/>
            <a:ext cx="1092763" cy="1435990"/>
            <a:chOff x="761118" y="1424812"/>
            <a:chExt cx="699143" cy="14359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3E7A21-E6EB-4403-B1EC-AC1A6939E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26" y="1424812"/>
              <a:ext cx="460125" cy="714570"/>
            </a:xfrm>
            <a:prstGeom prst="rect">
              <a:avLst/>
            </a:prstGeom>
          </p:spPr>
        </p:pic>
        <p:sp>
          <p:nvSpPr>
            <p:cNvPr id="7" name="TextBox 75">
              <a:extLst>
                <a:ext uri="{FF2B5EF4-FFF2-40B4-BE49-F238E27FC236}">
                  <a16:creationId xmlns:a16="http://schemas.microsoft.com/office/drawing/2014/main" id="{53827793-240B-43D4-A00C-3373DE98FEAC}"/>
                </a:ext>
              </a:extLst>
            </p:cNvPr>
            <p:cNvSpPr txBox="1"/>
            <p:nvPr/>
          </p:nvSpPr>
          <p:spPr>
            <a:xfrm>
              <a:off x="761118" y="2152916"/>
              <a:ext cx="6991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MY" sz="1000" b="1" dirty="0"/>
                <a:t>External / BRP</a:t>
              </a:r>
            </a:p>
            <a:p>
              <a:pPr algn="ctr"/>
              <a:r>
                <a:rPr lang="en-MY" sz="1000" b="1" dirty="0"/>
                <a:t>Data</a:t>
              </a:r>
            </a:p>
            <a:p>
              <a:pPr algn="ctr"/>
              <a:r>
                <a:rPr lang="en-MY" sz="1000" b="1" dirty="0"/>
                <a:t>Source</a:t>
              </a:r>
              <a:endParaRPr lang="en-US" sz="1000" b="1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357769" y="1724843"/>
            <a:ext cx="371475" cy="357317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1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68029" y="1622563"/>
            <a:ext cx="371475" cy="357317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2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868028" y="2409665"/>
            <a:ext cx="371475" cy="357317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3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68028" y="3097384"/>
            <a:ext cx="371475" cy="357317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7</a:t>
            </a:r>
            <a:endParaRPr lang="en-GB" b="1" i="1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808646" y="6264624"/>
            <a:ext cx="2246089" cy="369332"/>
            <a:chOff x="8736726" y="5956404"/>
            <a:chExt cx="2246089" cy="369332"/>
          </a:xfrm>
        </p:grpSpPr>
        <p:sp>
          <p:nvSpPr>
            <p:cNvPr id="12" name="Oval 11"/>
            <p:cNvSpPr/>
            <p:nvPr/>
          </p:nvSpPr>
          <p:spPr>
            <a:xfrm>
              <a:off x="8736726" y="5956404"/>
              <a:ext cx="371475" cy="357317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</a:rPr>
                <a:t>n</a:t>
              </a:r>
              <a:endParaRPr lang="en-GB" b="1" i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28718" y="5956404"/>
              <a:ext cx="1854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Operational Steps</a:t>
              </a:r>
              <a:endParaRPr lang="en-GB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927191" y="1857594"/>
            <a:ext cx="3639855" cy="18944"/>
          </a:xfrm>
          <a:prstGeom prst="straightConnector1">
            <a:avLst/>
          </a:prstGeom>
          <a:ln w="3810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/>
          <p:cNvSpPr/>
          <p:nvPr/>
        </p:nvSpPr>
        <p:spPr>
          <a:xfrm>
            <a:off x="5055228" y="2409665"/>
            <a:ext cx="1483763" cy="327457"/>
          </a:xfrm>
          <a:prstGeom prst="snip1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Landing Folder (LF)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3E7A21-E6EB-4403-B1EC-AC1A6939E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46" y="1649523"/>
            <a:ext cx="460125" cy="45402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>
            <a:off x="5797109" y="2103552"/>
            <a:ext cx="1" cy="306113"/>
          </a:xfrm>
          <a:prstGeom prst="straightConnector1">
            <a:avLst/>
          </a:prstGeom>
          <a:ln w="3810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3F7C99-3CA6-45BA-8DDB-C3D5208D451D}"/>
              </a:ext>
            </a:extLst>
          </p:cNvPr>
          <p:cNvSpPr txBox="1"/>
          <p:nvPr/>
        </p:nvSpPr>
        <p:spPr>
          <a:xfrm>
            <a:off x="3091448" y="2293306"/>
            <a:ext cx="63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</a:t>
            </a:r>
            <a:endParaRPr lang="en-MY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</p:cNvCxnSpPr>
          <p:nvPr/>
        </p:nvCxnSpPr>
        <p:spPr>
          <a:xfrm>
            <a:off x="1906511" y="2554916"/>
            <a:ext cx="3148717" cy="18477"/>
          </a:xfrm>
          <a:prstGeom prst="straightConnector1">
            <a:avLst/>
          </a:prstGeom>
          <a:ln w="3810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3F7C99-3CA6-45BA-8DDB-C3D5208D451D}"/>
              </a:ext>
            </a:extLst>
          </p:cNvPr>
          <p:cNvSpPr txBox="1"/>
          <p:nvPr/>
        </p:nvSpPr>
        <p:spPr>
          <a:xfrm>
            <a:off x="2956434" y="1613463"/>
            <a:ext cx="896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Auto API</a:t>
            </a:r>
            <a:endParaRPr lang="en-MY" sz="1100" dirty="0"/>
          </a:p>
        </p:txBody>
      </p:sp>
      <p:sp>
        <p:nvSpPr>
          <p:cNvPr id="24" name="Snip Single Corner Rectangle 23"/>
          <p:cNvSpPr/>
          <p:nvPr/>
        </p:nvSpPr>
        <p:spPr>
          <a:xfrm>
            <a:off x="5055227" y="3009105"/>
            <a:ext cx="1483763" cy="510027"/>
          </a:xfrm>
          <a:prstGeom prst="snip1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Cleaning +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Processing Folder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C3E7A21-E6EB-4403-B1EC-AC1A6939E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46" y="3981463"/>
            <a:ext cx="460125" cy="454029"/>
          </a:xfrm>
          <a:prstGeom prst="rect">
            <a:avLst/>
          </a:prstGeom>
        </p:spPr>
      </p:pic>
      <p:sp>
        <p:nvSpPr>
          <p:cNvPr id="26" name="TextBox 75">
            <a:extLst>
              <a:ext uri="{FF2B5EF4-FFF2-40B4-BE49-F238E27FC236}">
                <a16:creationId xmlns:a16="http://schemas.microsoft.com/office/drawing/2014/main" id="{53827793-240B-43D4-A00C-3373DE98FEAC}"/>
              </a:ext>
            </a:extLst>
          </p:cNvPr>
          <p:cNvSpPr txBox="1"/>
          <p:nvPr/>
        </p:nvSpPr>
        <p:spPr>
          <a:xfrm>
            <a:off x="6099089" y="3915839"/>
            <a:ext cx="699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000" b="1" dirty="0"/>
              <a:t>Customer</a:t>
            </a:r>
          </a:p>
          <a:p>
            <a:pPr algn="ctr"/>
            <a:r>
              <a:rPr lang="en-MY" sz="1000" b="1" dirty="0"/>
              <a:t>Analysis</a:t>
            </a:r>
          </a:p>
          <a:p>
            <a:pPr algn="ctr"/>
            <a:r>
              <a:rPr lang="en-MY" sz="1000" b="1" dirty="0"/>
              <a:t>Database</a:t>
            </a:r>
            <a:endParaRPr lang="en-US" sz="10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flipH="1">
            <a:off x="5797109" y="2737122"/>
            <a:ext cx="1" cy="271983"/>
          </a:xfrm>
          <a:prstGeom prst="straightConnector1">
            <a:avLst/>
          </a:prstGeom>
          <a:ln w="3810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75">
            <a:extLst>
              <a:ext uri="{FF2B5EF4-FFF2-40B4-BE49-F238E27FC236}">
                <a16:creationId xmlns:a16="http://schemas.microsoft.com/office/drawing/2014/main" id="{53827793-240B-43D4-A00C-3373DE98FEAC}"/>
              </a:ext>
            </a:extLst>
          </p:cNvPr>
          <p:cNvSpPr txBox="1"/>
          <p:nvPr/>
        </p:nvSpPr>
        <p:spPr>
          <a:xfrm>
            <a:off x="6107519" y="1579770"/>
            <a:ext cx="69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1000" b="1" dirty="0"/>
              <a:t>Standard Database</a:t>
            </a:r>
            <a:endParaRPr lang="en-US" sz="1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  <a:stCxn id="24" idx="1"/>
            <a:endCxn id="25" idx="0"/>
          </p:cNvCxnSpPr>
          <p:nvPr/>
        </p:nvCxnSpPr>
        <p:spPr>
          <a:xfrm>
            <a:off x="5797109" y="3519132"/>
            <a:ext cx="0" cy="462331"/>
          </a:xfrm>
          <a:prstGeom prst="straightConnector1">
            <a:avLst/>
          </a:prstGeom>
          <a:ln w="3810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868028" y="3814625"/>
            <a:ext cx="371475" cy="357317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4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43" name="Flowchart: Multidocument 42">
            <a:extLst>
              <a:ext uri="{FF2B5EF4-FFF2-40B4-BE49-F238E27FC236}">
                <a16:creationId xmlns:a16="http://schemas.microsoft.com/office/drawing/2014/main" id="{001A27FA-E260-47B7-BD92-9F26DC0C77AF}"/>
              </a:ext>
            </a:extLst>
          </p:cNvPr>
          <p:cNvSpPr/>
          <p:nvPr/>
        </p:nvSpPr>
        <p:spPr>
          <a:xfrm>
            <a:off x="3334158" y="4897685"/>
            <a:ext cx="1229299" cy="727294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dirty="0">
                <a:solidFill>
                  <a:schemeClr val="tx1"/>
                </a:solidFill>
              </a:rPr>
              <a:t>Operational</a:t>
            </a:r>
          </a:p>
          <a:p>
            <a:pPr algn="ctr"/>
            <a:r>
              <a:rPr lang="en-MY" sz="1000" dirty="0">
                <a:solidFill>
                  <a:schemeClr val="tx1"/>
                </a:solidFill>
              </a:rPr>
              <a:t>Dashboards</a:t>
            </a:r>
          </a:p>
        </p:txBody>
      </p:sp>
      <p:sp>
        <p:nvSpPr>
          <p:cNvPr id="44" name="Flowchart: Predefined Process 43">
            <a:extLst>
              <a:ext uri="{FF2B5EF4-FFF2-40B4-BE49-F238E27FC236}">
                <a16:creationId xmlns:a16="http://schemas.microsoft.com/office/drawing/2014/main" id="{7868C0AC-070B-4BDE-8BCA-1ECD70D2CAFA}"/>
              </a:ext>
            </a:extLst>
          </p:cNvPr>
          <p:cNvSpPr/>
          <p:nvPr/>
        </p:nvSpPr>
        <p:spPr>
          <a:xfrm>
            <a:off x="3340222" y="3715967"/>
            <a:ext cx="1204758" cy="985019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Emails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Facebook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SMS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Market-Places</a:t>
            </a:r>
          </a:p>
        </p:txBody>
      </p:sp>
      <p:sp>
        <p:nvSpPr>
          <p:cNvPr id="45" name="Rectangle: Top Corners One Rounded and One Snipped 105">
            <a:extLst>
              <a:ext uri="{FF2B5EF4-FFF2-40B4-BE49-F238E27FC236}">
                <a16:creationId xmlns:a16="http://schemas.microsoft.com/office/drawing/2014/main" id="{F9E7EC04-61B1-43F2-B4F1-8EABD05CA2E6}"/>
              </a:ext>
            </a:extLst>
          </p:cNvPr>
          <p:cNvSpPr/>
          <p:nvPr/>
        </p:nvSpPr>
        <p:spPr>
          <a:xfrm flipH="1">
            <a:off x="5055227" y="5041747"/>
            <a:ext cx="1483763" cy="451613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dirty="0">
                <a:solidFill>
                  <a:schemeClr val="tx1"/>
                </a:solidFill>
              </a:rPr>
              <a:t>Customer</a:t>
            </a:r>
          </a:p>
          <a:p>
            <a:pPr algn="ctr"/>
            <a:r>
              <a:rPr lang="en-MY" sz="1050" dirty="0">
                <a:solidFill>
                  <a:schemeClr val="tx1"/>
                </a:solidFill>
              </a:rPr>
              <a:t>Web Folders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B6C27A-DB87-436C-B13B-754A345E795E}"/>
              </a:ext>
            </a:extLst>
          </p:cNvPr>
          <p:cNvCxnSpPr>
            <a:cxnSpLocks/>
            <a:endCxn id="45" idx="3"/>
          </p:cNvCxnSpPr>
          <p:nvPr/>
        </p:nvCxnSpPr>
        <p:spPr>
          <a:xfrm>
            <a:off x="5797108" y="4435492"/>
            <a:ext cx="0" cy="606255"/>
          </a:xfrm>
          <a:prstGeom prst="straightConnector1">
            <a:avLst/>
          </a:prstGeom>
          <a:ln w="38100">
            <a:solidFill>
              <a:srgbClr val="0C4C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4" idx="2"/>
            <a:endCxn id="44" idx="0"/>
          </p:cNvCxnSpPr>
          <p:nvPr/>
        </p:nvCxnSpPr>
        <p:spPr>
          <a:xfrm rot="10800000" flipV="1">
            <a:off x="3942601" y="3264119"/>
            <a:ext cx="1112626" cy="45184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0"/>
            <a:endCxn id="43" idx="3"/>
          </p:cNvCxnSpPr>
          <p:nvPr/>
        </p:nvCxnSpPr>
        <p:spPr>
          <a:xfrm flipH="1" flipV="1">
            <a:off x="4563457" y="5261332"/>
            <a:ext cx="491770" cy="6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868028" y="5082673"/>
            <a:ext cx="371475" cy="357317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5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3" name="Line Callout 1 62"/>
          <p:cNvSpPr/>
          <p:nvPr/>
        </p:nvSpPr>
        <p:spPr>
          <a:xfrm>
            <a:off x="8157682" y="1068720"/>
            <a:ext cx="3791165" cy="410867"/>
          </a:xfrm>
          <a:prstGeom prst="borderCallout1">
            <a:avLst>
              <a:gd name="adj1" fmla="val 45714"/>
              <a:gd name="adj2" fmla="val 68"/>
              <a:gd name="adj3" fmla="val 169218"/>
              <a:gd name="adj4" fmla="val -2424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Setup a new customer database.</a:t>
            </a:r>
          </a:p>
        </p:txBody>
      </p:sp>
      <p:sp>
        <p:nvSpPr>
          <p:cNvPr id="64" name="Line Callout 1 63"/>
          <p:cNvSpPr/>
          <p:nvPr/>
        </p:nvSpPr>
        <p:spPr>
          <a:xfrm>
            <a:off x="8157681" y="1622563"/>
            <a:ext cx="3791165" cy="787101"/>
          </a:xfrm>
          <a:prstGeom prst="borderCallout1">
            <a:avLst>
              <a:gd name="adj1" fmla="val 45714"/>
              <a:gd name="adj2" fmla="val 68"/>
              <a:gd name="adj3" fmla="val 116979"/>
              <a:gd name="adj4" fmla="val -2424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 a new LF for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Dump data over 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Prepare a analyzable processing format of data source.</a:t>
            </a:r>
          </a:p>
        </p:txBody>
      </p:sp>
      <p:sp>
        <p:nvSpPr>
          <p:cNvPr id="65" name="Line Callout 1 64"/>
          <p:cNvSpPr/>
          <p:nvPr/>
        </p:nvSpPr>
        <p:spPr>
          <a:xfrm>
            <a:off x="8164089" y="2573394"/>
            <a:ext cx="3791165" cy="690723"/>
          </a:xfrm>
          <a:prstGeom prst="borderCallout1">
            <a:avLst>
              <a:gd name="adj1" fmla="val 45714"/>
              <a:gd name="adj2" fmla="val 68"/>
              <a:gd name="adj3" fmla="val 95600"/>
              <a:gd name="adj4" fmla="val -2451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Duplicate a DC + Processing Folder (Code included) for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Execute analysis jobs.</a:t>
            </a:r>
          </a:p>
        </p:txBody>
      </p:sp>
      <p:sp>
        <p:nvSpPr>
          <p:cNvPr id="66" name="Line Callout 1 65"/>
          <p:cNvSpPr/>
          <p:nvPr/>
        </p:nvSpPr>
        <p:spPr>
          <a:xfrm>
            <a:off x="8164089" y="3427847"/>
            <a:ext cx="3791165" cy="690723"/>
          </a:xfrm>
          <a:prstGeom prst="borderCallout1">
            <a:avLst>
              <a:gd name="adj1" fmla="val 45714"/>
              <a:gd name="adj2" fmla="val 68"/>
              <a:gd name="adj3" fmla="val 76263"/>
              <a:gd name="adj4" fmla="val -2451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Duplicate a Customer Analysis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Line Callout 1 66"/>
          <p:cNvSpPr/>
          <p:nvPr/>
        </p:nvSpPr>
        <p:spPr>
          <a:xfrm>
            <a:off x="8164089" y="4570608"/>
            <a:ext cx="3791165" cy="690723"/>
          </a:xfrm>
          <a:prstGeom prst="borderCallout1">
            <a:avLst>
              <a:gd name="adj1" fmla="val 45714"/>
              <a:gd name="adj2" fmla="val 68"/>
              <a:gd name="adj3" fmla="val 100062"/>
              <a:gd name="adj4" fmla="val -2397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Duplicate a Customer Web Folder (Code included).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Configure DB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521261" y="3043207"/>
            <a:ext cx="371475" cy="357317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6</a:t>
            </a:r>
            <a:endParaRPr lang="en-GB" b="1" i="1" dirty="0">
              <a:solidFill>
                <a:schemeClr val="bg1"/>
              </a:solidFill>
            </a:endParaRPr>
          </a:p>
        </p:txBody>
      </p:sp>
      <p:sp>
        <p:nvSpPr>
          <p:cNvPr id="69" name="Line Callout 1 68"/>
          <p:cNvSpPr/>
          <p:nvPr/>
        </p:nvSpPr>
        <p:spPr>
          <a:xfrm>
            <a:off x="431514" y="3945741"/>
            <a:ext cx="2427184" cy="948651"/>
          </a:xfrm>
          <a:prstGeom prst="borderCallout1">
            <a:avLst>
              <a:gd name="adj1" fmla="val 53151"/>
              <a:gd name="adj2" fmla="val 99744"/>
              <a:gd name="adj3" fmla="val -69647"/>
              <a:gd name="adj4" fmla="val 12750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Duplicate Marketing Excel Sheets for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Configure </a:t>
            </a:r>
            <a:r>
              <a:rPr lang="en-US" sz="1200" dirty="0" err="1">
                <a:solidFill>
                  <a:schemeClr val="tx1"/>
                </a:solidFill>
              </a:rPr>
              <a:t>Zapier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Configure Remarkety.</a:t>
            </a:r>
          </a:p>
        </p:txBody>
      </p:sp>
      <p:sp>
        <p:nvSpPr>
          <p:cNvPr id="72" name="Line Callout 1 71"/>
          <p:cNvSpPr/>
          <p:nvPr/>
        </p:nvSpPr>
        <p:spPr>
          <a:xfrm>
            <a:off x="444499" y="2947623"/>
            <a:ext cx="2427184" cy="775680"/>
          </a:xfrm>
          <a:prstGeom prst="borderCallout1">
            <a:avLst>
              <a:gd name="adj1" fmla="val -286"/>
              <a:gd name="adj2" fmla="val 12969"/>
              <a:gd name="adj3" fmla="val -112479"/>
              <a:gd name="adj4" fmla="val 644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BRP Customer – Sync to Standard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External Customer – SFTP to LF.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775475" y="6030926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 @ Cloud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03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9795</TotalTime>
  <Words>2461</Words>
  <Application>Microsoft Office PowerPoint</Application>
  <PresentationFormat>Widescreen</PresentationFormat>
  <Paragraphs>1245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Aaux Next Regular</vt:lpstr>
      <vt:lpstr>宋体</vt:lpstr>
      <vt:lpstr>Aharoni</vt:lpstr>
      <vt:lpstr>Arial</vt:lpstr>
      <vt:lpstr>Calibri</vt:lpstr>
      <vt:lpstr>Calibri Light</vt:lpstr>
      <vt:lpstr>Wingdings</vt:lpstr>
      <vt:lpstr>Office Theme</vt:lpstr>
      <vt:lpstr>Solution Architecture of  BI Automation +  Sales Execution Plan</vt:lpstr>
      <vt:lpstr>Tasks List</vt:lpstr>
      <vt:lpstr>Personal Tasks List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Basket Analysis (MBA) Dashboard of All Major Categories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SY</dc:creator>
  <cp:lastModifiedBy>office 365</cp:lastModifiedBy>
  <cp:revision>666</cp:revision>
  <cp:lastPrinted>2017-11-02T15:07:44Z</cp:lastPrinted>
  <dcterms:created xsi:type="dcterms:W3CDTF">2017-10-15T06:01:40Z</dcterms:created>
  <dcterms:modified xsi:type="dcterms:W3CDTF">2018-08-06T13:36:25Z</dcterms:modified>
</cp:coreProperties>
</file>