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65" r:id="rId4"/>
    <p:sldId id="262" r:id="rId5"/>
    <p:sldId id="264" r:id="rId6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993" autoAdjust="0"/>
  </p:normalViewPr>
  <p:slideViewPr>
    <p:cSldViewPr snapToGrid="0">
      <p:cViewPr>
        <p:scale>
          <a:sx n="110" d="100"/>
          <a:sy n="110" d="100"/>
        </p:scale>
        <p:origin x="72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4AE1-0312-49CC-97F6-34BF16277758}" type="datetimeFigureOut">
              <a:rPr lang="en-MY" smtClean="0"/>
              <a:t>1/11/2017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37E8-D573-418F-A5D3-59772195A2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60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42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46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71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8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475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04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F945-869B-444B-94C9-C4803CC1BE0D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0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A1CE9-BDAC-45CB-BD2C-FE1D520D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2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b="1" dirty="0"/>
              <a:t>Solution Architecture of </a:t>
            </a:r>
            <a:br>
              <a:rPr lang="en-MY" b="1" dirty="0"/>
            </a:br>
            <a:r>
              <a:rPr lang="en-MY" b="1" dirty="0"/>
              <a:t>BI Automation + </a:t>
            </a:r>
            <a:br>
              <a:rPr lang="en-MY" b="1" dirty="0"/>
            </a:br>
            <a:r>
              <a:rPr lang="en-MY" b="1" dirty="0"/>
              <a:t>Sales Execution Plan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98BEA6-E88D-446F-89DA-911A0CBA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en-US" dirty="0"/>
              <a:t>Ver 2.0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21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0"/>
            <a:ext cx="1164867" cy="1570043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51306" y="5423182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stCxn id="63" idx="3"/>
            <a:endCxn id="97" idx="1"/>
          </p:cNvCxnSpPr>
          <p:nvPr/>
        </p:nvCxnSpPr>
        <p:spPr>
          <a:xfrm flipV="1">
            <a:off x="3133234" y="5596322"/>
            <a:ext cx="418072" cy="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4597046" y="5596322"/>
            <a:ext cx="394540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5"/>
            <a:ext cx="1164867" cy="1570043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2374267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210216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4176" y="3530686"/>
            <a:ext cx="167" cy="1892496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524818"/>
            <a:ext cx="5188" cy="1286482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028943" y="3103878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3100257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  <a:stCxn id="105" idx="3"/>
            <a:endCxn id="139" idx="1"/>
          </p:cNvCxnSpPr>
          <p:nvPr/>
        </p:nvCxnSpPr>
        <p:spPr>
          <a:xfrm>
            <a:off x="6151265" y="2739797"/>
            <a:ext cx="3651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  <a:endCxn id="146" idx="1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156453" y="5596322"/>
            <a:ext cx="45895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859" y="5309880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2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58" name="Flowchart: Process 157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65" name="Flowchart: Multidocument 164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66" name="Flowchart: Multidocument 165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588479" y="1566222"/>
            <a:ext cx="11508271" cy="204431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Operational Components … + Selling …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1"/>
            <a:ext cx="1164867" cy="1210090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48748" y="5243985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3125902" y="5416346"/>
            <a:ext cx="422846" cy="779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 flipV="1">
            <a:off x="4594488" y="5416346"/>
            <a:ext cx="397098" cy="779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6"/>
            <a:ext cx="1164867" cy="1245240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1950529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1678425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1618" y="3106948"/>
            <a:ext cx="2725" cy="2137037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200016"/>
            <a:ext cx="5188" cy="161128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171778" y="2525018"/>
            <a:ext cx="385986" cy="37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2521533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</p:cNvCxnSpPr>
          <p:nvPr/>
        </p:nvCxnSpPr>
        <p:spPr>
          <a:xfrm flipV="1">
            <a:off x="6151265" y="2515467"/>
            <a:ext cx="365129" cy="61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  <a:endCxn id="146" idx="1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156453" y="5409174"/>
            <a:ext cx="478893" cy="71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583" y="5098574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49" name="Flowchart: Multidocument 148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50" name="Flowchart: Multidocument 149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1" name="Flowchart: Process 250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5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16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18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21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26" name="Flowchart: Process 125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7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</p:cNvCxnSpPr>
          <p:nvPr/>
        </p:nvCxnSpPr>
        <p:spPr>
          <a:xfrm>
            <a:off x="3147301" y="3301051"/>
            <a:ext cx="33663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</p:cNvCxnSpPr>
          <p:nvPr/>
        </p:nvCxnSpPr>
        <p:spPr>
          <a:xfrm>
            <a:off x="3140725" y="6163465"/>
            <a:ext cx="3500492" cy="342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E62F3B-7CD0-433B-A5CD-36ABE6D24744}"/>
              </a:ext>
            </a:extLst>
          </p:cNvPr>
          <p:cNvSpPr txBox="1"/>
          <p:nvPr/>
        </p:nvSpPr>
        <p:spPr>
          <a:xfrm>
            <a:off x="195944" y="111967"/>
            <a:ext cx="1166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Aspects of Production Capabilities</a:t>
            </a:r>
            <a:endParaRPr lang="en-M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47960B-73E1-4526-85FD-A81D3849890B}"/>
              </a:ext>
            </a:extLst>
          </p:cNvPr>
          <p:cNvSpPr txBox="1"/>
          <p:nvPr/>
        </p:nvSpPr>
        <p:spPr>
          <a:xfrm>
            <a:off x="2031369" y="925483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E15B4B-433D-4E8A-98A7-B3C9EF2881B7}"/>
              </a:ext>
            </a:extLst>
          </p:cNvPr>
          <p:cNvSpPr txBox="1"/>
          <p:nvPr/>
        </p:nvSpPr>
        <p:spPr>
          <a:xfrm>
            <a:off x="4759785" y="933696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DCE04D-F1A0-437D-A43F-C6EA9419E7CF}"/>
              </a:ext>
            </a:extLst>
          </p:cNvPr>
          <p:cNvSpPr txBox="1"/>
          <p:nvPr/>
        </p:nvSpPr>
        <p:spPr>
          <a:xfrm>
            <a:off x="7928039" y="923996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412B67-ACB6-4798-8A70-099676583BF1}"/>
              </a:ext>
            </a:extLst>
          </p:cNvPr>
          <p:cNvSpPr txBox="1"/>
          <p:nvPr/>
        </p:nvSpPr>
        <p:spPr>
          <a:xfrm>
            <a:off x="944577" y="1450530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22234C5-95FA-433C-B1A2-3B69A104A2D0}"/>
              </a:ext>
            </a:extLst>
          </p:cNvPr>
          <p:cNvGrpSpPr/>
          <p:nvPr/>
        </p:nvGrpSpPr>
        <p:grpSpPr>
          <a:xfrm>
            <a:off x="1310197" y="1750636"/>
            <a:ext cx="699143" cy="1021562"/>
            <a:chOff x="761118" y="1685352"/>
            <a:chExt cx="699143" cy="10215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C698498B-22E3-47CD-BD47-67B250EFD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11" name="TextBox 75">
              <a:extLst>
                <a:ext uri="{FF2B5EF4-FFF2-40B4-BE49-F238E27FC236}">
                  <a16:creationId xmlns:a16="http://schemas.microsoft.com/office/drawing/2014/main" xmlns="" id="{71FB9887-AF32-4E2D-812E-81C77FB8196A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E948C1-6C37-4CD4-B043-633598637B10}"/>
              </a:ext>
            </a:extLst>
          </p:cNvPr>
          <p:cNvSpPr txBox="1"/>
          <p:nvPr/>
        </p:nvSpPr>
        <p:spPr>
          <a:xfrm>
            <a:off x="2613400" y="1833479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xmlns="" id="{C3C2A99F-1EA3-433F-BD6D-C1E50624FEB0}"/>
              </a:ext>
            </a:extLst>
          </p:cNvPr>
          <p:cNvSpPr/>
          <p:nvPr/>
        </p:nvSpPr>
        <p:spPr>
          <a:xfrm flipH="1">
            <a:off x="2757217" y="1895707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xmlns="" id="{FE94D30C-D73D-49D4-94BB-4139EF416434}"/>
              </a:ext>
            </a:extLst>
          </p:cNvPr>
          <p:cNvSpPr/>
          <p:nvPr/>
        </p:nvSpPr>
        <p:spPr>
          <a:xfrm flipH="1">
            <a:off x="2757217" y="2689122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3FA9DAA-9696-4FA1-9A6F-FCC57E9BFAB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83229" y="2116879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AC9D19-30D0-4EB2-BD1A-733C7B210BBE}"/>
              </a:ext>
            </a:extLst>
          </p:cNvPr>
          <p:cNvSpPr txBox="1"/>
          <p:nvPr/>
        </p:nvSpPr>
        <p:spPr>
          <a:xfrm>
            <a:off x="2018943" y="1871988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D4059B-29CA-47D8-B90F-C286BFCD6B14}"/>
              </a:ext>
            </a:extLst>
          </p:cNvPr>
          <p:cNvCxnSpPr>
            <a:cxnSpLocks/>
          </p:cNvCxnSpPr>
          <p:nvPr/>
        </p:nvCxnSpPr>
        <p:spPr>
          <a:xfrm flipV="1">
            <a:off x="1988879" y="2989919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83DE88-4862-4CE8-B9B2-B47226F895D8}"/>
              </a:ext>
            </a:extLst>
          </p:cNvPr>
          <p:cNvSpPr txBox="1"/>
          <p:nvPr/>
        </p:nvSpPr>
        <p:spPr>
          <a:xfrm>
            <a:off x="2151106" y="2720971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" name="TextBox 75">
            <a:extLst>
              <a:ext uri="{FF2B5EF4-FFF2-40B4-BE49-F238E27FC236}">
                <a16:creationId xmlns:a16="http://schemas.microsoft.com/office/drawing/2014/main" xmlns="" id="{3A0E49E7-C9B6-434C-82BE-D3EDC56DD600}"/>
              </a:ext>
            </a:extLst>
          </p:cNvPr>
          <p:cNvSpPr txBox="1"/>
          <p:nvPr/>
        </p:nvSpPr>
        <p:spPr>
          <a:xfrm>
            <a:off x="2475174" y="1552471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ABA3CD5-FBB2-48AE-A8E9-69D36D03623F}"/>
              </a:ext>
            </a:extLst>
          </p:cNvPr>
          <p:cNvGrpSpPr/>
          <p:nvPr/>
        </p:nvGrpSpPr>
        <p:grpSpPr>
          <a:xfrm>
            <a:off x="5760839" y="1833478"/>
            <a:ext cx="1164867" cy="1570043"/>
            <a:chOff x="4193935" y="4811301"/>
            <a:chExt cx="1195045" cy="15700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F0513B4-CA6E-408D-8DED-086E867132DD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: Top Corners One Rounded and One Snipped 21">
              <a:extLst>
                <a:ext uri="{FF2B5EF4-FFF2-40B4-BE49-F238E27FC236}">
                  <a16:creationId xmlns:a16="http://schemas.microsoft.com/office/drawing/2014/main" xmlns="" id="{7A274804-BDCD-4D07-AAAF-2A07CBC5FC8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23" name="Rectangle: Top Corners One Rounded and One Snipped 22">
              <a:extLst>
                <a:ext uri="{FF2B5EF4-FFF2-40B4-BE49-F238E27FC236}">
                  <a16:creationId xmlns:a16="http://schemas.microsoft.com/office/drawing/2014/main" xmlns="" id="{79B59BC5-7C64-43CC-B82F-58FFD1C94898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Top Corners One Rounded and One Snipped 23">
              <a:extLst>
                <a:ext uri="{FF2B5EF4-FFF2-40B4-BE49-F238E27FC236}">
                  <a16:creationId xmlns:a16="http://schemas.microsoft.com/office/drawing/2014/main" xmlns="" id="{88F337E7-A2BC-4E0B-B613-9BFD59711E09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Top Corners One Rounded and One Snipped 24">
              <a:extLst>
                <a:ext uri="{FF2B5EF4-FFF2-40B4-BE49-F238E27FC236}">
                  <a16:creationId xmlns:a16="http://schemas.microsoft.com/office/drawing/2014/main" xmlns="" id="{6007DF07-F454-41E1-B08C-DA29CEB3E711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75">
            <a:extLst>
              <a:ext uri="{FF2B5EF4-FFF2-40B4-BE49-F238E27FC236}">
                <a16:creationId xmlns:a16="http://schemas.microsoft.com/office/drawing/2014/main" xmlns="" id="{224C2583-4CD9-4C63-87CF-0FB62CC10ABE}"/>
              </a:ext>
            </a:extLst>
          </p:cNvPr>
          <p:cNvSpPr txBox="1"/>
          <p:nvPr/>
        </p:nvSpPr>
        <p:spPr>
          <a:xfrm>
            <a:off x="5747369" y="1546779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F15E502-165C-47F3-894E-AC19232FACAB}"/>
              </a:ext>
            </a:extLst>
          </p:cNvPr>
          <p:cNvGrpSpPr/>
          <p:nvPr/>
        </p:nvGrpSpPr>
        <p:grpSpPr>
          <a:xfrm>
            <a:off x="4320558" y="2252970"/>
            <a:ext cx="1056451" cy="1156419"/>
            <a:chOff x="3551305" y="2673912"/>
            <a:chExt cx="1056451" cy="11564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467CD32-4D99-4C48-A9CF-DF0C55F3F0F7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707EDCC-05EE-4EAF-9A9D-B243D176BAAA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886C7A9-EA88-4F6E-9F76-6AB87F9D520C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31" name="TextBox 75">
            <a:extLst>
              <a:ext uri="{FF2B5EF4-FFF2-40B4-BE49-F238E27FC236}">
                <a16:creationId xmlns:a16="http://schemas.microsoft.com/office/drawing/2014/main" xmlns="" id="{46FE1855-6621-4FEB-826D-F33190F8BCC0}"/>
              </a:ext>
            </a:extLst>
          </p:cNvPr>
          <p:cNvSpPr txBox="1"/>
          <p:nvPr/>
        </p:nvSpPr>
        <p:spPr>
          <a:xfrm>
            <a:off x="4276569" y="198086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303265E-77CF-4697-86AD-8BC30819BE1F}"/>
              </a:ext>
            </a:extLst>
          </p:cNvPr>
          <p:cNvCxnSpPr>
            <a:cxnSpLocks/>
          </p:cNvCxnSpPr>
          <p:nvPr/>
        </p:nvCxnSpPr>
        <p:spPr>
          <a:xfrm flipV="1">
            <a:off x="3803384" y="2982581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01B8F4F-296E-44E8-837D-CCA258C8C46E}"/>
              </a:ext>
            </a:extLst>
          </p:cNvPr>
          <p:cNvCxnSpPr>
            <a:cxnSpLocks/>
          </p:cNvCxnSpPr>
          <p:nvPr/>
        </p:nvCxnSpPr>
        <p:spPr>
          <a:xfrm>
            <a:off x="5382846" y="2978960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1F2A1BB-8539-4680-A6CA-7DC0794E130E}"/>
              </a:ext>
            </a:extLst>
          </p:cNvPr>
          <p:cNvSpPr txBox="1"/>
          <p:nvPr/>
        </p:nvSpPr>
        <p:spPr>
          <a:xfrm>
            <a:off x="7673377" y="1833478"/>
            <a:ext cx="661083" cy="15603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0CF9985-4905-43E1-9255-A24A0BD9A849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 flipV="1">
            <a:off x="6925706" y="2613650"/>
            <a:ext cx="747671" cy="48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C5273C7-46F2-4328-A4AC-888B69025E04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 flipV="1">
            <a:off x="8334460" y="2608800"/>
            <a:ext cx="208652" cy="48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5">
            <a:extLst>
              <a:ext uri="{FF2B5EF4-FFF2-40B4-BE49-F238E27FC236}">
                <a16:creationId xmlns:a16="http://schemas.microsoft.com/office/drawing/2014/main" xmlns="" id="{C4108F89-B398-44EA-8540-33004C752DC7}"/>
              </a:ext>
            </a:extLst>
          </p:cNvPr>
          <p:cNvSpPr txBox="1"/>
          <p:nvPr/>
        </p:nvSpPr>
        <p:spPr>
          <a:xfrm>
            <a:off x="7979189" y="15352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57E3DDA-82DF-4732-8A07-5B618B63EF3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>
            <a:off x="3280264" y="2338050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09171FE-F443-48BB-861C-EFF59E31D274}"/>
              </a:ext>
            </a:extLst>
          </p:cNvPr>
          <p:cNvGrpSpPr/>
          <p:nvPr/>
        </p:nvGrpSpPr>
        <p:grpSpPr>
          <a:xfrm>
            <a:off x="8543112" y="1823778"/>
            <a:ext cx="1123112" cy="1570043"/>
            <a:chOff x="7386129" y="1954775"/>
            <a:chExt cx="1123112" cy="157004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6D3CC0BF-C0E2-4852-8EE2-479DB71ECB7A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A1DECA5-65E3-4CA8-8CCA-63C3F38598A9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43" name="Flowchart: Multidocument 42">
                <a:extLst>
                  <a:ext uri="{FF2B5EF4-FFF2-40B4-BE49-F238E27FC236}">
                    <a16:creationId xmlns:a16="http://schemas.microsoft.com/office/drawing/2014/main" xmlns="" id="{A777C98A-2CBF-4F6C-B3F3-95EEC419D827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44" name="Flowchart: Multidocument 43">
                <a:extLst>
                  <a:ext uri="{FF2B5EF4-FFF2-40B4-BE49-F238E27FC236}">
                    <a16:creationId xmlns:a16="http://schemas.microsoft.com/office/drawing/2014/main" xmlns="" id="{791DA3D2-1450-407C-9AAC-5B53EDB820B7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A42259CE-34E9-4F01-AB2C-F0EEEEED989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307F161-639E-4CA5-BD6D-DA39E9DE0688}"/>
              </a:ext>
            </a:extLst>
          </p:cNvPr>
          <p:cNvCxnSpPr>
            <a:cxnSpLocks/>
          </p:cNvCxnSpPr>
          <p:nvPr/>
        </p:nvCxnSpPr>
        <p:spPr>
          <a:xfrm>
            <a:off x="4079493" y="92548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D21D6AE-7173-4F40-BD29-51E90A0DE608}"/>
              </a:ext>
            </a:extLst>
          </p:cNvPr>
          <p:cNvCxnSpPr>
            <a:cxnSpLocks/>
          </p:cNvCxnSpPr>
          <p:nvPr/>
        </p:nvCxnSpPr>
        <p:spPr>
          <a:xfrm>
            <a:off x="7308248" y="92548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2D376D8-596D-4069-8DC4-D56CFF3715C2}"/>
              </a:ext>
            </a:extLst>
          </p:cNvPr>
          <p:cNvCxnSpPr>
            <a:cxnSpLocks/>
          </p:cNvCxnSpPr>
          <p:nvPr/>
        </p:nvCxnSpPr>
        <p:spPr>
          <a:xfrm flipH="1">
            <a:off x="195944" y="3568697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561335F-2B76-4BF8-874A-8F5E1896134B}"/>
              </a:ext>
            </a:extLst>
          </p:cNvPr>
          <p:cNvSpPr txBox="1"/>
          <p:nvPr/>
        </p:nvSpPr>
        <p:spPr>
          <a:xfrm>
            <a:off x="944577" y="4031802"/>
            <a:ext cx="2970589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Defining standard tables structure.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Standardizing cron-jobs to flow data into standard tables.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Prepare Dev. Env. for working process.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Access to Pro &amp; Dev for review and support.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5231BFE-36E8-423D-B35E-CA34492A0462}"/>
              </a:ext>
            </a:extLst>
          </p:cNvPr>
          <p:cNvSpPr txBox="1"/>
          <p:nvPr/>
        </p:nvSpPr>
        <p:spPr>
          <a:xfrm>
            <a:off x="920053" y="3609604"/>
            <a:ext cx="956746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High-level Works :</a:t>
            </a:r>
            <a:endParaRPr lang="en-MY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875333C-AF4A-41A2-91EE-B02B01EE9786}"/>
              </a:ext>
            </a:extLst>
          </p:cNvPr>
          <p:cNvSpPr txBox="1"/>
          <p:nvPr/>
        </p:nvSpPr>
        <p:spPr>
          <a:xfrm>
            <a:off x="4180430" y="4031802"/>
            <a:ext cx="3026881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Define pre-calculate tables structure.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&amp; Pro. Env.</a:t>
            </a:r>
          </a:p>
          <a:p>
            <a:pPr lvl="0" defTabSz="1284915"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Automate Scripts &amp; Cron-SQL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Env.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Pro. Env.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A52AB93-F514-48BB-9FAB-89241F32BAEE}"/>
              </a:ext>
            </a:extLst>
          </p:cNvPr>
          <p:cNvSpPr txBox="1"/>
          <p:nvPr/>
        </p:nvSpPr>
        <p:spPr>
          <a:xfrm>
            <a:off x="7460641" y="4031802"/>
            <a:ext cx="3026881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Web development and production environment setup for Webserver, </a:t>
            </a:r>
            <a:r>
              <a:rPr lang="en-US" altLang="zh-CN" sz="1400" kern="0" dirty="0" err="1">
                <a:solidFill>
                  <a:srgbClr val="0C4C34"/>
                </a:solidFill>
                <a:latin typeface="Aaux Next Regular"/>
              </a:rPr>
              <a:t>Php</a:t>
            </a: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 Code space, Dashboard &amp; Reports.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&amp; Pro. Env.</a:t>
            </a:r>
          </a:p>
          <a:p>
            <a:pPr lvl="0" defTabSz="1284915"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19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07F5A9-DD52-4E76-ADDA-F0747F77D773}"/>
              </a:ext>
            </a:extLst>
          </p:cNvPr>
          <p:cNvSpPr txBox="1"/>
          <p:nvPr/>
        </p:nvSpPr>
        <p:spPr>
          <a:xfrm>
            <a:off x="195944" y="111967"/>
            <a:ext cx="1166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Required Resources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E7A11D5-51BA-44C6-AB58-C7CD3D1D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03959"/>
              </p:ext>
            </p:extLst>
          </p:nvPr>
        </p:nvGraphicFramePr>
        <p:xfrm>
          <a:off x="289250" y="719666"/>
          <a:ext cx="11569958" cy="57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0">
                  <a:extLst>
                    <a:ext uri="{9D8B030D-6E8A-4147-A177-3AD203B41FA5}">
                      <a16:colId xmlns:a16="http://schemas.microsoft.com/office/drawing/2014/main" xmlns="" val="2458201759"/>
                    </a:ext>
                  </a:extLst>
                </a:gridCol>
                <a:gridCol w="1827370">
                  <a:extLst>
                    <a:ext uri="{9D8B030D-6E8A-4147-A177-3AD203B41FA5}">
                      <a16:colId xmlns:a16="http://schemas.microsoft.com/office/drawing/2014/main" xmlns="" val="1955418996"/>
                    </a:ext>
                  </a:extLst>
                </a:gridCol>
                <a:gridCol w="2867676">
                  <a:extLst>
                    <a:ext uri="{9D8B030D-6E8A-4147-A177-3AD203B41FA5}">
                      <a16:colId xmlns:a16="http://schemas.microsoft.com/office/drawing/2014/main" xmlns="" val="2936264517"/>
                    </a:ext>
                  </a:extLst>
                </a:gridCol>
                <a:gridCol w="5132142">
                  <a:extLst>
                    <a:ext uri="{9D8B030D-6E8A-4147-A177-3AD203B41FA5}">
                      <a16:colId xmlns:a16="http://schemas.microsoft.com/office/drawing/2014/main" xmlns="" val="338240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Engagement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3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Once a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Discuss &amp; </a:t>
                      </a:r>
                      <a:r>
                        <a:rPr lang="en-US" sz="1600" b="1" dirty="0"/>
                        <a:t>Synchronize Technical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Database tables / Fields / Data quality / API Sync / </a:t>
                      </a:r>
                      <a:r>
                        <a:rPr lang="en-US" sz="1600" b="0" dirty="0" err="1"/>
                        <a:t>etc</a:t>
                      </a:r>
                      <a:endParaRPr lang="en-US" sz="16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Server Access, Development and Deployment 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</a:t>
                      </a:r>
                      <a:r>
                        <a:rPr lang="en-US" sz="1600" dirty="0" err="1"/>
                        <a:t>Cron</a:t>
                      </a:r>
                      <a:r>
                        <a:rPr lang="en-US" sz="1600" dirty="0"/>
                        <a:t>-jobs execution for Dev and Prod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7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Lead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Once a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Draft + Provide Technical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Database tables / Fields / Data quality / API Sync / </a:t>
                      </a:r>
                      <a:r>
                        <a:rPr lang="en-US" sz="1600" b="0" dirty="0" err="1"/>
                        <a:t>etc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Test + Using Development and Deployment 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Research &amp; Development activities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04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 week / month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</a:t>
                      </a:r>
                      <a:r>
                        <a:rPr lang="en-US" sz="1600" dirty="0" err="1"/>
                        <a:t>Cron</a:t>
                      </a:r>
                      <a:r>
                        <a:rPr lang="en-US" sz="1600" dirty="0"/>
                        <a:t>-jobs for SQL +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Dashboard </a:t>
                      </a:r>
                      <a:r>
                        <a:rPr lang="en-US" sz="1600" dirty="0" err="1"/>
                        <a:t>Php</a:t>
                      </a:r>
                      <a:r>
                        <a:rPr lang="en-US" sz="1600" dirty="0"/>
                        <a:t> Code +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Syncing Outsource code vs Production code + documentation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67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Outsource Developer x 2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  <a:p>
                      <a:r>
                        <a:rPr lang="en-US" dirty="0"/>
                        <a:t>Part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months</a:t>
                      </a:r>
                      <a:r>
                        <a:rPr lang="en-MY" dirty="0"/>
                        <a:t>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Customer Behavior dashboard</a:t>
                      </a:r>
                      <a:endParaRPr lang="en-MY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Additional analysis script  /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3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necessary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Design template for dashboard and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Design template for google charts / organization color theme and etc.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78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07F5A9-DD52-4E76-ADDA-F0747F77D773}"/>
              </a:ext>
            </a:extLst>
          </p:cNvPr>
          <p:cNvSpPr txBox="1"/>
          <p:nvPr/>
        </p:nvSpPr>
        <p:spPr>
          <a:xfrm>
            <a:off x="195944" y="111967"/>
            <a:ext cx="5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Required Resources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E7A11D5-51BA-44C6-AB58-C7CD3D1D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26664"/>
              </p:ext>
            </p:extLst>
          </p:nvPr>
        </p:nvGraphicFramePr>
        <p:xfrm>
          <a:off x="289250" y="719666"/>
          <a:ext cx="11569958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0">
                  <a:extLst>
                    <a:ext uri="{9D8B030D-6E8A-4147-A177-3AD203B41FA5}">
                      <a16:colId xmlns:a16="http://schemas.microsoft.com/office/drawing/2014/main" xmlns="" val="2458201759"/>
                    </a:ext>
                  </a:extLst>
                </a:gridCol>
                <a:gridCol w="1827370">
                  <a:extLst>
                    <a:ext uri="{9D8B030D-6E8A-4147-A177-3AD203B41FA5}">
                      <a16:colId xmlns:a16="http://schemas.microsoft.com/office/drawing/2014/main" xmlns="" val="1955418996"/>
                    </a:ext>
                  </a:extLst>
                </a:gridCol>
                <a:gridCol w="2867676">
                  <a:extLst>
                    <a:ext uri="{9D8B030D-6E8A-4147-A177-3AD203B41FA5}">
                      <a16:colId xmlns:a16="http://schemas.microsoft.com/office/drawing/2014/main" xmlns="" val="2936264517"/>
                    </a:ext>
                  </a:extLst>
                </a:gridCol>
                <a:gridCol w="5132142">
                  <a:extLst>
                    <a:ext uri="{9D8B030D-6E8A-4147-A177-3AD203B41FA5}">
                      <a16:colId xmlns:a16="http://schemas.microsoft.com/office/drawing/2014/main" xmlns="" val="338240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Engagement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3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&amp; Requirements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Marketing action plan design &amp; standardization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7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Solution package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Market needs feedbacks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0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0"/>
            <a:ext cx="1164867" cy="1570043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51306" y="5423182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stCxn id="63" idx="3"/>
            <a:endCxn id="97" idx="1"/>
          </p:cNvCxnSpPr>
          <p:nvPr/>
        </p:nvCxnSpPr>
        <p:spPr>
          <a:xfrm flipV="1">
            <a:off x="3133234" y="5596322"/>
            <a:ext cx="418072" cy="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4597046" y="5596322"/>
            <a:ext cx="394540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5"/>
            <a:ext cx="1164867" cy="1570043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2374267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210216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4176" y="3530686"/>
            <a:ext cx="167" cy="1892496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524818"/>
            <a:ext cx="5188" cy="1286482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028943" y="3103878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3100257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  <a:stCxn id="105" idx="3"/>
            <a:endCxn id="139" idx="1"/>
          </p:cNvCxnSpPr>
          <p:nvPr/>
        </p:nvCxnSpPr>
        <p:spPr>
          <a:xfrm>
            <a:off x="6151265" y="2739797"/>
            <a:ext cx="3651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  <a:endCxn id="146" idx="1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156453" y="5596322"/>
            <a:ext cx="45895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859" y="5309880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0" name="Flowchart: Process 139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48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2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68" name="Flowchart: Multidocument 167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69" name="Flowchart: Multidocument 168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25809" y="4638675"/>
            <a:ext cx="5679198" cy="2028825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 …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0"/>
            <a:ext cx="1164867" cy="1570043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51306" y="5423182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stCxn id="63" idx="3"/>
            <a:endCxn id="97" idx="1"/>
          </p:cNvCxnSpPr>
          <p:nvPr/>
        </p:nvCxnSpPr>
        <p:spPr>
          <a:xfrm flipV="1">
            <a:off x="3133234" y="5596322"/>
            <a:ext cx="418072" cy="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4597046" y="5596322"/>
            <a:ext cx="394540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5"/>
            <a:ext cx="1164867" cy="1570043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2374267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210216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4176" y="3530686"/>
            <a:ext cx="167" cy="1892496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524818"/>
            <a:ext cx="5188" cy="1286482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028943" y="3103878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3100257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  <a:stCxn id="105" idx="3"/>
            <a:endCxn id="139" idx="1"/>
          </p:cNvCxnSpPr>
          <p:nvPr/>
        </p:nvCxnSpPr>
        <p:spPr>
          <a:xfrm>
            <a:off x="6151265" y="2739797"/>
            <a:ext cx="3651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  <a:endCxn id="146" idx="1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156453" y="5596322"/>
            <a:ext cx="45895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859" y="5309880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809" y="4638675"/>
            <a:ext cx="5679198" cy="2028825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 …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724164" y="1706691"/>
            <a:ext cx="1774621" cy="4960809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Working…</a:t>
            </a:r>
            <a:endParaRPr lang="en-GB" sz="4400" dirty="0">
              <a:solidFill>
                <a:srgbClr val="002060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67" name="Flowchart: Multidocument 166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68" name="Flowchart: Multidocument 167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6445228" y="1718050"/>
            <a:ext cx="2183224" cy="4960809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Working…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32302" y="1711048"/>
            <a:ext cx="5369938" cy="2857282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Working…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70" grpId="0" animBg="1"/>
      <p:bldP spid="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0"/>
            <a:ext cx="1164867" cy="1570043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51306" y="5423182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stCxn id="63" idx="3"/>
            <a:endCxn id="97" idx="1"/>
          </p:cNvCxnSpPr>
          <p:nvPr/>
        </p:nvCxnSpPr>
        <p:spPr>
          <a:xfrm flipV="1">
            <a:off x="3133234" y="5596322"/>
            <a:ext cx="418072" cy="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4597046" y="5596322"/>
            <a:ext cx="394540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5"/>
            <a:ext cx="1164867" cy="1570043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2374267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210216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4176" y="3530686"/>
            <a:ext cx="167" cy="1892496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524818"/>
            <a:ext cx="5188" cy="1286482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028943" y="3103878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3100257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  <a:stCxn id="105" idx="3"/>
            <a:endCxn id="139" idx="1"/>
          </p:cNvCxnSpPr>
          <p:nvPr/>
        </p:nvCxnSpPr>
        <p:spPr>
          <a:xfrm>
            <a:off x="6151265" y="2739797"/>
            <a:ext cx="3651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156453" y="5596322"/>
            <a:ext cx="45895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859" y="5309880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809" y="4638675"/>
            <a:ext cx="5679198" cy="2028825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 …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724164" y="1706691"/>
            <a:ext cx="1774621" cy="4960809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 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67" name="Flowchart: Multidocument 166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68" name="Flowchart: Multidocument 167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6445228" y="1718050"/>
            <a:ext cx="2183224" cy="4960809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 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32302" y="1711048"/>
            <a:ext cx="5369938" cy="2857282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575432" y="1715741"/>
            <a:ext cx="1510231" cy="4965368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Working…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70" grpId="0" animBg="1"/>
      <p:bldP spid="171" grpId="0" animBg="1"/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6782E5F-3D33-4D6A-AA48-65B77E891BD6}"/>
              </a:ext>
            </a:extLst>
          </p:cNvPr>
          <p:cNvCxnSpPr>
            <a:cxnSpLocks/>
          </p:cNvCxnSpPr>
          <p:nvPr/>
        </p:nvCxnSpPr>
        <p:spPr>
          <a:xfrm flipH="1">
            <a:off x="170136" y="3783678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FD493A-2FE8-450C-A528-FDD665390216}"/>
              </a:ext>
            </a:extLst>
          </p:cNvPr>
          <p:cNvSpPr txBox="1"/>
          <p:nvPr/>
        </p:nvSpPr>
        <p:spPr>
          <a:xfrm>
            <a:off x="1256928" y="1046780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AD03EB-4309-4E5E-AF58-3635183C66DE}"/>
              </a:ext>
            </a:extLst>
          </p:cNvPr>
          <p:cNvSpPr txBox="1"/>
          <p:nvPr/>
        </p:nvSpPr>
        <p:spPr>
          <a:xfrm>
            <a:off x="3985344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88051B-3046-455C-8842-A6188F4E2BE3}"/>
              </a:ext>
            </a:extLst>
          </p:cNvPr>
          <p:cNvSpPr txBox="1"/>
          <p:nvPr/>
        </p:nvSpPr>
        <p:spPr>
          <a:xfrm>
            <a:off x="6771056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EDB301-C076-4781-A2CA-D5B6BAAF1F5A}"/>
              </a:ext>
            </a:extLst>
          </p:cNvPr>
          <p:cNvSpPr txBox="1"/>
          <p:nvPr/>
        </p:nvSpPr>
        <p:spPr>
          <a:xfrm>
            <a:off x="8790383" y="1054993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Marketing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Actions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344483" y="1184684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6B69E78-A0AA-42BA-AE6E-DAC53CF12B1E}"/>
              </a:ext>
            </a:extLst>
          </p:cNvPr>
          <p:cNvCxnSpPr>
            <a:cxnSpLocks/>
          </p:cNvCxnSpPr>
          <p:nvPr/>
        </p:nvCxnSpPr>
        <p:spPr>
          <a:xfrm>
            <a:off x="6347411" y="116877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63B00C-840F-4C62-9527-EC61D6A218DC}"/>
              </a:ext>
            </a:extLst>
          </p:cNvPr>
          <p:cNvCxnSpPr>
            <a:cxnSpLocks/>
          </p:cNvCxnSpPr>
          <p:nvPr/>
        </p:nvCxnSpPr>
        <p:spPr>
          <a:xfrm>
            <a:off x="8677541" y="1204695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7522889-BB6D-4327-AC90-4D26019489B8}"/>
              </a:ext>
            </a:extLst>
          </p:cNvPr>
          <p:cNvCxnSpPr>
            <a:cxnSpLocks/>
          </p:cNvCxnSpPr>
          <p:nvPr/>
        </p:nvCxnSpPr>
        <p:spPr>
          <a:xfrm>
            <a:off x="10384655" y="1204695"/>
            <a:ext cx="0" cy="53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62EE057-6FA6-470B-B304-4CD0693F5850}"/>
              </a:ext>
            </a:extLst>
          </p:cNvPr>
          <p:cNvSpPr txBox="1"/>
          <p:nvPr/>
        </p:nvSpPr>
        <p:spPr>
          <a:xfrm>
            <a:off x="10462404" y="1054993"/>
            <a:ext cx="1441131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Solution Package Sales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528F60-A32D-4469-9461-37FC49A0AD98}"/>
              </a:ext>
            </a:extLst>
          </p:cNvPr>
          <p:cNvSpPr txBox="1"/>
          <p:nvPr/>
        </p:nvSpPr>
        <p:spPr>
          <a:xfrm>
            <a:off x="170136" y="1571827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BC8E27-5A76-43C3-B878-1A4F8BCD67D1}"/>
              </a:ext>
            </a:extLst>
          </p:cNvPr>
          <p:cNvSpPr txBox="1"/>
          <p:nvPr/>
        </p:nvSpPr>
        <p:spPr>
          <a:xfrm>
            <a:off x="170136" y="3997938"/>
            <a:ext cx="387372" cy="2383407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Development &amp; </a:t>
            </a:r>
            <a:r>
              <a:rPr lang="en-MY" altLang="zh-CN" sz="1600" dirty="0">
                <a:solidFill>
                  <a:schemeClr val="tx2"/>
                </a:solidFill>
              </a:rPr>
              <a:t>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72270F9-CA1A-473D-8D38-2E823F046EDA}"/>
              </a:ext>
            </a:extLst>
          </p:cNvPr>
          <p:cNvGrpSpPr/>
          <p:nvPr/>
        </p:nvGrpSpPr>
        <p:grpSpPr>
          <a:xfrm>
            <a:off x="535756" y="1871933"/>
            <a:ext cx="699143" cy="1021562"/>
            <a:chOff x="761118" y="1685352"/>
            <a:chExt cx="699143" cy="102156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xmlns="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716AEE1-672D-485D-9470-3F1A2E5B1986}"/>
              </a:ext>
            </a:extLst>
          </p:cNvPr>
          <p:cNvSpPr txBox="1"/>
          <p:nvPr/>
        </p:nvSpPr>
        <p:spPr>
          <a:xfrm>
            <a:off x="1838959" y="1954776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xmlns="" id="{10E1B7BF-00D0-40B6-B70E-5D1D65E7B31E}"/>
              </a:ext>
            </a:extLst>
          </p:cNvPr>
          <p:cNvSpPr/>
          <p:nvPr/>
        </p:nvSpPr>
        <p:spPr>
          <a:xfrm flipH="1">
            <a:off x="1982776" y="2017004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xmlns="" id="{0941E82E-E573-4CB1-A879-937B519F5D83}"/>
              </a:ext>
            </a:extLst>
          </p:cNvPr>
          <p:cNvSpPr/>
          <p:nvPr/>
        </p:nvSpPr>
        <p:spPr>
          <a:xfrm flipH="1">
            <a:off x="1982776" y="2810419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6B6C27A-DB87-436C-B13B-754A345E795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08788" y="2238176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3F7C99-3CA6-45BA-8DDB-C3D5208D451D}"/>
              </a:ext>
            </a:extLst>
          </p:cNvPr>
          <p:cNvSpPr txBox="1"/>
          <p:nvPr/>
        </p:nvSpPr>
        <p:spPr>
          <a:xfrm>
            <a:off x="1244502" y="1993285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16D5CD-BACD-4CB0-8711-9BBEBA560F0E}"/>
              </a:ext>
            </a:extLst>
          </p:cNvPr>
          <p:cNvSpPr txBox="1"/>
          <p:nvPr/>
        </p:nvSpPr>
        <p:spPr>
          <a:xfrm>
            <a:off x="1831468" y="4811302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214438" y="3111216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16D9CC7-598D-4E04-9089-D275B12EA087}"/>
              </a:ext>
            </a:extLst>
          </p:cNvPr>
          <p:cNvSpPr txBox="1"/>
          <p:nvPr/>
        </p:nvSpPr>
        <p:spPr>
          <a:xfrm>
            <a:off x="1376665" y="2842268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xmlns="" id="{6948287B-EFD5-40E6-93FE-37A05E899BC9}"/>
              </a:ext>
            </a:extLst>
          </p:cNvPr>
          <p:cNvSpPr txBox="1"/>
          <p:nvPr/>
        </p:nvSpPr>
        <p:spPr>
          <a:xfrm>
            <a:off x="1700733" y="1673768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xmlns="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xmlns="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xmlns="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xmlns="" id="{27C8336C-F2C0-43C8-B56C-7C53FE912E29}"/>
              </a:ext>
            </a:extLst>
          </p:cNvPr>
          <p:cNvSpPr/>
          <p:nvPr/>
        </p:nvSpPr>
        <p:spPr>
          <a:xfrm flipH="1">
            <a:off x="1975843" y="4991707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xmlns="" id="{770D66DF-49C2-4154-BEE0-4C63B0AC1904}"/>
              </a:ext>
            </a:extLst>
          </p:cNvPr>
          <p:cNvSpPr/>
          <p:nvPr/>
        </p:nvSpPr>
        <p:spPr>
          <a:xfrm flipH="1">
            <a:off x="1977054" y="5724094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8982F2D6-9926-45A4-9F07-E2FFFEADCDC8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82351" y="3524819"/>
            <a:ext cx="7491" cy="1286483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8EB3BFC-9A73-4898-8196-B07967386425}"/>
              </a:ext>
            </a:extLst>
          </p:cNvPr>
          <p:cNvSpPr/>
          <p:nvPr/>
        </p:nvSpPr>
        <p:spPr>
          <a:xfrm>
            <a:off x="1027633" y="3630354"/>
            <a:ext cx="1403754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8F72AB3E-D456-468F-8299-13FAE94D8A96}"/>
              </a:ext>
            </a:extLst>
          </p:cNvPr>
          <p:cNvSpPr/>
          <p:nvPr/>
        </p:nvSpPr>
        <p:spPr>
          <a:xfrm>
            <a:off x="1018302" y="4074443"/>
            <a:ext cx="1374474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1622459-75EF-4F0E-A137-B87E41BF69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877668" y="3040930"/>
            <a:ext cx="953800" cy="2555395"/>
          </a:xfrm>
          <a:prstGeom prst="bentConnector2">
            <a:avLst/>
          </a:prstGeom>
          <a:ln w="28575">
            <a:solidFill>
              <a:srgbClr val="0C4C3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46F2B00-32E4-4B87-9FDD-93860A1E3416}"/>
              </a:ext>
            </a:extLst>
          </p:cNvPr>
          <p:cNvSpPr txBox="1"/>
          <p:nvPr/>
        </p:nvSpPr>
        <p:spPr>
          <a:xfrm>
            <a:off x="981701" y="5353351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A9CFC68-4C42-4F15-85EF-7FDD400B6FBA}"/>
              </a:ext>
            </a:extLst>
          </p:cNvPr>
          <p:cNvGrpSpPr/>
          <p:nvPr/>
        </p:nvGrpSpPr>
        <p:grpSpPr>
          <a:xfrm>
            <a:off x="4991586" y="4811300"/>
            <a:ext cx="1164867" cy="1570043"/>
            <a:chOff x="4193935" y="4811301"/>
            <a:chExt cx="1195045" cy="15700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9DACBC9-41CB-408C-A67F-B40261FAE7A2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xmlns="" id="{CDD418E3-DF77-4A49-B6CB-39F569441E42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xmlns="" id="{173C2183-FE39-4DFA-B53D-8827A2803172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Top Corners One Rounded and One Snipped 92">
              <a:extLst>
                <a:ext uri="{FF2B5EF4-FFF2-40B4-BE49-F238E27FC236}">
                  <a16:creationId xmlns:a16="http://schemas.microsoft.com/office/drawing/2014/main" xmlns="" id="{9637CC97-40BA-4EF1-82F1-C89F85286BDA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Top Corners One Rounded and One Snipped 93">
              <a:extLst>
                <a:ext uri="{FF2B5EF4-FFF2-40B4-BE49-F238E27FC236}">
                  <a16:creationId xmlns:a16="http://schemas.microsoft.com/office/drawing/2014/main" xmlns="" id="{52894B60-8ACA-4DDB-8236-AFD8FE04DC4C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0F4CAAF-0F9D-4E2B-9829-E5022C285400}"/>
              </a:ext>
            </a:extLst>
          </p:cNvPr>
          <p:cNvSpPr txBox="1"/>
          <p:nvPr/>
        </p:nvSpPr>
        <p:spPr>
          <a:xfrm>
            <a:off x="3551306" y="5423182"/>
            <a:ext cx="1045740" cy="346280"/>
          </a:xfrm>
          <a:prstGeom prst="rect">
            <a:avLst/>
          </a:prstGeom>
          <a:solidFill>
            <a:srgbClr val="17479D">
              <a:lumMod val="40000"/>
              <a:lumOff val="60000"/>
            </a:srgb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1284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Scripts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31AC15-FE22-4527-9F73-F49914F19D14}"/>
              </a:ext>
            </a:extLst>
          </p:cNvPr>
          <p:cNvCxnSpPr>
            <a:cxnSpLocks/>
            <a:stCxn id="63" idx="3"/>
            <a:endCxn id="97" idx="1"/>
          </p:cNvCxnSpPr>
          <p:nvPr/>
        </p:nvCxnSpPr>
        <p:spPr>
          <a:xfrm flipV="1">
            <a:off x="3133234" y="5596322"/>
            <a:ext cx="418072" cy="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668C1F2-0A08-41EE-91B9-F2BE73041531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4597046" y="5596322"/>
            <a:ext cx="394540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76F6317-61B8-4AFA-9D5D-685E2B6C29D0}"/>
              </a:ext>
            </a:extLst>
          </p:cNvPr>
          <p:cNvGrpSpPr/>
          <p:nvPr/>
        </p:nvGrpSpPr>
        <p:grpSpPr>
          <a:xfrm>
            <a:off x="4986398" y="1954775"/>
            <a:ext cx="1164867" cy="1570043"/>
            <a:chOff x="4193935" y="4811301"/>
            <a:chExt cx="1195045" cy="15700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: Top Corners One Rounded and One Snipped 105">
              <a:extLst>
                <a:ext uri="{FF2B5EF4-FFF2-40B4-BE49-F238E27FC236}">
                  <a16:creationId xmlns:a16="http://schemas.microsoft.com/office/drawing/2014/main" xmlns="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107" name="Rectangle: Top Corners One Rounded and One Snipped 106">
              <a:extLst>
                <a:ext uri="{FF2B5EF4-FFF2-40B4-BE49-F238E27FC236}">
                  <a16:creationId xmlns:a16="http://schemas.microsoft.com/office/drawing/2014/main" xmlns="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Top Corners One Rounded and One Snipped 107">
              <a:extLst>
                <a:ext uri="{FF2B5EF4-FFF2-40B4-BE49-F238E27FC236}">
                  <a16:creationId xmlns:a16="http://schemas.microsoft.com/office/drawing/2014/main" xmlns="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Top Corners One Rounded and One Snipped 108">
              <a:extLst>
                <a:ext uri="{FF2B5EF4-FFF2-40B4-BE49-F238E27FC236}">
                  <a16:creationId xmlns:a16="http://schemas.microsoft.com/office/drawing/2014/main" xmlns="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75">
            <a:extLst>
              <a:ext uri="{FF2B5EF4-FFF2-40B4-BE49-F238E27FC236}">
                <a16:creationId xmlns:a16="http://schemas.microsoft.com/office/drawing/2014/main" xmlns="" id="{244BB757-3662-47C1-AEC9-C32524E95752}"/>
              </a:ext>
            </a:extLst>
          </p:cNvPr>
          <p:cNvSpPr txBox="1"/>
          <p:nvPr/>
        </p:nvSpPr>
        <p:spPr>
          <a:xfrm>
            <a:off x="4972928" y="16680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D7D60B0-A207-4394-BBB3-263F4001B65B}"/>
              </a:ext>
            </a:extLst>
          </p:cNvPr>
          <p:cNvGrpSpPr/>
          <p:nvPr/>
        </p:nvGrpSpPr>
        <p:grpSpPr>
          <a:xfrm>
            <a:off x="3546117" y="2374267"/>
            <a:ext cx="1056451" cy="1156419"/>
            <a:chOff x="3551305" y="2673912"/>
            <a:chExt cx="1056451" cy="11564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119" name="TextBox 75">
            <a:extLst>
              <a:ext uri="{FF2B5EF4-FFF2-40B4-BE49-F238E27FC236}">
                <a16:creationId xmlns:a16="http://schemas.microsoft.com/office/drawing/2014/main" xmlns="" id="{64EA87EF-78D8-4217-9DA6-03C5C9CBB647}"/>
              </a:ext>
            </a:extLst>
          </p:cNvPr>
          <p:cNvSpPr txBox="1"/>
          <p:nvPr/>
        </p:nvSpPr>
        <p:spPr>
          <a:xfrm>
            <a:off x="3502128" y="210216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0B47E5A-4454-4D65-B868-E5A8E847D562}"/>
              </a:ext>
            </a:extLst>
          </p:cNvPr>
          <p:cNvCxnSpPr>
            <a:cxnSpLocks/>
            <a:stCxn id="97" idx="0"/>
            <a:endCxn id="113" idx="2"/>
          </p:cNvCxnSpPr>
          <p:nvPr/>
        </p:nvCxnSpPr>
        <p:spPr>
          <a:xfrm flipV="1">
            <a:off x="4074176" y="3530686"/>
            <a:ext cx="167" cy="1892496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17576A4-1E64-4CAD-9537-9D5D8D419227}"/>
              </a:ext>
            </a:extLst>
          </p:cNvPr>
          <p:cNvSpPr/>
          <p:nvPr/>
        </p:nvSpPr>
        <p:spPr>
          <a:xfrm>
            <a:off x="4208225" y="3624790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C6C143D-8E72-4A53-A743-503A4D81973B}"/>
              </a:ext>
            </a:extLst>
          </p:cNvPr>
          <p:cNvSpPr/>
          <p:nvPr/>
        </p:nvSpPr>
        <p:spPr>
          <a:xfrm>
            <a:off x="4164465" y="4069428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08B5F3E-3E77-4AE1-90E2-378BE9B2D688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flipH="1" flipV="1">
            <a:off x="5568832" y="3524818"/>
            <a:ext cx="5188" cy="1286482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028943" y="3103878"/>
            <a:ext cx="50558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4608405" y="3100257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3018C5F-0C3D-49B7-A821-C40802FE88E8}"/>
              </a:ext>
            </a:extLst>
          </p:cNvPr>
          <p:cNvSpPr txBox="1"/>
          <p:nvPr/>
        </p:nvSpPr>
        <p:spPr>
          <a:xfrm>
            <a:off x="6516394" y="1954775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A781D77A-26C6-4E12-ABCF-E1DBC40BCDDF}"/>
              </a:ext>
            </a:extLst>
          </p:cNvPr>
          <p:cNvCxnSpPr>
            <a:cxnSpLocks/>
            <a:stCxn id="105" idx="3"/>
            <a:endCxn id="139" idx="1"/>
          </p:cNvCxnSpPr>
          <p:nvPr/>
        </p:nvCxnSpPr>
        <p:spPr>
          <a:xfrm>
            <a:off x="6151265" y="2739797"/>
            <a:ext cx="36512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D96D5441-562E-4B9C-83D6-C82A65A193C6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7177477" y="2739797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5">
            <a:extLst>
              <a:ext uri="{FF2B5EF4-FFF2-40B4-BE49-F238E27FC236}">
                <a16:creationId xmlns:a16="http://schemas.microsoft.com/office/drawing/2014/main" xmlns="" id="{37BC834C-ADE1-4C88-8049-ADAED130C574}"/>
              </a:ext>
            </a:extLst>
          </p:cNvPr>
          <p:cNvSpPr txBox="1"/>
          <p:nvPr/>
        </p:nvSpPr>
        <p:spPr>
          <a:xfrm>
            <a:off x="6822206" y="1666273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0602850E-D836-4836-A87B-FF610FFFB96B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>
            <a:off x="2505823" y="2459347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6B35BA0E-D678-4CDC-B19E-02F438F743DD}"/>
              </a:ext>
            </a:extLst>
          </p:cNvPr>
          <p:cNvGrpSpPr/>
          <p:nvPr/>
        </p:nvGrpSpPr>
        <p:grpSpPr>
          <a:xfrm>
            <a:off x="6641217" y="4811300"/>
            <a:ext cx="1876939" cy="1570043"/>
            <a:chOff x="7298913" y="2092681"/>
            <a:chExt cx="987732" cy="1570043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9904C884-4D49-424C-A447-EEE490E8CD45}"/>
                </a:ext>
              </a:extLst>
            </p:cNvPr>
            <p:cNvSpPr txBox="1"/>
            <p:nvPr/>
          </p:nvSpPr>
          <p:spPr>
            <a:xfrm>
              <a:off x="7298913" y="2092681"/>
              <a:ext cx="987732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174" name="Flowchart: Multidocument 173">
              <a:extLst>
                <a:ext uri="{FF2B5EF4-FFF2-40B4-BE49-F238E27FC236}">
                  <a16:creationId xmlns:a16="http://schemas.microsoft.com/office/drawing/2014/main" xmlns="" id="{EB20F296-216A-4225-A839-96CBD4D33137}"/>
                </a:ext>
              </a:extLst>
            </p:cNvPr>
            <p:cNvSpPr/>
            <p:nvPr/>
          </p:nvSpPr>
          <p:spPr>
            <a:xfrm>
              <a:off x="7342147" y="2215290"/>
              <a:ext cx="412205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Excel Reports</a:t>
              </a:r>
            </a:p>
          </p:txBody>
        </p:sp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xmlns="" id="{EE15AA45-D61B-4F46-B913-B5E9E2360882}"/>
                </a:ext>
              </a:extLst>
            </p:cNvPr>
            <p:cNvSpPr/>
            <p:nvPr/>
          </p:nvSpPr>
          <p:spPr>
            <a:xfrm>
              <a:off x="7340532" y="2842498"/>
              <a:ext cx="487089" cy="746286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Third Party Report Tools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DD058257-4F94-45CF-81AA-8A5729F54F7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156453" y="5596322"/>
            <a:ext cx="45895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566E64C-BEA9-4CEB-AA1A-D9343043D946}"/>
              </a:ext>
            </a:extLst>
          </p:cNvPr>
          <p:cNvSpPr txBox="1"/>
          <p:nvPr/>
        </p:nvSpPr>
        <p:spPr>
          <a:xfrm>
            <a:off x="6095859" y="5309880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Export</a:t>
            </a:r>
            <a:endParaRPr lang="en-MY" sz="11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ABFCFB82-CAC6-415A-A0AC-4EC94ADA5270}"/>
              </a:ext>
            </a:extLst>
          </p:cNvPr>
          <p:cNvCxnSpPr>
            <a:cxnSpLocks/>
          </p:cNvCxnSpPr>
          <p:nvPr/>
        </p:nvCxnSpPr>
        <p:spPr>
          <a:xfrm flipV="1">
            <a:off x="7947685" y="3524818"/>
            <a:ext cx="0" cy="1286481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E6883D4B-27EB-4E48-83E6-27E647428C03}"/>
              </a:ext>
            </a:extLst>
          </p:cNvPr>
          <p:cNvSpPr/>
          <p:nvPr/>
        </p:nvSpPr>
        <p:spPr>
          <a:xfrm>
            <a:off x="6503344" y="3604451"/>
            <a:ext cx="1308322" cy="384345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Developer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8781BEE8-66E7-4D83-A983-9B0EF503F054}"/>
              </a:ext>
            </a:extLst>
          </p:cNvPr>
          <p:cNvSpPr/>
          <p:nvPr/>
        </p:nvSpPr>
        <p:spPr>
          <a:xfrm>
            <a:off x="6541788" y="4080617"/>
            <a:ext cx="1331153" cy="423631"/>
          </a:xfrm>
          <a:prstGeom prst="ellips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Software Design Spec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189" name="Flowchart: Predefined Process 188">
            <a:extLst>
              <a:ext uri="{FF2B5EF4-FFF2-40B4-BE49-F238E27FC236}">
                <a16:creationId xmlns:a16="http://schemas.microsoft.com/office/drawing/2014/main" xmlns="" id="{7868C0AC-070B-4BDE-8BCA-1ECD70D2CAFA}"/>
              </a:ext>
            </a:extLst>
          </p:cNvPr>
          <p:cNvSpPr/>
          <p:nvPr/>
        </p:nvSpPr>
        <p:spPr>
          <a:xfrm>
            <a:off x="9051881" y="1958209"/>
            <a:ext cx="1204758" cy="98501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190" name="TextBox 75">
            <a:extLst>
              <a:ext uri="{FF2B5EF4-FFF2-40B4-BE49-F238E27FC236}">
                <a16:creationId xmlns:a16="http://schemas.microsoft.com/office/drawing/2014/main" xmlns="" id="{236AE20B-8DBF-4B3F-80B7-DA48644CFCB6}"/>
              </a:ext>
            </a:extLst>
          </p:cNvPr>
          <p:cNvSpPr txBox="1"/>
          <p:nvPr/>
        </p:nvSpPr>
        <p:spPr>
          <a:xfrm>
            <a:off x="9071056" y="1715740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997F32BD-83C9-47D4-B5A7-7323644D03B4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512027" y="2450718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CD2CEBC4-DA91-4691-A0FB-E2067E52EDF2}"/>
              </a:ext>
            </a:extLst>
          </p:cNvPr>
          <p:cNvSpPr txBox="1"/>
          <p:nvPr/>
        </p:nvSpPr>
        <p:spPr>
          <a:xfrm>
            <a:off x="8658294" y="2205237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195" name="Flowchart: Predefined Process 194">
            <a:extLst>
              <a:ext uri="{FF2B5EF4-FFF2-40B4-BE49-F238E27FC236}">
                <a16:creationId xmlns:a16="http://schemas.microsoft.com/office/drawing/2014/main" xmlns="" id="{09411FBF-FD64-42D7-9342-56384A35DBA5}"/>
              </a:ext>
            </a:extLst>
          </p:cNvPr>
          <p:cNvSpPr/>
          <p:nvPr/>
        </p:nvSpPr>
        <p:spPr>
          <a:xfrm>
            <a:off x="9061466" y="3021436"/>
            <a:ext cx="1204758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Manual 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33363E9E-693A-435D-AF41-7A95A1D7A1F9}"/>
              </a:ext>
            </a:extLst>
          </p:cNvPr>
          <p:cNvSpPr txBox="1"/>
          <p:nvPr/>
        </p:nvSpPr>
        <p:spPr>
          <a:xfrm>
            <a:off x="8994149" y="4811299"/>
            <a:ext cx="1330494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02" name="Flowchart: Predefined Process 201">
            <a:extLst>
              <a:ext uri="{FF2B5EF4-FFF2-40B4-BE49-F238E27FC236}">
                <a16:creationId xmlns:a16="http://schemas.microsoft.com/office/drawing/2014/main" xmlns="" id="{348BEF08-F159-4478-A9CD-2C712A3E239F}"/>
              </a:ext>
            </a:extLst>
          </p:cNvPr>
          <p:cNvSpPr/>
          <p:nvPr/>
        </p:nvSpPr>
        <p:spPr>
          <a:xfrm>
            <a:off x="9070796" y="4922529"/>
            <a:ext cx="1195173" cy="67379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203" name="Flowchart: Predefined Process 202">
            <a:extLst>
              <a:ext uri="{FF2B5EF4-FFF2-40B4-BE49-F238E27FC236}">
                <a16:creationId xmlns:a16="http://schemas.microsoft.com/office/drawing/2014/main" xmlns="" id="{2DE0396F-7822-4876-95B6-290665C8B209}"/>
              </a:ext>
            </a:extLst>
          </p:cNvPr>
          <p:cNvSpPr/>
          <p:nvPr/>
        </p:nvSpPr>
        <p:spPr>
          <a:xfrm>
            <a:off x="9056129" y="5688005"/>
            <a:ext cx="1219425" cy="559529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Testing on Results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7280FA30-C4A1-4E53-A5BE-B47EC87752AD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8518156" y="5596321"/>
            <a:ext cx="475993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E00369C0-FD86-4A7B-9156-E08D687C8782}"/>
              </a:ext>
            </a:extLst>
          </p:cNvPr>
          <p:cNvCxnSpPr>
            <a:cxnSpLocks/>
            <a:stCxn id="199" idx="0"/>
            <a:endCxn id="195" idx="2"/>
          </p:cNvCxnSpPr>
          <p:nvPr/>
        </p:nvCxnSpPr>
        <p:spPr>
          <a:xfrm flipV="1">
            <a:off x="9659396" y="3580965"/>
            <a:ext cx="4449" cy="1230334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C5EBD081-50C5-4877-9369-5CAA828B7738}"/>
              </a:ext>
            </a:extLst>
          </p:cNvPr>
          <p:cNvSpPr/>
          <p:nvPr/>
        </p:nvSpPr>
        <p:spPr>
          <a:xfrm>
            <a:off x="8797270" y="4053991"/>
            <a:ext cx="1499907" cy="388779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Marketing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A4047B20-3EC3-4E87-8EAD-3FF23DB98045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10324643" y="5596320"/>
            <a:ext cx="523642" cy="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BCA2C4B-9EF3-4B61-A689-7E80EB3B5237}"/>
              </a:ext>
            </a:extLst>
          </p:cNvPr>
          <p:cNvSpPr txBox="1"/>
          <p:nvPr/>
        </p:nvSpPr>
        <p:spPr>
          <a:xfrm>
            <a:off x="10839370" y="4811299"/>
            <a:ext cx="1064165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 dirty="0">
                <a:solidFill>
                  <a:srgbClr val="0C4C34"/>
                </a:solidFill>
                <a:latin typeface="Aaux Next Regular"/>
              </a:rPr>
              <a:t>Package</a:t>
            </a:r>
          </a:p>
          <a:p>
            <a:pPr lvl="0" algn="ctr" defTabSz="1284915"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rPr>
              <a:t>Discussion</a:t>
            </a:r>
          </a:p>
          <a:p>
            <a:pPr lvl="0" algn="ctr" defTabSz="1284915">
              <a:defRPr/>
            </a:pPr>
            <a:r>
              <a:rPr lang="en-US" sz="1200" kern="0" dirty="0">
                <a:solidFill>
                  <a:srgbClr val="0C4C34"/>
                </a:solidFill>
                <a:latin typeface="Aaux Next Regular"/>
              </a:rPr>
              <a:t>Stage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C56C0C9E-8052-46AF-BFA8-0E89BFEF993A}"/>
              </a:ext>
            </a:extLst>
          </p:cNvPr>
          <p:cNvCxnSpPr>
            <a:cxnSpLocks/>
            <a:stCxn id="218" idx="0"/>
            <a:endCxn id="227" idx="2"/>
          </p:cNvCxnSpPr>
          <p:nvPr/>
        </p:nvCxnSpPr>
        <p:spPr>
          <a:xfrm flipV="1">
            <a:off x="11371453" y="3580964"/>
            <a:ext cx="0" cy="1230335"/>
          </a:xfrm>
          <a:prstGeom prst="straightConnector1">
            <a:avLst/>
          </a:prstGeom>
          <a:ln w="5715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612537E4-9FCD-4299-B670-7D70CB85880E}"/>
              </a:ext>
            </a:extLst>
          </p:cNvPr>
          <p:cNvSpPr/>
          <p:nvPr/>
        </p:nvSpPr>
        <p:spPr>
          <a:xfrm>
            <a:off x="10498785" y="4056161"/>
            <a:ext cx="1499907" cy="384345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E91DEEBB-1E06-401B-BCAC-77975C6AE242}"/>
              </a:ext>
            </a:extLst>
          </p:cNvPr>
          <p:cNvSpPr txBox="1"/>
          <p:nvPr/>
        </p:nvSpPr>
        <p:spPr>
          <a:xfrm>
            <a:off x="10839370" y="1986155"/>
            <a:ext cx="1064165" cy="1594809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sp>
        <p:nvSpPr>
          <p:cNvPr id="233" name="Flowchart: Internal Storage 232">
            <a:extLst>
              <a:ext uri="{FF2B5EF4-FFF2-40B4-BE49-F238E27FC236}">
                <a16:creationId xmlns:a16="http://schemas.microsoft.com/office/drawing/2014/main" xmlns="" id="{0F0EC729-16CF-4C55-865E-3BABD43D6108}"/>
              </a:ext>
            </a:extLst>
          </p:cNvPr>
          <p:cNvSpPr/>
          <p:nvPr/>
        </p:nvSpPr>
        <p:spPr>
          <a:xfrm>
            <a:off x="10907454" y="2277810"/>
            <a:ext cx="92740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Results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4" name="Flowchart: Internal Storage 233">
            <a:extLst>
              <a:ext uri="{FF2B5EF4-FFF2-40B4-BE49-F238E27FC236}">
                <a16:creationId xmlns:a16="http://schemas.microsoft.com/office/drawing/2014/main" xmlns="" id="{85581E44-1994-4562-81C4-E89A23F62003}"/>
              </a:ext>
            </a:extLst>
          </p:cNvPr>
          <p:cNvSpPr/>
          <p:nvPr/>
        </p:nvSpPr>
        <p:spPr>
          <a:xfrm>
            <a:off x="10908384" y="2864515"/>
            <a:ext cx="926473" cy="451179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Sale Packages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235" name="TextBox 75">
            <a:extLst>
              <a:ext uri="{FF2B5EF4-FFF2-40B4-BE49-F238E27FC236}">
                <a16:creationId xmlns:a16="http://schemas.microsoft.com/office/drawing/2014/main" xmlns="" id="{5DD2CA0A-75C6-47D4-9B73-9F8EA2B19262}"/>
              </a:ext>
            </a:extLst>
          </p:cNvPr>
          <p:cNvSpPr txBox="1"/>
          <p:nvPr/>
        </p:nvSpPr>
        <p:spPr>
          <a:xfrm>
            <a:off x="10792748" y="1709157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D4722F2A-AF67-4B83-B408-DECAD6B1F7E3}"/>
              </a:ext>
            </a:extLst>
          </p:cNvPr>
          <p:cNvCxnSpPr>
            <a:cxnSpLocks/>
          </p:cNvCxnSpPr>
          <p:nvPr/>
        </p:nvCxnSpPr>
        <p:spPr>
          <a:xfrm>
            <a:off x="10256639" y="2450718"/>
            <a:ext cx="58273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1AD8C562-3CB8-493A-9EE9-052B42882E58}"/>
              </a:ext>
            </a:extLst>
          </p:cNvPr>
          <p:cNvCxnSpPr>
            <a:cxnSpLocks/>
          </p:cNvCxnSpPr>
          <p:nvPr/>
        </p:nvCxnSpPr>
        <p:spPr>
          <a:xfrm>
            <a:off x="10265969" y="3298972"/>
            <a:ext cx="573401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Multidocument 244">
            <a:extLst>
              <a:ext uri="{FF2B5EF4-FFF2-40B4-BE49-F238E27FC236}">
                <a16:creationId xmlns:a16="http://schemas.microsoft.com/office/drawing/2014/main" xmlns="" id="{78B80DE7-C9E4-4F11-8E9F-7E799344EFDD}"/>
              </a:ext>
            </a:extLst>
          </p:cNvPr>
          <p:cNvSpPr/>
          <p:nvPr/>
        </p:nvSpPr>
        <p:spPr>
          <a:xfrm>
            <a:off x="7566677" y="4919901"/>
            <a:ext cx="874958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6" name="Flowchart: Multidocument 245">
            <a:extLst>
              <a:ext uri="{FF2B5EF4-FFF2-40B4-BE49-F238E27FC236}">
                <a16:creationId xmlns:a16="http://schemas.microsoft.com/office/drawing/2014/main" xmlns="" id="{0E9D3574-0012-4151-9719-117F4613F27C}"/>
              </a:ext>
            </a:extLst>
          </p:cNvPr>
          <p:cNvSpPr/>
          <p:nvPr/>
        </p:nvSpPr>
        <p:spPr>
          <a:xfrm>
            <a:off x="7718378" y="5471589"/>
            <a:ext cx="722503" cy="4892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67BC01C4-46D7-4885-8D6E-BF6686E44E08}"/>
              </a:ext>
            </a:extLst>
          </p:cNvPr>
          <p:cNvSpPr/>
          <p:nvPr/>
        </p:nvSpPr>
        <p:spPr>
          <a:xfrm>
            <a:off x="7728314" y="5986286"/>
            <a:ext cx="737977" cy="36121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Dev</a:t>
            </a:r>
            <a:endParaRPr lang="en-MY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809" y="4638675"/>
            <a:ext cx="5679198" cy="2028825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 …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724164" y="1706691"/>
            <a:ext cx="1774621" cy="4960809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 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xmlns="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xmlns="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xmlns="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xmlns="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xmlns="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xmlns="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xmlns="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xmlns="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xmlns="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xmlns="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386129" y="1954775"/>
            <a:ext cx="1123112" cy="1570043"/>
            <a:chOff x="7386129" y="1954775"/>
            <a:chExt cx="1123112" cy="157004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67" name="Flowchart: Multidocument 166">
                <a:extLst>
                  <a:ext uri="{FF2B5EF4-FFF2-40B4-BE49-F238E27FC236}">
                    <a16:creationId xmlns:a16="http://schemas.microsoft.com/office/drawing/2014/main" xmlns="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168" name="Flowchart: Multidocument 167">
                <a:extLst>
                  <a:ext uri="{FF2B5EF4-FFF2-40B4-BE49-F238E27FC236}">
                    <a16:creationId xmlns:a16="http://schemas.microsoft.com/office/drawing/2014/main" xmlns="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6445228" y="1718050"/>
            <a:ext cx="2183224" cy="4960809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 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32302" y="1711048"/>
            <a:ext cx="5369938" cy="2857282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On-going…</a:t>
            </a:r>
            <a:endParaRPr lang="en-GB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575432" y="1715741"/>
            <a:ext cx="1510231" cy="4965368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On-going…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1105</Words>
  <Application>Microsoft Office PowerPoint</Application>
  <PresentationFormat>Widescreen</PresentationFormat>
  <Paragraphs>625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Aaux Next Regular</vt:lpstr>
      <vt:lpstr>宋体</vt:lpstr>
      <vt:lpstr>Arial</vt:lpstr>
      <vt:lpstr>Calibri</vt:lpstr>
      <vt:lpstr>Calibri Light</vt:lpstr>
      <vt:lpstr>Office Theme</vt:lpstr>
      <vt:lpstr>Solution Architecture of  BI Automation +  Sales Execution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SY</dc:creator>
  <cp:lastModifiedBy>Tan, SY</cp:lastModifiedBy>
  <cp:revision>318</cp:revision>
  <dcterms:created xsi:type="dcterms:W3CDTF">2017-10-15T06:01:40Z</dcterms:created>
  <dcterms:modified xsi:type="dcterms:W3CDTF">2017-11-01T08:11:47Z</dcterms:modified>
</cp:coreProperties>
</file>