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1EB"/>
    <a:srgbClr val="C8D335"/>
    <a:srgbClr val="A28A66"/>
    <a:srgbClr val="B19E57"/>
    <a:srgbClr val="CAE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CAADF-7294-4E70-91D8-CB95E9CA3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B51D57-0E52-4CA9-BC44-23BB9B00B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AECB2-D0AA-4197-B9F6-327DD6B8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CB7A-25A2-49B2-A725-9CE78AAC01E9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BEA07-75BA-4C80-BAA9-471128A9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5537B8-DA9F-426A-AB30-AC6505A1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3921-630F-467C-BFF4-A6D2A4049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73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C409D-67A6-4AFC-8619-58BFE9A5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11D7F4-8F40-4048-A927-56F92987B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8D8B2-6ED6-4772-A562-80D530A9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CB7A-25A2-49B2-A725-9CE78AAC01E9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85EE7-824B-4237-9668-BC5D840D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25E21-BB69-4F0B-83B5-FBDCD2CE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3921-630F-467C-BFF4-A6D2A4049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91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1F5341-2BF6-41ED-A250-AD70D4F62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2FFC56-D3C1-4455-9E93-73BBB5EBB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FF3974-23A1-4C51-9E69-E73AF66B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CB7A-25A2-49B2-A725-9CE78AAC01E9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768F4-E7AB-4BC7-9FEE-A30A897D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EB0E8-0854-4135-8020-E4FD1859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3921-630F-467C-BFF4-A6D2A4049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54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021A9-4409-49AC-B211-8FBA2EAF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A647B1-F274-4249-BB7B-5D0E61EA9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541C26-DAC7-4441-AC7C-B4F21A12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CB7A-25A2-49B2-A725-9CE78AAC01E9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30125-4195-4230-857B-27E0C2B3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FB2AA-9457-4748-9430-33141BCE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3921-630F-467C-BFF4-A6D2A4049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15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6104D-478B-45BB-8A4D-A5E819B7D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4FF683-6FC9-4577-A0B5-EF950A87F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F6C0B-FCC5-4744-84A7-494F360A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CB7A-25A2-49B2-A725-9CE78AAC01E9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024E6-3188-455D-B0CB-85AA70D8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F9E37-FBC8-4AA2-ABEA-65391102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3921-630F-467C-BFF4-A6D2A4049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66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1AC2B-B8E9-4EC8-8774-971FA153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32B6F-9F8D-4CD2-AD3B-7BE9C01D9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751272-A17A-49AF-9B9B-57AC585F9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F9D06-7658-4167-B3CA-8805D055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CB7A-25A2-49B2-A725-9CE78AAC01E9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F1FAD0-C7A4-470E-89AB-E3E22EC5F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28294-D82A-4A9E-B6EC-A78786E1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3921-630F-467C-BFF4-A6D2A4049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7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68794-7F85-4097-A396-9308EE25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FF237-4B66-452F-B742-DA6AA1B82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F0C46B-4B3B-4B93-ADB8-3D1BD6659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0A5C4D-91E7-4F59-BB42-FB1E58177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977FF9-B494-4422-AC49-C58E541AC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BCA677-5379-47ED-AAE0-EA704BCC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CB7A-25A2-49B2-A725-9CE78AAC01E9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282C35-B9C1-4310-B57B-57A9AEA3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D2F4D-9A69-4758-9AC6-3A245A24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3921-630F-467C-BFF4-A6D2A4049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24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F1E43-3490-4454-95C4-E2F1E12F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3F89AF-91C2-4AC0-8DDE-7830BC01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CB7A-25A2-49B2-A725-9CE78AAC01E9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F569D2-C1A9-40B2-B6F9-804BD0D4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DE48AA-8585-4B89-A7C7-FDBAAB1A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3921-630F-467C-BFF4-A6D2A4049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69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3F6A3A-9DAA-4A33-9A3C-29C80C82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CB7A-25A2-49B2-A725-9CE78AAC01E9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261268-053B-425B-ADEC-8D696C8B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1D3520-2EFE-4AC8-8B1D-3D98D50B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3921-630F-467C-BFF4-A6D2A4049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04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7F9F-380B-4C7C-A49D-EFC98822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73A2C-EB36-4CAA-84EB-D68BFD88D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1685C7-C3B5-4E14-A6ED-CA2CFF606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7E1BD9-BBB4-4FA8-B797-31A12457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CB7A-25A2-49B2-A725-9CE78AAC01E9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1662B5-C42B-4EC9-ADDD-3EAAB0A6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4ACDBE-6588-4CA3-B976-FAB7AD99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3921-630F-467C-BFF4-A6D2A4049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66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4A1FA-3F6D-4C1F-83E7-03E75449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871C80-6DC2-403A-A0B4-8CDB00890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FB8268-227D-4E8C-87D8-89E8152A6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4445D3-D37B-4389-86A1-0ACBB029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CB7A-25A2-49B2-A725-9CE78AAC01E9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4C5201-6EAE-4A31-997B-F575309D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1A4B21-CDCC-4596-B50E-E61AF33F1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3921-630F-467C-BFF4-A6D2A4049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14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215404-190B-412F-9F10-5D2EBCBCE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5F7591-B16F-4795-B2DF-772C1B69D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6CB89-8325-489E-B105-BE7C715CD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DCB7A-25A2-49B2-A725-9CE78AAC01E9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4F6A2E-7FB0-4CBC-9433-03991AF83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A14FA-4E38-4228-8228-FFF4036B6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A3921-630F-467C-BFF4-A6D2A4049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43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F812F7-52E3-49B1-A3F0-61666C357995}"/>
              </a:ext>
            </a:extLst>
          </p:cNvPr>
          <p:cNvSpPr/>
          <p:nvPr/>
        </p:nvSpPr>
        <p:spPr>
          <a:xfrm>
            <a:off x="1" y="0"/>
            <a:ext cx="259976" cy="6858000"/>
          </a:xfrm>
          <a:prstGeom prst="rect">
            <a:avLst/>
          </a:prstGeom>
          <a:solidFill>
            <a:srgbClr val="D6D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13D3CC-FF3A-4E55-820C-00F395CC0F77}"/>
              </a:ext>
            </a:extLst>
          </p:cNvPr>
          <p:cNvSpPr/>
          <p:nvPr/>
        </p:nvSpPr>
        <p:spPr>
          <a:xfrm>
            <a:off x="340659" y="0"/>
            <a:ext cx="157181" cy="6858000"/>
          </a:xfrm>
          <a:prstGeom prst="rect">
            <a:avLst/>
          </a:prstGeom>
          <a:solidFill>
            <a:srgbClr val="D6D1E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FDC056-A71C-4166-8D57-C978C6C5D228}"/>
              </a:ext>
            </a:extLst>
          </p:cNvPr>
          <p:cNvSpPr txBox="1"/>
          <p:nvPr/>
        </p:nvSpPr>
        <p:spPr>
          <a:xfrm>
            <a:off x="2773680" y="2641600"/>
            <a:ext cx="68285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KR-</a:t>
            </a:r>
            <a:r>
              <a:rPr lang="en-US" altLang="ko-KR" sz="8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WordRank</a:t>
            </a:r>
            <a:endParaRPr lang="ko-KR" altLang="en-US" sz="8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26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F9C854-D31F-4EA5-9BCC-BE506928E3C8}"/>
              </a:ext>
            </a:extLst>
          </p:cNvPr>
          <p:cNvSpPr/>
          <p:nvPr/>
        </p:nvSpPr>
        <p:spPr>
          <a:xfrm>
            <a:off x="717178" y="1515035"/>
            <a:ext cx="10732329" cy="4537130"/>
          </a:xfrm>
          <a:prstGeom prst="roundRect">
            <a:avLst>
              <a:gd name="adj" fmla="val 520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F812F7-52E3-49B1-A3F0-61666C357995}"/>
              </a:ext>
            </a:extLst>
          </p:cNvPr>
          <p:cNvSpPr/>
          <p:nvPr/>
        </p:nvSpPr>
        <p:spPr>
          <a:xfrm rot="5400000">
            <a:off x="5962745" y="-5970054"/>
            <a:ext cx="259200" cy="12199307"/>
          </a:xfrm>
          <a:prstGeom prst="rect">
            <a:avLst/>
          </a:prstGeom>
          <a:solidFill>
            <a:srgbClr val="D6D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13D3CC-FF3A-4E55-820C-00F395CC0F77}"/>
              </a:ext>
            </a:extLst>
          </p:cNvPr>
          <p:cNvSpPr/>
          <p:nvPr/>
        </p:nvSpPr>
        <p:spPr>
          <a:xfrm rot="5400000">
            <a:off x="6013145" y="679146"/>
            <a:ext cx="158400" cy="12199309"/>
          </a:xfrm>
          <a:prstGeom prst="rect">
            <a:avLst/>
          </a:prstGeom>
          <a:solidFill>
            <a:srgbClr val="D6D1E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3C3E4-664B-4446-936F-74C8886A5B32}"/>
              </a:ext>
            </a:extLst>
          </p:cNvPr>
          <p:cNvSpPr txBox="1"/>
          <p:nvPr/>
        </p:nvSpPr>
        <p:spPr>
          <a:xfrm>
            <a:off x="159788" y="383415"/>
            <a:ext cx="3056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KR-</a:t>
            </a:r>
            <a:r>
              <a:rPr lang="en-US" altLang="ko-KR" sz="2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WordRank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란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E1083-84A6-42C2-BDF2-2A734DE32A8F}"/>
              </a:ext>
            </a:extLst>
          </p:cNvPr>
          <p:cNvSpPr txBox="1"/>
          <p:nvPr/>
        </p:nvSpPr>
        <p:spPr>
          <a:xfrm>
            <a:off x="2900868" y="2486930"/>
            <a:ext cx="6396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그전에 </a:t>
            </a:r>
            <a:r>
              <a:rPr lang="en-US" altLang="ko-KR" sz="32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WordRank</a:t>
            </a: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에 대해 알아보자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35B34-E505-4B9C-8CFF-3F46BB24BD02}"/>
              </a:ext>
            </a:extLst>
          </p:cNvPr>
          <p:cNvSpPr txBox="1"/>
          <p:nvPr/>
        </p:nvSpPr>
        <p:spPr>
          <a:xfrm>
            <a:off x="1491864" y="3096474"/>
            <a:ext cx="8957901" cy="887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일본어와 중국어의 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unsupervised word segmentation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을 위해 제안된 방법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일본어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중국어와 언어적 특성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띄어쓰기 등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 다르므로 한국어에 그대로 적용하기 어려움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4C209-0358-4545-B5E0-5C541A6B655A}"/>
              </a:ext>
            </a:extLst>
          </p:cNvPr>
          <p:cNvSpPr txBox="1"/>
          <p:nvPr/>
        </p:nvSpPr>
        <p:spPr>
          <a:xfrm>
            <a:off x="1566326" y="4327540"/>
            <a:ext cx="8903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한국어의 특징을 반영하여 비지도학습 기반으로 한국어의 단어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/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키워드를 추출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 (</a:t>
            </a:r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토크나이저를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이용하지 않음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ED24C-B506-4C28-83FC-3AF2E48D7954}"/>
              </a:ext>
            </a:extLst>
          </p:cNvPr>
          <p:cNvSpPr txBox="1"/>
          <p:nvPr/>
        </p:nvSpPr>
        <p:spPr>
          <a:xfrm>
            <a:off x="5187820" y="2660811"/>
            <a:ext cx="125386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  <a:endParaRPr lang="ko-KR" altLang="en-US" sz="13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30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F812F7-52E3-49B1-A3F0-61666C357995}"/>
              </a:ext>
            </a:extLst>
          </p:cNvPr>
          <p:cNvSpPr/>
          <p:nvPr/>
        </p:nvSpPr>
        <p:spPr>
          <a:xfrm rot="5400000">
            <a:off x="5962745" y="-5970054"/>
            <a:ext cx="259200" cy="12199307"/>
          </a:xfrm>
          <a:prstGeom prst="rect">
            <a:avLst/>
          </a:prstGeom>
          <a:solidFill>
            <a:srgbClr val="D6D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13D3CC-FF3A-4E55-820C-00F395CC0F77}"/>
              </a:ext>
            </a:extLst>
          </p:cNvPr>
          <p:cNvSpPr/>
          <p:nvPr/>
        </p:nvSpPr>
        <p:spPr>
          <a:xfrm rot="5400000">
            <a:off x="6013145" y="679146"/>
            <a:ext cx="158400" cy="12199309"/>
          </a:xfrm>
          <a:prstGeom prst="rect">
            <a:avLst/>
          </a:prstGeom>
          <a:solidFill>
            <a:srgbClr val="D6D1E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3C3E4-664B-4446-936F-74C8886A5B32}"/>
              </a:ext>
            </a:extLst>
          </p:cNvPr>
          <p:cNvSpPr txBox="1"/>
          <p:nvPr/>
        </p:nvSpPr>
        <p:spPr>
          <a:xfrm>
            <a:off x="159788" y="383415"/>
            <a:ext cx="3689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1. PageRank VS HITS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55D6C43-7967-49D3-A5FE-67BBAA8C332A}"/>
              </a:ext>
            </a:extLst>
          </p:cNvPr>
          <p:cNvSpPr/>
          <p:nvPr/>
        </p:nvSpPr>
        <p:spPr>
          <a:xfrm>
            <a:off x="933061" y="1541815"/>
            <a:ext cx="4572000" cy="441914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6D34560-8D73-48DC-B5F6-68B6E36A7A8B}"/>
              </a:ext>
            </a:extLst>
          </p:cNvPr>
          <p:cNvSpPr/>
          <p:nvPr/>
        </p:nvSpPr>
        <p:spPr>
          <a:xfrm>
            <a:off x="6686941" y="1541815"/>
            <a:ext cx="4572000" cy="441914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43964-723E-4418-B715-AF141EF44B2E}"/>
              </a:ext>
            </a:extLst>
          </p:cNvPr>
          <p:cNvSpPr txBox="1"/>
          <p:nvPr/>
        </p:nvSpPr>
        <p:spPr>
          <a:xfrm>
            <a:off x="2422817" y="1761647"/>
            <a:ext cx="1592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PageRank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9C43F1-4B95-464B-8940-15784FECC336}"/>
              </a:ext>
            </a:extLst>
          </p:cNvPr>
          <p:cNvSpPr txBox="1"/>
          <p:nvPr/>
        </p:nvSpPr>
        <p:spPr>
          <a:xfrm>
            <a:off x="8570587" y="1806977"/>
            <a:ext cx="804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HITS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6CF648-5902-4733-A369-4772ED2E7F39}"/>
              </a:ext>
            </a:extLst>
          </p:cNvPr>
          <p:cNvSpPr txBox="1"/>
          <p:nvPr/>
        </p:nvSpPr>
        <p:spPr>
          <a:xfrm>
            <a:off x="6961125" y="2675323"/>
            <a:ext cx="4156907" cy="2326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중요한 웹페이지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4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좋은 웹페이지로부터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4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링크를 많이 받은 페이지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이고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각 페이지의 </a:t>
            </a:r>
            <a:r>
              <a:rPr lang="en-US" altLang="ko-KR" sz="14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authority </a:t>
            </a:r>
            <a:r>
              <a:rPr lang="ko-KR" altLang="en-US" sz="14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는 중요한 웹페이지로부터의</a:t>
            </a:r>
            <a:endParaRPr lang="en-US" altLang="ko-KR" sz="1400" b="0" i="0" dirty="0">
              <a:effectLst/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링크가 많을수록 높다</a:t>
            </a:r>
            <a:endParaRPr lang="en-US" altLang="ko-KR" sz="1400" b="0" i="0" dirty="0">
              <a:effectLst/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0" i="0" dirty="0">
              <a:effectLst/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점수가 복제되어 링크된 페이지로 전달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점수의 총합을 유지하기 위하여 </a:t>
            </a:r>
            <a:r>
              <a:rPr lang="en-US" altLang="ko-KR" sz="14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normalize</a:t>
            </a: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290245-192B-4120-B213-30ECF17221BD}"/>
              </a:ext>
            </a:extLst>
          </p:cNvPr>
          <p:cNvSpPr txBox="1"/>
          <p:nvPr/>
        </p:nvSpPr>
        <p:spPr>
          <a:xfrm>
            <a:off x="1073968" y="2323236"/>
            <a:ext cx="3757760" cy="1357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중요한 웹페이지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4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많은 유입 링크를 지니는 페이지</a:t>
            </a:r>
            <a:endParaRPr lang="en-US" altLang="ko-KR" sz="1400" b="0" i="0" dirty="0">
              <a:effectLst/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각 페이지의 랭크를 링크의 개수만큼 나눠서</a:t>
            </a:r>
            <a:endParaRPr lang="en-US" altLang="ko-KR" sz="1400" b="0" i="0" dirty="0">
              <a:effectLst/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연결된 페이지로 보내줌</a:t>
            </a: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F36E17-F76A-4725-AD44-10735DF15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294" y="3800249"/>
            <a:ext cx="3415531" cy="193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별: 꼭짓점 5개 22">
            <a:extLst>
              <a:ext uri="{FF2B5EF4-FFF2-40B4-BE49-F238E27FC236}">
                <a16:creationId xmlns:a16="http://schemas.microsoft.com/office/drawing/2014/main" id="{09071749-34F3-4FEF-8EC6-EDF66490DEFA}"/>
              </a:ext>
            </a:extLst>
          </p:cNvPr>
          <p:cNvSpPr/>
          <p:nvPr/>
        </p:nvSpPr>
        <p:spPr>
          <a:xfrm>
            <a:off x="6157683" y="1048835"/>
            <a:ext cx="1674268" cy="151628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3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F812F7-52E3-49B1-A3F0-61666C357995}"/>
              </a:ext>
            </a:extLst>
          </p:cNvPr>
          <p:cNvSpPr/>
          <p:nvPr/>
        </p:nvSpPr>
        <p:spPr>
          <a:xfrm rot="5400000">
            <a:off x="5962745" y="-5970054"/>
            <a:ext cx="259200" cy="12199307"/>
          </a:xfrm>
          <a:prstGeom prst="rect">
            <a:avLst/>
          </a:prstGeom>
          <a:solidFill>
            <a:srgbClr val="D6D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13D3CC-FF3A-4E55-820C-00F395CC0F77}"/>
              </a:ext>
            </a:extLst>
          </p:cNvPr>
          <p:cNvSpPr/>
          <p:nvPr/>
        </p:nvSpPr>
        <p:spPr>
          <a:xfrm rot="5400000">
            <a:off x="6013145" y="679146"/>
            <a:ext cx="158400" cy="12199309"/>
          </a:xfrm>
          <a:prstGeom prst="rect">
            <a:avLst/>
          </a:prstGeom>
          <a:solidFill>
            <a:srgbClr val="D6D1E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3C3E4-664B-4446-936F-74C8886A5B32}"/>
              </a:ext>
            </a:extLst>
          </p:cNvPr>
          <p:cNvSpPr txBox="1"/>
          <p:nvPr/>
        </p:nvSpPr>
        <p:spPr>
          <a:xfrm>
            <a:off x="159788" y="383415"/>
            <a:ext cx="2258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en-US" altLang="ko-KR" sz="2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WordRank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0B2E1B-B96E-4A06-A633-2E0E978A1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8" y="1677266"/>
            <a:ext cx="6526709" cy="383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4F45CC-DBF2-4B8A-8206-17C1FC55E68C}"/>
              </a:ext>
            </a:extLst>
          </p:cNvPr>
          <p:cNvSpPr txBox="1"/>
          <p:nvPr/>
        </p:nvSpPr>
        <p:spPr>
          <a:xfrm>
            <a:off x="6792927" y="1574292"/>
            <a:ext cx="5174493" cy="1442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띄어쓰기가 없는 중국어와 일본어에서</a:t>
            </a:r>
            <a:endParaRPr lang="en-US" altLang="ko-KR" sz="1200" b="1" i="0" dirty="0">
              <a:effectLst/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graph ranking </a:t>
            </a:r>
            <a:r>
              <a:rPr lang="ko-KR" altLang="en-US" sz="1200" b="1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알고리즘을 이용하여</a:t>
            </a:r>
            <a:r>
              <a:rPr lang="en-US" altLang="ko-KR" sz="12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200" b="1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단어를 추출하기 위해 제안된 방법</a:t>
            </a:r>
            <a:endParaRPr lang="en-US" altLang="ko-KR" sz="1200" b="1" i="0" dirty="0">
              <a:effectLst/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Rank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는 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substring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의 단어 가능 점수 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=&gt; unsupervised word segmentation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substring graph </a:t>
            </a:r>
            <a:r>
              <a:rPr lang="ko-KR" altLang="en-US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를 만든 뒤</a:t>
            </a:r>
            <a:r>
              <a:rPr lang="en-US" altLang="ko-KR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, graph ranking </a:t>
            </a:r>
            <a:r>
              <a:rPr lang="ko-KR" altLang="en-US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알고리즘을 학습</a:t>
            </a:r>
            <a:endParaRPr lang="en-US" altLang="ko-KR" sz="1200" b="0" i="0" dirty="0">
              <a:effectLst/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20B11E-E843-402E-BB47-3540B8EF0780}"/>
              </a:ext>
            </a:extLst>
          </p:cNvPr>
          <p:cNvSpPr txBox="1"/>
          <p:nvPr/>
        </p:nvSpPr>
        <p:spPr>
          <a:xfrm>
            <a:off x="6870511" y="3395890"/>
            <a:ext cx="5096267" cy="2235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문장에서 띄어쓰기가 포함되지 않은 모든 </a:t>
            </a:r>
            <a:r>
              <a:rPr lang="en-US" altLang="ko-KR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substring </a:t>
            </a:r>
            <a:r>
              <a:rPr lang="ko-KR" altLang="en-US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의 빈도수를 계산</a:t>
            </a:r>
            <a:endParaRPr lang="en-US" altLang="ko-KR" sz="1200" b="0" i="0" dirty="0">
              <a:effectLst/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빈도수가 같으면서 짧은 </a:t>
            </a:r>
            <a:r>
              <a:rPr lang="en-US" altLang="ko-KR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substring </a:t>
            </a:r>
            <a:r>
              <a:rPr lang="ko-KR" altLang="en-US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이 긴 </a:t>
            </a:r>
            <a:r>
              <a:rPr lang="en-US" altLang="ko-KR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substring </a:t>
            </a:r>
            <a:r>
              <a:rPr lang="ko-KR" altLang="en-US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에 포함된다면 이를 제거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e</a:t>
            </a:r>
            <a:r>
              <a:rPr lang="en-US" altLang="ko-KR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x) </a:t>
            </a:r>
            <a:r>
              <a:rPr lang="en-US" altLang="ko-KR" sz="1200" b="0" i="0" dirty="0" err="1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seet</a:t>
            </a:r>
            <a:r>
              <a:rPr lang="en-US" altLang="ko-KR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 : 2, </a:t>
            </a:r>
            <a:r>
              <a:rPr lang="en-US" altLang="ko-KR" sz="1200" b="0" i="0" dirty="0" err="1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seeth</a:t>
            </a:r>
            <a:r>
              <a:rPr lang="en-US" altLang="ko-KR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 : 2 =&gt; </a:t>
            </a:r>
            <a:r>
              <a:rPr lang="en-US" altLang="ko-KR" sz="1200" b="0" i="0" dirty="0" err="1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seet</a:t>
            </a:r>
            <a:r>
              <a:rPr lang="ko-KR" altLang="en-US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은 </a:t>
            </a:r>
            <a:r>
              <a:rPr lang="en-US" altLang="ko-KR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graph node </a:t>
            </a:r>
            <a:r>
              <a:rPr lang="ko-KR" altLang="en-US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후보에서 제외</a:t>
            </a:r>
            <a:endParaRPr lang="en-US" altLang="ko-KR" sz="1200" b="0" i="0" dirty="0">
              <a:effectLst/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반면 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do : 5, dog : 3 =&gt; do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는 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graph node 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후보에서 제외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x</a:t>
            </a:r>
          </a:p>
          <a:p>
            <a:pPr>
              <a:lnSpc>
                <a:spcPct val="150000"/>
              </a:lnSpc>
            </a:pPr>
            <a:endParaRPr lang="en-US" altLang="ko-KR" sz="5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모든 </a:t>
            </a:r>
            <a:r>
              <a:rPr lang="en-US" altLang="ko-KR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substring nodes </a:t>
            </a:r>
            <a:r>
              <a:rPr lang="ko-KR" altLang="en-US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에 대하여 </a:t>
            </a:r>
            <a:r>
              <a:rPr lang="en-US" altLang="ko-KR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links </a:t>
            </a:r>
            <a:r>
              <a:rPr lang="ko-KR" altLang="en-US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를 구성</a:t>
            </a:r>
            <a:endParaRPr lang="en-US" altLang="ko-KR" sz="1200" b="0" i="0" dirty="0">
              <a:effectLst/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5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3. 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구성된 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substring graph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에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HITS 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알고리즘</a:t>
            </a:r>
            <a:r>
              <a:rPr lang="ko-KR" altLang="en-US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을 적용하여</a:t>
            </a:r>
            <a:endParaRPr lang="en-US" altLang="ko-KR" sz="1200" b="0" i="0" dirty="0">
              <a:effectLst/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각 </a:t>
            </a:r>
            <a:r>
              <a:rPr lang="en-US" altLang="ko-KR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substring </a:t>
            </a:r>
            <a:r>
              <a:rPr lang="ko-KR" altLang="en-US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의 </a:t>
            </a:r>
            <a:r>
              <a:rPr lang="en-US" altLang="ko-KR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ranking </a:t>
            </a:r>
            <a:r>
              <a:rPr lang="ko-KR" altLang="en-US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을 계산</a:t>
            </a:r>
            <a:endParaRPr lang="en-US" altLang="ko-KR" sz="1200" b="0" i="0" dirty="0">
              <a:effectLst/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E2EE93B-7E8E-4353-93EC-CE4796BE053A}"/>
              </a:ext>
            </a:extLst>
          </p:cNvPr>
          <p:cNvCxnSpPr>
            <a:cxnSpLocks/>
          </p:cNvCxnSpPr>
          <p:nvPr/>
        </p:nvCxnSpPr>
        <p:spPr>
          <a:xfrm>
            <a:off x="6792927" y="3209731"/>
            <a:ext cx="51738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29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F812F7-52E3-49B1-A3F0-61666C357995}"/>
              </a:ext>
            </a:extLst>
          </p:cNvPr>
          <p:cNvSpPr/>
          <p:nvPr/>
        </p:nvSpPr>
        <p:spPr>
          <a:xfrm rot="5400000">
            <a:off x="5962745" y="-5970054"/>
            <a:ext cx="259200" cy="12199307"/>
          </a:xfrm>
          <a:prstGeom prst="rect">
            <a:avLst/>
          </a:prstGeom>
          <a:solidFill>
            <a:srgbClr val="D6D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13D3CC-FF3A-4E55-820C-00F395CC0F77}"/>
              </a:ext>
            </a:extLst>
          </p:cNvPr>
          <p:cNvSpPr/>
          <p:nvPr/>
        </p:nvSpPr>
        <p:spPr>
          <a:xfrm rot="5400000">
            <a:off x="6013145" y="679146"/>
            <a:ext cx="158400" cy="12199309"/>
          </a:xfrm>
          <a:prstGeom prst="rect">
            <a:avLst/>
          </a:prstGeom>
          <a:solidFill>
            <a:srgbClr val="D6D1E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3C3E4-664B-4446-936F-74C8886A5B32}"/>
              </a:ext>
            </a:extLst>
          </p:cNvPr>
          <p:cNvSpPr txBox="1"/>
          <p:nvPr/>
        </p:nvSpPr>
        <p:spPr>
          <a:xfrm>
            <a:off x="159788" y="383415"/>
            <a:ext cx="2939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2. KR-</a:t>
            </a:r>
            <a:r>
              <a:rPr lang="en-US" altLang="ko-KR" sz="2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WordRank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50C455-4D91-4460-8866-8EEFFC41419B}"/>
              </a:ext>
            </a:extLst>
          </p:cNvPr>
          <p:cNvSpPr txBox="1"/>
          <p:nvPr/>
        </p:nvSpPr>
        <p:spPr>
          <a:xfrm>
            <a:off x="524378" y="2777219"/>
            <a:ext cx="11135934" cy="1345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한국어 데이터에 </a:t>
            </a:r>
            <a:r>
              <a:rPr lang="en-US" altLang="ko-KR" sz="2000" b="0" i="0" dirty="0" err="1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WordRank</a:t>
            </a:r>
            <a:r>
              <a:rPr lang="en-US" altLang="ko-KR" sz="20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0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를 적용하면 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한 글자들이 높은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ranking 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을 지님</a:t>
            </a:r>
            <a:endParaRPr lang="en-US" altLang="ko-KR" sz="2000" b="0" i="0" dirty="0">
              <a:solidFill>
                <a:srgbClr val="FF0000"/>
              </a:solidFill>
              <a:effectLst/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(Why? </a:t>
            </a:r>
            <a:r>
              <a:rPr lang="ko-KR" altLang="en-US" sz="16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국어의 한글자는 그 자체로 단어이기도 하며</a:t>
            </a:r>
            <a:r>
              <a:rPr lang="en-US" altLang="ko-KR" sz="16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6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관형사나 조사로 이용되는 글자들이 많아 단어로 등장</a:t>
            </a:r>
            <a:r>
              <a:rPr lang="en-US" altLang="ko-KR" sz="16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또한 어근이나 명사들의 종류가 조사나 어미보다 다양하여 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조사나 어미의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ranking 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이 상대적으로 높음</a:t>
            </a:r>
            <a:r>
              <a:rPr lang="ko-KR" altLang="en-US" sz="2000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224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F812F7-52E3-49B1-A3F0-61666C357995}"/>
              </a:ext>
            </a:extLst>
          </p:cNvPr>
          <p:cNvSpPr/>
          <p:nvPr/>
        </p:nvSpPr>
        <p:spPr>
          <a:xfrm rot="5400000">
            <a:off x="5962745" y="-5970054"/>
            <a:ext cx="259200" cy="12199307"/>
          </a:xfrm>
          <a:prstGeom prst="rect">
            <a:avLst/>
          </a:prstGeom>
          <a:solidFill>
            <a:srgbClr val="D6D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13D3CC-FF3A-4E55-820C-00F395CC0F77}"/>
              </a:ext>
            </a:extLst>
          </p:cNvPr>
          <p:cNvSpPr/>
          <p:nvPr/>
        </p:nvSpPr>
        <p:spPr>
          <a:xfrm rot="5400000">
            <a:off x="6013145" y="679146"/>
            <a:ext cx="158400" cy="12199309"/>
          </a:xfrm>
          <a:prstGeom prst="rect">
            <a:avLst/>
          </a:prstGeom>
          <a:solidFill>
            <a:srgbClr val="D6D1E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3C3E4-664B-4446-936F-74C8886A5B32}"/>
              </a:ext>
            </a:extLst>
          </p:cNvPr>
          <p:cNvSpPr txBox="1"/>
          <p:nvPr/>
        </p:nvSpPr>
        <p:spPr>
          <a:xfrm>
            <a:off x="159788" y="383415"/>
            <a:ext cx="2939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2. KR-</a:t>
            </a:r>
            <a:r>
              <a:rPr lang="en-US" altLang="ko-KR" sz="2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WordRank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50C455-4D91-4460-8866-8EEFFC41419B}"/>
              </a:ext>
            </a:extLst>
          </p:cNvPr>
          <p:cNvSpPr txBox="1"/>
          <p:nvPr/>
        </p:nvSpPr>
        <p:spPr>
          <a:xfrm>
            <a:off x="937998" y="2038758"/>
            <a:ext cx="4660251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한국어는 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띄어쓰기 정보를 이용해야 함</a:t>
            </a:r>
            <a:endParaRPr lang="en-US" altLang="ko-KR" sz="2000" b="0" i="0" dirty="0">
              <a:solidFill>
                <a:srgbClr val="FF0000"/>
              </a:solidFill>
              <a:effectLst/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2DBF2A-3682-494C-AB7A-3429167AD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011" y="2718077"/>
            <a:ext cx="5934075" cy="542925"/>
          </a:xfrm>
          <a:prstGeom prst="rect">
            <a:avLst/>
          </a:prstGeom>
        </p:spPr>
      </p:pic>
      <p:sp>
        <p:nvSpPr>
          <p:cNvPr id="7" name="곱하기 기호 6">
            <a:extLst>
              <a:ext uri="{FF2B5EF4-FFF2-40B4-BE49-F238E27FC236}">
                <a16:creationId xmlns:a16="http://schemas.microsoft.com/office/drawing/2014/main" id="{D7A82F57-85D9-4004-B328-586D250CE3E2}"/>
              </a:ext>
            </a:extLst>
          </p:cNvPr>
          <p:cNvSpPr/>
          <p:nvPr/>
        </p:nvSpPr>
        <p:spPr>
          <a:xfrm>
            <a:off x="3967218" y="2690343"/>
            <a:ext cx="381964" cy="347241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CFE3B5-4D58-408E-B7F9-E89B120E3DF4}"/>
              </a:ext>
            </a:extLst>
          </p:cNvPr>
          <p:cNvSpPr txBox="1"/>
          <p:nvPr/>
        </p:nvSpPr>
        <p:spPr>
          <a:xfrm>
            <a:off x="900582" y="3493107"/>
            <a:ext cx="5702202" cy="870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한국어 어절 구조의 특징인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L+[R]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을 이용해야 함</a:t>
            </a:r>
            <a:endParaRPr lang="en-US" altLang="ko-KR" sz="2000" b="0" i="0" dirty="0">
              <a:solidFill>
                <a:srgbClr val="FF0000"/>
              </a:solidFill>
              <a:effectLst/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    - </a:t>
            </a:r>
            <a:r>
              <a:rPr lang="en-US" altLang="ko-KR" sz="1500" b="1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L : </a:t>
            </a:r>
            <a:r>
              <a:rPr lang="ko-KR" altLang="en-US" sz="1500" b="1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의미를 지니는 단어</a:t>
            </a:r>
            <a:r>
              <a:rPr lang="en-US" altLang="ko-KR" sz="15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, R : </a:t>
            </a:r>
            <a:r>
              <a:rPr lang="ko-KR" altLang="en-US" sz="15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문법기능을 하는 조사와 어미</a:t>
            </a:r>
            <a:endParaRPr lang="en-US" altLang="ko-KR" sz="1500" b="0" i="0" dirty="0">
              <a:effectLst/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04B128-DC23-4831-8412-834656EC390B}"/>
              </a:ext>
            </a:extLst>
          </p:cNvPr>
          <p:cNvSpPr txBox="1"/>
          <p:nvPr/>
        </p:nvSpPr>
        <p:spPr>
          <a:xfrm>
            <a:off x="937998" y="4544145"/>
            <a:ext cx="11331166" cy="51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Substring graph </a:t>
            </a:r>
            <a:r>
              <a:rPr lang="ko-KR" altLang="en-US" sz="20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에서 </a:t>
            </a:r>
            <a:r>
              <a:rPr lang="en-US" altLang="ko-KR" sz="20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ranking </a:t>
            </a:r>
            <a:r>
              <a:rPr lang="ko-KR" altLang="en-US" sz="20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이 높은 마디는 단어이고</a:t>
            </a:r>
            <a:r>
              <a:rPr lang="en-US" altLang="ko-KR" sz="20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0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그 데이터셋에서 자주 등장하는 단어</a:t>
            </a:r>
            <a:endParaRPr lang="ko-KR" altLang="en-US" sz="2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40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F812F7-52E3-49B1-A3F0-61666C357995}"/>
              </a:ext>
            </a:extLst>
          </p:cNvPr>
          <p:cNvSpPr/>
          <p:nvPr/>
        </p:nvSpPr>
        <p:spPr>
          <a:xfrm rot="5400000">
            <a:off x="5962745" y="-5970054"/>
            <a:ext cx="259200" cy="12199307"/>
          </a:xfrm>
          <a:prstGeom prst="rect">
            <a:avLst/>
          </a:prstGeom>
          <a:solidFill>
            <a:srgbClr val="D6D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13D3CC-FF3A-4E55-820C-00F395CC0F77}"/>
              </a:ext>
            </a:extLst>
          </p:cNvPr>
          <p:cNvSpPr/>
          <p:nvPr/>
        </p:nvSpPr>
        <p:spPr>
          <a:xfrm rot="5400000">
            <a:off x="6013145" y="679146"/>
            <a:ext cx="158400" cy="12199309"/>
          </a:xfrm>
          <a:prstGeom prst="rect">
            <a:avLst/>
          </a:prstGeom>
          <a:solidFill>
            <a:srgbClr val="D6D1E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3C3E4-664B-4446-936F-74C8886A5B32}"/>
              </a:ext>
            </a:extLst>
          </p:cNvPr>
          <p:cNvSpPr txBox="1"/>
          <p:nvPr/>
        </p:nvSpPr>
        <p:spPr>
          <a:xfrm>
            <a:off x="159788" y="383415"/>
            <a:ext cx="2939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2. KR-</a:t>
            </a:r>
            <a:r>
              <a:rPr lang="en-US" altLang="ko-KR" sz="2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WordRank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DD443E7-BC20-47A4-83C7-96BC7098A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25" y="1961392"/>
            <a:ext cx="6300541" cy="364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D5BA85-EB99-480B-B924-96AA1BE395D6}"/>
              </a:ext>
            </a:extLst>
          </p:cNvPr>
          <p:cNvSpPr txBox="1"/>
          <p:nvPr/>
        </p:nvSpPr>
        <p:spPr>
          <a:xfrm>
            <a:off x="6907147" y="1438848"/>
            <a:ext cx="4945328" cy="4685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1, 2. Substring frequency counting</a:t>
            </a:r>
          </a:p>
          <a:p>
            <a:pPr>
              <a:lnSpc>
                <a:spcPct val="150000"/>
              </a:lnSpc>
            </a:pPr>
            <a:endParaRPr lang="en-US" altLang="ko-KR" sz="7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en-US" altLang="ko-KR" sz="160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60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가능한 모든 </a:t>
            </a:r>
            <a:r>
              <a:rPr lang="en-US" altLang="ko-KR" sz="160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substring </a:t>
            </a:r>
            <a:r>
              <a:rPr lang="ko-KR" altLang="en-US" sz="160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의 빈도수를 계산하고</a:t>
            </a:r>
            <a:endParaRPr lang="en-US" altLang="ko-KR" sz="1600" i="0" dirty="0">
              <a:effectLst/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같은 </a:t>
            </a:r>
            <a:r>
              <a:rPr lang="en-US" altLang="ko-KR" sz="160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position </a:t>
            </a:r>
            <a:r>
              <a:rPr lang="ko-KR" altLang="en-US" sz="160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이면서 빈도수가 같은 </a:t>
            </a:r>
            <a:r>
              <a:rPr lang="en-US" altLang="ko-KR" sz="160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substrings </a:t>
            </a:r>
            <a:r>
              <a:rPr lang="ko-KR" altLang="en-US" sz="160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은 제거</a:t>
            </a:r>
            <a:endParaRPr lang="en-US" altLang="ko-KR" sz="1600" i="0" dirty="0">
              <a:effectLst/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7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4</a:t>
            </a:r>
            <a:r>
              <a:rPr lang="en-US" altLang="ko-KR" sz="160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구성된 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substrings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간의 링크를 만듦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어절 내 </a:t>
            </a:r>
            <a:r>
              <a:rPr lang="en-US" altLang="ko-KR" sz="160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L</a:t>
            </a:r>
            <a:r>
              <a:rPr lang="ko-KR" altLang="en-US" sz="160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과 </a:t>
            </a:r>
            <a:r>
              <a:rPr lang="en-US" altLang="ko-KR" sz="160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R</a:t>
            </a:r>
            <a:r>
              <a:rPr lang="ko-KR" altLang="en-US" sz="160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와 어절 간 링크를 구성함</a:t>
            </a:r>
            <a:endParaRPr lang="en-US" altLang="ko-KR" sz="1600" i="0" dirty="0">
              <a:effectLst/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700" i="0" dirty="0">
              <a:effectLst/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5. Graph ranking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학습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7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6. </a:t>
            </a:r>
            <a:r>
              <a:rPr lang="ko-KR" altLang="en-US" sz="160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후처리 진행</a:t>
            </a:r>
            <a:endParaRPr lang="en-US" altLang="ko-KR" sz="1600" i="0" dirty="0">
              <a:effectLst/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ex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 </a:t>
            </a:r>
            <a:r>
              <a:rPr lang="ko-KR" altLang="en-US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‘원빈</a:t>
            </a:r>
            <a:r>
              <a:rPr lang="en-US" altLang="ko-KR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/L’, ‘</a:t>
            </a:r>
            <a:r>
              <a:rPr lang="ko-KR" altLang="en-US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원빈은</a:t>
            </a:r>
            <a:r>
              <a:rPr lang="en-US" altLang="ko-KR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/L’, ‘</a:t>
            </a:r>
            <a:r>
              <a:rPr lang="ko-KR" altLang="en-US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원빈이</a:t>
            </a:r>
            <a:r>
              <a:rPr lang="en-US" altLang="ko-KR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/L’, ‘</a:t>
            </a:r>
            <a:r>
              <a:rPr lang="ko-KR" altLang="en-US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아저씨</a:t>
            </a:r>
            <a:r>
              <a:rPr lang="en-US" altLang="ko-KR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/L’ </a:t>
            </a:r>
            <a:r>
              <a:rPr lang="ko-KR" altLang="en-US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순서로</a:t>
            </a:r>
            <a:endParaRPr lang="en-US" altLang="ko-KR" sz="1200" b="0" i="0" dirty="0">
              <a:effectLst/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ranking </a:t>
            </a:r>
            <a:r>
              <a:rPr lang="ko-KR" altLang="en-US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을 지니고 ‘은</a:t>
            </a:r>
            <a:r>
              <a:rPr lang="en-US" altLang="ko-KR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/R’, ‘</a:t>
            </a:r>
            <a:r>
              <a:rPr lang="ko-KR" altLang="en-US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이</a:t>
            </a:r>
            <a:r>
              <a:rPr lang="en-US" altLang="ko-KR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/R’ </a:t>
            </a:r>
            <a:r>
              <a:rPr lang="ko-KR" altLang="en-US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이 </a:t>
            </a:r>
            <a:r>
              <a:rPr lang="en-US" altLang="ko-KR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suffix set </a:t>
            </a:r>
            <a:r>
              <a:rPr lang="ko-KR" altLang="en-US" sz="1200" b="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에 포함</a:t>
            </a:r>
            <a:endParaRPr lang="en-US" altLang="ko-KR" sz="1200" b="0" i="0" dirty="0">
              <a:effectLst/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‘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원빈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/L’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을 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filtered set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에 추가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L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 이미 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filtered set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에 포함된 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L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과 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suffix set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으로 조합되는지 확인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조합 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o =&gt; 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추가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x, 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조합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x =&gt; 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추가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66487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F812F7-52E3-49B1-A3F0-61666C357995}"/>
              </a:ext>
            </a:extLst>
          </p:cNvPr>
          <p:cNvSpPr/>
          <p:nvPr/>
        </p:nvSpPr>
        <p:spPr>
          <a:xfrm>
            <a:off x="1" y="0"/>
            <a:ext cx="259976" cy="6858000"/>
          </a:xfrm>
          <a:prstGeom prst="rect">
            <a:avLst/>
          </a:prstGeom>
          <a:solidFill>
            <a:srgbClr val="D6D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13D3CC-FF3A-4E55-820C-00F395CC0F77}"/>
              </a:ext>
            </a:extLst>
          </p:cNvPr>
          <p:cNvSpPr/>
          <p:nvPr/>
        </p:nvSpPr>
        <p:spPr>
          <a:xfrm>
            <a:off x="340659" y="0"/>
            <a:ext cx="157181" cy="6858000"/>
          </a:xfrm>
          <a:prstGeom prst="rect">
            <a:avLst/>
          </a:prstGeom>
          <a:solidFill>
            <a:srgbClr val="D6D1E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FDC056-A71C-4166-8D57-C978C6C5D228}"/>
              </a:ext>
            </a:extLst>
          </p:cNvPr>
          <p:cNvSpPr txBox="1"/>
          <p:nvPr/>
        </p:nvSpPr>
        <p:spPr>
          <a:xfrm>
            <a:off x="4278388" y="2641600"/>
            <a:ext cx="33557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NEXT?</a:t>
            </a:r>
            <a:endParaRPr lang="ko-KR" altLang="en-US" sz="8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532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443</Words>
  <Application>Microsoft Office PowerPoint</Application>
  <PresentationFormat>와이드스크린</PresentationFormat>
  <Paragraphs>64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-윤고딕320</vt:lpstr>
      <vt:lpstr>-윤고딕330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이가현</dc:creator>
  <cp:lastModifiedBy>이가현</cp:lastModifiedBy>
  <cp:revision>43</cp:revision>
  <dcterms:created xsi:type="dcterms:W3CDTF">2021-02-05T06:43:15Z</dcterms:created>
  <dcterms:modified xsi:type="dcterms:W3CDTF">2021-02-05T08:48:29Z</dcterms:modified>
</cp:coreProperties>
</file>