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Alexander Hyman"/>
  <p:cmAuthor clrIdx="1" id="1" initials="" lastIdx="1" name="Olga Kutsenko"/>
  <p:cmAuthor clrIdx="2" id="2" initials="" lastIdx="1" name="David Mack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01F6C0-30EB-4B02-9F48-D2B85BEBE2DF}">
  <a:tblStyle styleId="{B901F6C0-30EB-4B02-9F48-D2B85BEBE2D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E3FD0BD-42EC-4B5C-8872-5125906034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4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SourceSansPr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8-28T15:28:44.714">
    <p:pos x="288" y="1008"/>
    <p:text>I'm not really sure what this mean? Is it asking to calculate the average tenure of when customers churn?</p:text>
  </p:cm>
  <p:cm authorId="1" idx="1" dt="2018-08-28T15:28:44.714">
    <p:pos x="288" y="1108"/>
    <p:text>Alexander, David, I also inserted a small summary next to churn/contract chart. You are welcome to edit.</p:text>
  </p:cm>
  <p:cm authorId="0" idx="2" dt="2018-08-27T22:49:37.386">
    <p:pos x="6000" y="0"/>
    <p:text>Do we want to have our business questions narrowed down for this update?</p:text>
  </p:cm>
  <p:cm authorId="2" idx="1" dt="2018-08-27T17:41:20.620">
    <p:pos x="6000" y="100"/>
    <p:text>Yeah. We can just keep (or add) the ones we each looked into.</p:text>
  </p:cm>
  <p:cm authorId="0" idx="3" dt="2018-08-27T22:49:37.386">
    <p:pos x="6000" y="200"/>
    <p:text>Maybe add a bullet point under any conclusions we have investigated with what we found?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8-27T22:48:01.571">
    <p:pos x="2880" y="1008"/>
    <p:text>I'm not entirely sure what this statement means? A 90% churn rate is huge and bad. Does this mean 90% of people who have a phone service have left? Or have 90% of people who have left us had phone service?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1aacb09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1aacb09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11aacb09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1aacb09d_1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1aacb09d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11aacb09d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1aacb09d_1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1aacb09d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11aacb09d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14bc4703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14bc470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114bc470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266fb45c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266fb45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1266fb45c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c75f6a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ec75f6ad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c75f6ad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ec75f6ade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14bc4703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14bc4703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4114bc4703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88e8148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88e8148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088e8148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14bc4703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14bc470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114bc470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02236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002236"/>
            <a:ext cx="9144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to edit Master title style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R3j3QUAD/ads-project-boar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144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IST687 Project Update </a:t>
            </a:r>
            <a:r>
              <a:rPr lang="en-US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3400" y="3352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Agile Kanban Methodology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001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en-US" sz="1600"/>
              <a:t>Alex Hyman, Spalding Lewis, David Mackey, Olga Perera 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4572000" y="1382400"/>
            <a:ext cx="43113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ajority of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contracts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are on month-to-month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Low churn rate in both one year and two year contracts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Deeper analysis in month-to-month contracts is required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Potential solution is to push customers more toward the long-term contracts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Early intervention potentially needed for month-to-month customers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Contracts (3)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75" y="1140800"/>
            <a:ext cx="3361375" cy="22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00" y="3533650"/>
            <a:ext cx="3335901" cy="2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Churn, Charge Rates, and Gender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4114800" cy="408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600200"/>
            <a:ext cx="4114800" cy="408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Churn, Charge Rates and Dependents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960639"/>
            <a:ext cx="3846475" cy="38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325" y="1960649"/>
            <a:ext cx="3846475" cy="38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 Rate for Senior Citizens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925625" y="1371600"/>
            <a:ext cx="376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churn rate was observed to be higher for senior citizens than non-seniors.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t-test shows that the difference in the churn rates is statistically significant (p-value &lt; 2.2e-16</a:t>
            </a:r>
            <a:endParaRPr sz="2400"/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210575" y="26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{EE3FD0BD-42EC-4B5C-8872-512590603433}</a:tableStyleId>
              </a:tblPr>
              <a:tblGrid>
                <a:gridCol w="1595075"/>
                <a:gridCol w="1595075"/>
                <a:gridCol w="1595075"/>
              </a:tblGrid>
              <a:tr h="5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Category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Churn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on-Seniors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23.61%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5,901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Seniors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41.68%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1,142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Impact Services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0" y="1600200"/>
            <a:ext cx="4114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Extra Services seem to have little effect on churning customers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This could lead us to spending less on selling the extra services</a:t>
            </a:r>
            <a:endParaRPr/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571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{EE3FD0BD-42EC-4B5C-8872-512590603433}</a:tableStyleId>
              </a:tblPr>
              <a:tblGrid>
                <a:gridCol w="1879775"/>
                <a:gridCol w="1879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Percent Churn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Phone 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Online Security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Online Backup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Device Protection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Tech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Kanban Board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228601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{B901F6C0-30EB-4B02-9F48-D2B85BEBE2DF}</a:tableStyleId>
              </a:tblPr>
              <a:tblGrid>
                <a:gridCol w="2286000"/>
                <a:gridCol w="2209800"/>
                <a:gridCol w="2286000"/>
                <a:gridCol w="1676400"/>
              </a:tblGrid>
              <a:tr h="150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BACKLOG</a:t>
                      </a:r>
                      <a:endParaRPr/>
                    </a:p>
                  </a:txBody>
                  <a:tcPr marT="45725" marB="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IN-PROGRESS</a:t>
                      </a:r>
                      <a:endParaRPr/>
                    </a:p>
                  </a:txBody>
                  <a:tcPr marT="45725" marB="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ANALYSIS</a:t>
                      </a:r>
                      <a:endParaRPr/>
                    </a:p>
                  </a:txBody>
                  <a:tcPr marT="45725" marB="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DEPLOYED</a:t>
                      </a:r>
                      <a:endParaRPr/>
                    </a:p>
                  </a:txBody>
                  <a:tcPr marT="45725" marB="0" marR="91450" marL="91450"/>
                </a:tc>
              </a:tr>
              <a:tr h="302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Develop a workflow plan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Dig deeper past initial findings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Decide what questions should be focused 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Implement robust statistical methods for analysis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Analyze relationship between Churn and factors including demographic, purchased contract, and optional services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Determined initial</a:t>
                      </a:r>
                      <a:r>
                        <a:rPr lang="en-US"/>
                        <a:t> business questions to be tested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Found a dataset to analyze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Assign initial tasks</a:t>
                      </a:r>
                      <a:endParaRPr/>
                    </a:p>
                  </a:txBody>
                  <a:tcPr marT="45725" marB="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Kanban Board Link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Link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https://trello.com/b/R3j3QUAD/ads-project-board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Summary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457200" y="4963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{B901F6C0-30EB-4B02-9F48-D2B85BEBE2DF}</a:tableStyleId>
              </a:tblPr>
              <a:tblGrid>
                <a:gridCol w="1676400"/>
                <a:gridCol w="1676400"/>
                <a:gridCol w="1600200"/>
                <a:gridCol w="1600200"/>
                <a:gridCol w="1676400"/>
              </a:tblGrid>
              <a:tr h="44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 Understanding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Preprocessing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Analysis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Testing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Communicating Results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r>
                        <a:rPr lang="en-US" sz="1200"/>
                        <a:t>% of time /</a:t>
                      </a:r>
                      <a:r>
                        <a:rPr lang="en-US" sz="1200"/>
                        <a:t>  </a:t>
                      </a:r>
                      <a:r>
                        <a:rPr lang="en-US" sz="1200"/>
                        <a:t>4</a:t>
                      </a:r>
                      <a:r>
                        <a:rPr lang="en-US" sz="1200"/>
                        <a:t> people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25% of time / 4 people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35% of time / 4 people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</a:t>
                      </a:r>
                      <a:r>
                        <a:rPr lang="en-US" sz="1200"/>
                        <a:t>% of time /</a:t>
                      </a:r>
                      <a:r>
                        <a:rPr lang="en-US" sz="1200"/>
                        <a:t>  </a:t>
                      </a:r>
                      <a:r>
                        <a:rPr lang="en-US" sz="1200"/>
                        <a:t>4</a:t>
                      </a:r>
                      <a:r>
                        <a:rPr lang="en-US" sz="1200"/>
                        <a:t> people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/>
        </p:nvSpPr>
        <p:spPr>
          <a:xfrm>
            <a:off x="4691955" y="1524000"/>
            <a:ext cx="16868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working well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Participation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collaboration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09600" y="1524000"/>
            <a:ext cx="23480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this past period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candidate variables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meaningful visualizations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Began initial analysis of some descriptive and inferential statistics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09600" y="3276600"/>
            <a:ext cx="2710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Plans for next update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Discussion: Are all the candidate variables needed for building the most effective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Discussion: Could it be beneficial to build a totally different model for those with internet service and those without?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691951" y="3276600"/>
            <a:ext cx="384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/ What is not working well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model due to lack of exposure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Translating analysis into actionable insights due to lack of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304800" y="3048000"/>
            <a:ext cx="8229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16"/>
          <p:cNvCxnSpPr/>
          <p:nvPr/>
        </p:nvCxnSpPr>
        <p:spPr>
          <a:xfrm>
            <a:off x="4419600" y="1524000"/>
            <a:ext cx="0" cy="3200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3" name="Google Shape;113;p16"/>
          <p:cNvSpPr txBox="1"/>
          <p:nvPr/>
        </p:nvSpPr>
        <p:spPr>
          <a:xfrm>
            <a:off x="8857700" y="21970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Dataset Summary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Telco Customer Churn</a:t>
            </a:r>
            <a:endParaRPr/>
          </a:p>
          <a:p>
            <a:pPr indent="-381000" lvl="0" marL="457200" marR="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Customer data from a telecommunications company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Includes account and demographic information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Gender, Partnered, Senior citizen, Dependents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Internet, Phone, Tech support services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Potential d</a:t>
            </a:r>
            <a:r>
              <a:rPr lang="en-US" sz="2400"/>
              <a:t>ecision-making (dependent) variables: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Churn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Total Charges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Tenure </a:t>
            </a:r>
            <a:endParaRPr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Important Business Questions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 demographics (if any) are most likely to be churn?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Senior citizens have high churn rate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Are there any potentially untapped demographics?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Potentially middle income/non-premium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Are there any trends in when churned customer are leaving</a:t>
            </a:r>
            <a:r>
              <a:rPr lang="en-US" sz="2200"/>
              <a:t>?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Mean tenure of churned customers: 18 Months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Median tenure of churned customers: 10 Months</a:t>
            </a:r>
            <a:endParaRPr sz="2200"/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Large positive skew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Does any contract type perform significantly better compared to other options?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Majority of churn is due from month-to-month contracts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Where should we focus our resources to increase retention rate?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Churn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99551"/>
            <a:ext cx="4620825" cy="345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925625" y="1371600"/>
            <a:ext cx="376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Customers who have higher monthly bills are more likely to leave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longer a customer has been with the company, the less likely they will leave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There appears to be a positive sloped diagonal line that acts as a boundary separating retained and churned customers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Appears to be a gap in average monthly bill between $25 and $50. Could be a customer base that is interested in an upgraded plan from the minimum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Contracts (1)</a:t>
            </a:r>
            <a:endParaRPr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449538" y="15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{EE3FD0BD-42EC-4B5C-8872-512590603433}</a:tableStyleId>
              </a:tblPr>
              <a:tblGrid>
                <a:gridCol w="2061225"/>
                <a:gridCol w="2061225"/>
              </a:tblGrid>
              <a:tr h="50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Contract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Total Money Received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0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Month-to-Month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$5,305,862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0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One Year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$4,467,054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0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Two Years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$6,283,254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1" name="Google Shape;141;p20"/>
          <p:cNvGraphicFramePr/>
          <p:nvPr/>
        </p:nvGraphicFramePr>
        <p:xfrm>
          <a:off x="449575" y="41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{EE3FD0BD-42EC-4B5C-8872-512590603433}</a:tableStyleId>
              </a:tblPr>
              <a:tblGrid>
                <a:gridCol w="1298275"/>
                <a:gridCol w="1424050"/>
                <a:gridCol w="1400100"/>
              </a:tblGrid>
              <a:tr h="61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Contract Type</a:t>
                      </a:r>
                      <a:endParaRPr b="1" sz="1200"/>
                    </a:p>
                  </a:txBody>
                  <a:tcPr marT="91425" marB="0" marR="0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Average Tenure (mo.)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Tenure SD (mo.)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Month-to-Month</a:t>
                      </a:r>
                      <a:endParaRPr b="1" sz="1200"/>
                    </a:p>
                  </a:txBody>
                  <a:tcPr marT="91425" marB="0" marR="0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18.0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17.7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One Year</a:t>
                      </a:r>
                      <a:endParaRPr b="1" sz="1200"/>
                    </a:p>
                  </a:txBody>
                  <a:tcPr marT="91425" marB="0" marR="0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42.0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19.0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Two Years</a:t>
                      </a:r>
                      <a:endParaRPr b="1" sz="1200"/>
                    </a:p>
                  </a:txBody>
                  <a:tcPr marT="91425" marB="0" marR="0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56.7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18.2</a:t>
                      </a:r>
                      <a:endParaRPr b="1" sz="1200"/>
                    </a:p>
                  </a:txBody>
                  <a:tcPr marT="91425" marB="0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925625" y="1371600"/>
            <a:ext cx="376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Two Year Contracts both have the longest tenures and have made the most money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More investigation is needed into lurking variables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0" y="-2199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Contracts (2)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925625" y="1371600"/>
            <a:ext cx="376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Chi Square test for independence shows a relationship between churn and contracts (p-value &lt;2.2e-16)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long-term contracts have better customer retention than expected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Maybe focus on a push towards long-term contracts</a:t>
            </a:r>
            <a:endParaRPr sz="2400"/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362925" y="172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{EE3FD0BD-42EC-4B5C-8872-512590603433}</a:tableStyleId>
              </a:tblPr>
              <a:tblGrid>
                <a:gridCol w="1463875"/>
                <a:gridCol w="1128375"/>
                <a:gridCol w="1560250"/>
              </a:tblGrid>
              <a:tr h="46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Churn - 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Churn - Yes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Month-to-Month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2220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1655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One Year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1307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166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Two Years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1647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48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1"/>
          <p:cNvGraphicFramePr/>
          <p:nvPr/>
        </p:nvGraphicFramePr>
        <p:xfrm>
          <a:off x="362925" y="412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{EE3FD0BD-42EC-4B5C-8872-512590603433}</a:tableStyleId>
              </a:tblPr>
              <a:tblGrid>
                <a:gridCol w="1463875"/>
                <a:gridCol w="1128375"/>
                <a:gridCol w="1560250"/>
              </a:tblGrid>
              <a:tr h="46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Churn - 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Churn - Yes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Month-to-Month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2846.7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1028.3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One Year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1082.1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390.9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Two Years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1245.2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449.8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1"/>
          <p:cNvSpPr txBox="1"/>
          <p:nvPr/>
        </p:nvSpPr>
        <p:spPr>
          <a:xfrm>
            <a:off x="1461625" y="1256163"/>
            <a:ext cx="1955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Observed</a:t>
            </a:r>
            <a:endParaRPr b="1"/>
          </a:p>
        </p:txBody>
      </p:sp>
      <p:sp>
        <p:nvSpPr>
          <p:cNvPr id="153" name="Google Shape;153;p21"/>
          <p:cNvSpPr txBox="1"/>
          <p:nvPr/>
        </p:nvSpPr>
        <p:spPr>
          <a:xfrm>
            <a:off x="1461625" y="3642288"/>
            <a:ext cx="1955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Expected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