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Lst>
  <p:notesMasterIdLst>
    <p:notesMasterId r:id="rId16"/>
  </p:notesMasterIdLst>
  <p:sldIdLst>
    <p:sldId id="256" r:id="rId2"/>
    <p:sldId id="273" r:id="rId3"/>
    <p:sldId id="274" r:id="rId4"/>
    <p:sldId id="275" r:id="rId5"/>
    <p:sldId id="278" r:id="rId6"/>
    <p:sldId id="276" r:id="rId7"/>
    <p:sldId id="277" r:id="rId8"/>
    <p:sldId id="279" r:id="rId9"/>
    <p:sldId id="280" r:id="rId10"/>
    <p:sldId id="281" r:id="rId11"/>
    <p:sldId id="282" r:id="rId12"/>
    <p:sldId id="283" r:id="rId13"/>
    <p:sldId id="284" r:id="rId14"/>
    <p:sldId id="28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A17"/>
    <a:srgbClr val="092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51" autoAdjust="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0241E0-0248-4C4D-A980-3F9F515680AD}" type="datetimeFigureOut">
              <a:rPr lang="en-IN" smtClean="0"/>
              <a:t>02-05-2024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0DDA9C-541D-438C-B68E-ACBB23FFE4AA}" type="slidenum">
              <a:rPr lang="en-IN" smtClean="0"/>
              <a:t>‹#›</a:t>
            </a:fld>
            <a:endParaRPr lang="en-IN"/>
          </a:p>
        </p:txBody>
      </p:sp>
    </p:spTree>
    <p:extLst>
      <p:ext uri="{BB962C8B-B14F-4D97-AF65-F5344CB8AC3E}">
        <p14:creationId xmlns:p14="http://schemas.microsoft.com/office/powerpoint/2010/main" val="366006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CC04E68-C288-47B7-A429-624E9C67C2C3}" type="datetime1">
              <a:rPr lang="en-US" smtClean="0"/>
              <a:t>5/2/2024</a:t>
            </a:fld>
            <a:endParaRPr lang="en-US"/>
          </a:p>
        </p:txBody>
      </p:sp>
      <p:sp>
        <p:nvSpPr>
          <p:cNvPr id="5" name="Footer Placeholder 4"/>
          <p:cNvSpPr>
            <a:spLocks noGrp="1"/>
          </p:cNvSpPr>
          <p:nvPr>
            <p:ph type="ftr" sz="quarter" idx="11"/>
          </p:nvPr>
        </p:nvSpPr>
        <p:spPr/>
        <p:txBody>
          <a:bodyPr/>
          <a:lstStyle/>
          <a:p>
            <a:r>
              <a:rPr lang="en-US"/>
              <a:t>AIIoT 2024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879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5B20855-8BA8-4F80-A3A1-C3CADF584B34}" type="datetime1">
              <a:rPr lang="en-US" smtClean="0"/>
              <a:t>5/2/2024</a:t>
            </a:fld>
            <a:endParaRPr lang="en-US"/>
          </a:p>
        </p:txBody>
      </p:sp>
      <p:sp>
        <p:nvSpPr>
          <p:cNvPr id="5" name="Footer Placeholder 4"/>
          <p:cNvSpPr>
            <a:spLocks noGrp="1"/>
          </p:cNvSpPr>
          <p:nvPr>
            <p:ph type="ftr" sz="quarter" idx="11"/>
          </p:nvPr>
        </p:nvSpPr>
        <p:spPr/>
        <p:txBody>
          <a:bodyPr/>
          <a:lstStyle/>
          <a:p>
            <a:r>
              <a:rPr lang="en-US"/>
              <a:t>AIIoT 2024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0339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8D9B4B-F75E-46E3-8124-A172AF96DC48}" type="datetime1">
              <a:rPr lang="en-US" smtClean="0"/>
              <a:t>5/2/2024</a:t>
            </a:fld>
            <a:endParaRPr lang="en-US"/>
          </a:p>
        </p:txBody>
      </p:sp>
      <p:sp>
        <p:nvSpPr>
          <p:cNvPr id="5" name="Footer Placeholder 4"/>
          <p:cNvSpPr>
            <a:spLocks noGrp="1"/>
          </p:cNvSpPr>
          <p:nvPr>
            <p:ph type="ftr" sz="quarter" idx="11"/>
          </p:nvPr>
        </p:nvSpPr>
        <p:spPr/>
        <p:txBody>
          <a:bodyPr/>
          <a:lstStyle/>
          <a:p>
            <a:r>
              <a:rPr lang="en-US"/>
              <a:t>AIIoT 2024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904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3084CF4-48F8-4F7C-8F06-AD2D796D5226}" type="datetime1">
              <a:rPr lang="en-US" smtClean="0"/>
              <a:t>5/2/2024</a:t>
            </a:fld>
            <a:endParaRPr lang="en-US"/>
          </a:p>
        </p:txBody>
      </p:sp>
      <p:sp>
        <p:nvSpPr>
          <p:cNvPr id="5" name="Footer Placeholder 4"/>
          <p:cNvSpPr>
            <a:spLocks noGrp="1"/>
          </p:cNvSpPr>
          <p:nvPr>
            <p:ph type="ftr" sz="quarter" idx="11"/>
          </p:nvPr>
        </p:nvSpPr>
        <p:spPr/>
        <p:txBody>
          <a:bodyPr/>
          <a:lstStyle/>
          <a:p>
            <a:r>
              <a:rPr lang="en-US"/>
              <a:t>AIIoT 2024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4322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83FC2-A81B-46A4-9018-50D4EAA91D1E}" type="datetime1">
              <a:rPr lang="en-US" smtClean="0"/>
              <a:t>5/2/2024</a:t>
            </a:fld>
            <a:endParaRPr lang="en-US"/>
          </a:p>
        </p:txBody>
      </p:sp>
      <p:sp>
        <p:nvSpPr>
          <p:cNvPr id="5" name="Footer Placeholder 4"/>
          <p:cNvSpPr>
            <a:spLocks noGrp="1"/>
          </p:cNvSpPr>
          <p:nvPr>
            <p:ph type="ftr" sz="quarter" idx="11"/>
          </p:nvPr>
        </p:nvSpPr>
        <p:spPr/>
        <p:txBody>
          <a:bodyPr/>
          <a:lstStyle/>
          <a:p>
            <a:r>
              <a:rPr lang="en-US"/>
              <a:t>AIIoT 2024</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5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6CE82BE-94C6-494C-AE3C-1E90C272E142}" type="datetime1">
              <a:rPr lang="en-US" smtClean="0"/>
              <a:t>5/2/2024</a:t>
            </a:fld>
            <a:endParaRPr lang="en-US"/>
          </a:p>
        </p:txBody>
      </p:sp>
      <p:sp>
        <p:nvSpPr>
          <p:cNvPr id="6" name="Footer Placeholder 5"/>
          <p:cNvSpPr>
            <a:spLocks noGrp="1"/>
          </p:cNvSpPr>
          <p:nvPr>
            <p:ph type="ftr" sz="quarter" idx="11"/>
          </p:nvPr>
        </p:nvSpPr>
        <p:spPr/>
        <p:txBody>
          <a:bodyPr/>
          <a:lstStyle/>
          <a:p>
            <a:r>
              <a:rPr lang="en-US"/>
              <a:t>AIIoT 2024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143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EEFD2C-111D-4692-BDFC-51C1955213C6}" type="datetime1">
              <a:rPr lang="en-US" smtClean="0"/>
              <a:t>5/2/2024</a:t>
            </a:fld>
            <a:endParaRPr lang="en-US"/>
          </a:p>
        </p:txBody>
      </p:sp>
      <p:sp>
        <p:nvSpPr>
          <p:cNvPr id="8" name="Footer Placeholder 7"/>
          <p:cNvSpPr>
            <a:spLocks noGrp="1"/>
          </p:cNvSpPr>
          <p:nvPr>
            <p:ph type="ftr" sz="quarter" idx="11"/>
          </p:nvPr>
        </p:nvSpPr>
        <p:spPr/>
        <p:txBody>
          <a:bodyPr/>
          <a:lstStyle/>
          <a:p>
            <a:r>
              <a:rPr lang="en-US"/>
              <a:t>AIIoT 2024</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150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5F2B168-006A-44A1-B4DE-AAD429951968}" type="datetime1">
              <a:rPr lang="en-US" smtClean="0"/>
              <a:t>5/2/2024</a:t>
            </a:fld>
            <a:endParaRPr lang="en-US"/>
          </a:p>
        </p:txBody>
      </p:sp>
      <p:sp>
        <p:nvSpPr>
          <p:cNvPr id="4" name="Footer Placeholder 3"/>
          <p:cNvSpPr>
            <a:spLocks noGrp="1"/>
          </p:cNvSpPr>
          <p:nvPr>
            <p:ph type="ftr" sz="quarter" idx="11"/>
          </p:nvPr>
        </p:nvSpPr>
        <p:spPr/>
        <p:txBody>
          <a:bodyPr/>
          <a:lstStyle/>
          <a:p>
            <a:r>
              <a:rPr lang="en-US"/>
              <a:t>AIIoT 2024</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3066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97D51-0AAF-4895-AE29-25FF3080F5FD}" type="datetime1">
              <a:rPr lang="en-US" smtClean="0"/>
              <a:t>5/2/2024</a:t>
            </a:fld>
            <a:endParaRPr lang="en-US"/>
          </a:p>
        </p:txBody>
      </p:sp>
      <p:sp>
        <p:nvSpPr>
          <p:cNvPr id="3" name="Footer Placeholder 2"/>
          <p:cNvSpPr>
            <a:spLocks noGrp="1"/>
          </p:cNvSpPr>
          <p:nvPr>
            <p:ph type="ftr" sz="quarter" idx="11"/>
          </p:nvPr>
        </p:nvSpPr>
        <p:spPr/>
        <p:txBody>
          <a:bodyPr/>
          <a:lstStyle/>
          <a:p>
            <a:r>
              <a:rPr lang="en-US"/>
              <a:t>AIIoT 2024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811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314E7C-214D-47FD-9705-220FB5377B7B}" type="datetime1">
              <a:rPr lang="en-US" smtClean="0"/>
              <a:t>5/2/2024</a:t>
            </a:fld>
            <a:endParaRPr lang="en-US"/>
          </a:p>
        </p:txBody>
      </p:sp>
      <p:sp>
        <p:nvSpPr>
          <p:cNvPr id="6" name="Footer Placeholder 5"/>
          <p:cNvSpPr>
            <a:spLocks noGrp="1"/>
          </p:cNvSpPr>
          <p:nvPr>
            <p:ph type="ftr" sz="quarter" idx="11"/>
          </p:nvPr>
        </p:nvSpPr>
        <p:spPr/>
        <p:txBody>
          <a:bodyPr/>
          <a:lstStyle/>
          <a:p>
            <a:r>
              <a:rPr lang="en-US"/>
              <a:t>AIIoT 2024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8147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7BC251-AB96-4D49-9D5F-7026CF24AB98}" type="datetime1">
              <a:rPr lang="en-US" smtClean="0"/>
              <a:t>5/2/2024</a:t>
            </a:fld>
            <a:endParaRPr lang="en-US"/>
          </a:p>
        </p:txBody>
      </p:sp>
      <p:sp>
        <p:nvSpPr>
          <p:cNvPr id="6" name="Footer Placeholder 5"/>
          <p:cNvSpPr>
            <a:spLocks noGrp="1"/>
          </p:cNvSpPr>
          <p:nvPr>
            <p:ph type="ftr" sz="quarter" idx="11"/>
          </p:nvPr>
        </p:nvSpPr>
        <p:spPr/>
        <p:txBody>
          <a:bodyPr/>
          <a:lstStyle/>
          <a:p>
            <a:r>
              <a:rPr lang="en-US"/>
              <a:t>AIIoT 2024</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1522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6DE48-3097-40B2-B527-98314F1DC065}" type="datetime1">
              <a:rPr lang="en-US" smtClean="0"/>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AIIoT 2024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4236258"/>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55/2022/120667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1049078"/>
            <a:ext cx="8839200" cy="1617922"/>
          </a:xfrm>
        </p:spPr>
        <p:txBody>
          <a:bodyPr>
            <a:normAutofit lnSpcReduction="10000"/>
          </a:bodyPr>
          <a:lstStyle/>
          <a:p>
            <a:pPr algn="ctr">
              <a:spcBef>
                <a:spcPts val="0"/>
              </a:spcBef>
            </a:pPr>
            <a:r>
              <a:rPr lang="en-US" sz="2000" b="1" i="1" dirty="0">
                <a:solidFill>
                  <a:srgbClr val="092034"/>
                </a:solidFill>
                <a:effectLst/>
                <a:latin typeface="Allerta Stencil"/>
              </a:rPr>
              <a:t>3</a:t>
            </a:r>
            <a:r>
              <a:rPr lang="en-US" sz="2000" b="1" i="1" baseline="30000" dirty="0">
                <a:solidFill>
                  <a:srgbClr val="092034"/>
                </a:solidFill>
                <a:effectLst/>
                <a:latin typeface="Allerta Stencil"/>
              </a:rPr>
              <a:t>rd</a:t>
            </a:r>
            <a:r>
              <a:rPr lang="en-US" sz="2000" b="1" i="1" dirty="0">
                <a:solidFill>
                  <a:srgbClr val="092034"/>
                </a:solidFill>
                <a:effectLst/>
                <a:latin typeface="Allerta Stencil"/>
              </a:rPr>
              <a:t> IEEE International Conference on</a:t>
            </a:r>
          </a:p>
          <a:p>
            <a:pPr algn="ctr">
              <a:spcBef>
                <a:spcPts val="0"/>
              </a:spcBef>
            </a:pPr>
            <a:r>
              <a:rPr lang="en-US" b="1" i="0" dirty="0">
                <a:solidFill>
                  <a:srgbClr val="092034"/>
                </a:solidFill>
                <a:effectLst/>
                <a:latin typeface="Allerta Stencil"/>
              </a:rPr>
              <a:t>Artificial Intelligence for Internet of Things</a:t>
            </a:r>
          </a:p>
          <a:p>
            <a:pPr algn="ctr">
              <a:spcBef>
                <a:spcPts val="0"/>
              </a:spcBef>
            </a:pPr>
            <a:r>
              <a:rPr lang="en-US" b="1" i="0" dirty="0">
                <a:solidFill>
                  <a:srgbClr val="FF4A17"/>
                </a:solidFill>
                <a:effectLst/>
                <a:latin typeface="Allerta Stencil"/>
              </a:rPr>
              <a:t>AIIoT 2024</a:t>
            </a:r>
          </a:p>
          <a:p>
            <a:pPr algn="ctr">
              <a:spcBef>
                <a:spcPts val="0"/>
              </a:spcBef>
            </a:pPr>
            <a:r>
              <a:rPr lang="en-US" sz="2000" b="1" i="0" dirty="0">
                <a:solidFill>
                  <a:srgbClr val="092034"/>
                </a:solidFill>
                <a:effectLst/>
                <a:latin typeface="Allerta Stencil"/>
              </a:rPr>
              <a:t>03 - 04, May 2024</a:t>
            </a:r>
            <a:endParaRPr lang="en-US" sz="1600" b="1" i="0" dirty="0">
              <a:solidFill>
                <a:srgbClr val="092034"/>
              </a:solidFill>
              <a:effectLst/>
              <a:latin typeface="Allerta Stencil"/>
            </a:endParaRPr>
          </a:p>
        </p:txBody>
      </p:sp>
      <p:sp>
        <p:nvSpPr>
          <p:cNvPr id="4" name="Title 1">
            <a:extLst>
              <a:ext uri="{FF2B5EF4-FFF2-40B4-BE49-F238E27FC236}">
                <a16:creationId xmlns:a16="http://schemas.microsoft.com/office/drawing/2014/main" id="{2791751A-5324-A066-9C59-C6590855187F}"/>
              </a:ext>
            </a:extLst>
          </p:cNvPr>
          <p:cNvSpPr txBox="1">
            <a:spLocks/>
          </p:cNvSpPr>
          <p:nvPr/>
        </p:nvSpPr>
        <p:spPr>
          <a:xfrm>
            <a:off x="0" y="0"/>
            <a:ext cx="9144000" cy="914400"/>
          </a:xfrm>
          <a:prstGeom prst="rect">
            <a:avLst/>
          </a:prstGeom>
          <a:solidFill>
            <a:srgbClr val="092034"/>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4200" b="1" dirty="0">
              <a:solidFill>
                <a:schemeClr val="bg1"/>
              </a:solidFill>
              <a:latin typeface="Arial" pitchFamily="34" charset="0"/>
              <a:cs typeface="Arial" pitchFamily="34" charset="0"/>
            </a:endParaRPr>
          </a:p>
        </p:txBody>
      </p:sp>
      <p:pic>
        <p:nvPicPr>
          <p:cNvPr id="7" name="Picture 6">
            <a:extLst>
              <a:ext uri="{FF2B5EF4-FFF2-40B4-BE49-F238E27FC236}">
                <a16:creationId xmlns:a16="http://schemas.microsoft.com/office/drawing/2014/main" id="{9197A3B8-3373-0F06-BDA6-F265C246EC49}"/>
              </a:ext>
            </a:extLst>
          </p:cNvPr>
          <p:cNvPicPr>
            <a:picLocks noChangeAspect="1"/>
          </p:cNvPicPr>
          <p:nvPr/>
        </p:nvPicPr>
        <p:blipFill>
          <a:blip r:embed="rId2"/>
          <a:stretch>
            <a:fillRect/>
          </a:stretch>
        </p:blipFill>
        <p:spPr>
          <a:xfrm>
            <a:off x="76200" y="134678"/>
            <a:ext cx="2040832" cy="640080"/>
          </a:xfrm>
          <a:prstGeom prst="rect">
            <a:avLst/>
          </a:prstGeom>
        </p:spPr>
      </p:pic>
      <p:pic>
        <p:nvPicPr>
          <p:cNvPr id="10" name="Picture 9">
            <a:extLst>
              <a:ext uri="{FF2B5EF4-FFF2-40B4-BE49-F238E27FC236}">
                <a16:creationId xmlns:a16="http://schemas.microsoft.com/office/drawing/2014/main" id="{680780B4-FBF0-F3D3-2F77-62BC97FD67E6}"/>
              </a:ext>
            </a:extLst>
          </p:cNvPr>
          <p:cNvPicPr>
            <a:picLocks noChangeAspect="1"/>
          </p:cNvPicPr>
          <p:nvPr/>
        </p:nvPicPr>
        <p:blipFill>
          <a:blip r:embed="rId3"/>
          <a:stretch>
            <a:fillRect/>
          </a:stretch>
        </p:blipFill>
        <p:spPr>
          <a:xfrm>
            <a:off x="6922079" y="134678"/>
            <a:ext cx="2145721" cy="640080"/>
          </a:xfrm>
          <a:prstGeom prst="rect">
            <a:avLst/>
          </a:prstGeom>
        </p:spPr>
      </p:pic>
      <p:sp>
        <p:nvSpPr>
          <p:cNvPr id="11" name="Subtitle 2">
            <a:extLst>
              <a:ext uri="{FF2B5EF4-FFF2-40B4-BE49-F238E27FC236}">
                <a16:creationId xmlns:a16="http://schemas.microsoft.com/office/drawing/2014/main" id="{11F3AC6F-E1D0-EA53-856B-E06FE21486EA}"/>
              </a:ext>
            </a:extLst>
          </p:cNvPr>
          <p:cNvSpPr txBox="1">
            <a:spLocks/>
          </p:cNvSpPr>
          <p:nvPr/>
        </p:nvSpPr>
        <p:spPr>
          <a:xfrm>
            <a:off x="152400" y="3333031"/>
            <a:ext cx="8839200" cy="741622"/>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dirty="0">
                <a:solidFill>
                  <a:schemeClr val="accent2">
                    <a:lumMod val="75000"/>
                  </a:schemeClr>
                </a:solidFill>
              </a:rPr>
              <a:t>LoRa-Enabled </a:t>
            </a:r>
            <a:r>
              <a:rPr lang="en-US" dirty="0" err="1">
                <a:solidFill>
                  <a:schemeClr val="accent2">
                    <a:lumMod val="75000"/>
                  </a:schemeClr>
                </a:solidFill>
              </a:rPr>
              <a:t>NodeMCU</a:t>
            </a:r>
            <a:r>
              <a:rPr lang="en-US" dirty="0">
                <a:solidFill>
                  <a:schemeClr val="accent2">
                    <a:lumMod val="75000"/>
                  </a:schemeClr>
                </a:solidFill>
              </a:rPr>
              <a:t> Nodes for Efficient Agricultural Monitoring in IoT: Integration with Raspberry Pi Web Application</a:t>
            </a:r>
            <a:endParaRPr lang="en-US" b="1" dirty="0">
              <a:solidFill>
                <a:schemeClr val="accent2">
                  <a:lumMod val="75000"/>
                </a:schemeClr>
              </a:solidFill>
              <a:latin typeface="Cambria" panose="02040503050406030204" pitchFamily="18" charset="0"/>
              <a:ea typeface="Cambria" panose="02040503050406030204" pitchFamily="18" charset="0"/>
            </a:endParaRPr>
          </a:p>
        </p:txBody>
      </p:sp>
      <p:sp>
        <p:nvSpPr>
          <p:cNvPr id="12" name="Title 1">
            <a:extLst>
              <a:ext uri="{FF2B5EF4-FFF2-40B4-BE49-F238E27FC236}">
                <a16:creationId xmlns:a16="http://schemas.microsoft.com/office/drawing/2014/main" id="{FD807E04-7931-EA37-E47D-36E63A7A3660}"/>
              </a:ext>
            </a:extLst>
          </p:cNvPr>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13" name="Footer Placeholder 4">
            <a:extLst>
              <a:ext uri="{FF2B5EF4-FFF2-40B4-BE49-F238E27FC236}">
                <a16:creationId xmlns:a16="http://schemas.microsoft.com/office/drawing/2014/main" id="{090FD3F3-7B4E-BB2C-B4F3-F20778CADDCB}"/>
              </a:ext>
            </a:extLst>
          </p:cNvPr>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14" name="Slide Number Placeholder 5">
            <a:extLst>
              <a:ext uri="{FF2B5EF4-FFF2-40B4-BE49-F238E27FC236}">
                <a16:creationId xmlns:a16="http://schemas.microsoft.com/office/drawing/2014/main" id="{86C68BF4-A4CD-6784-191D-A77831AABB6F}"/>
              </a:ext>
            </a:extLst>
          </p:cNvPr>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1</a:t>
            </a:fld>
            <a:endParaRPr lang="en-US" b="1">
              <a:solidFill>
                <a:schemeClr val="bg1"/>
              </a:solidFill>
              <a:latin typeface="Arial" pitchFamily="34" charset="0"/>
              <a:cs typeface="Arial" pitchFamily="34" charset="0"/>
            </a:endParaRPr>
          </a:p>
        </p:txBody>
      </p:sp>
      <p:sp>
        <p:nvSpPr>
          <p:cNvPr id="15" name="Subtitle 2">
            <a:extLst>
              <a:ext uri="{FF2B5EF4-FFF2-40B4-BE49-F238E27FC236}">
                <a16:creationId xmlns:a16="http://schemas.microsoft.com/office/drawing/2014/main" id="{810758EC-7E01-7318-1777-E0A3CE3056B2}"/>
              </a:ext>
            </a:extLst>
          </p:cNvPr>
          <p:cNvSpPr txBox="1">
            <a:spLocks/>
          </p:cNvSpPr>
          <p:nvPr/>
        </p:nvSpPr>
        <p:spPr>
          <a:xfrm>
            <a:off x="1106776" y="4371615"/>
            <a:ext cx="7467600" cy="190142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pPr>
            <a:r>
              <a:rPr lang="en-US" sz="1500" b="1" i="1" dirty="0">
                <a:solidFill>
                  <a:srgbClr val="7030A0"/>
                </a:solidFill>
                <a:latin typeface="Cambria" panose="02040503050406030204" pitchFamily="18" charset="0"/>
                <a:ea typeface="Cambria" panose="02040503050406030204" pitchFamily="18" charset="0"/>
              </a:rPr>
              <a:t>Prachi Sharma, Associate Professor, Vellore Institute of  technology, VIT Vellore, India. prachi.sharma@vit.ac.in</a:t>
            </a:r>
          </a:p>
          <a:p>
            <a:pPr algn="l">
              <a:spcBef>
                <a:spcPts val="0"/>
              </a:spcBef>
            </a:pPr>
            <a:r>
              <a:rPr lang="en-US" sz="1500" b="1" i="1" dirty="0">
                <a:solidFill>
                  <a:srgbClr val="7030A0"/>
                </a:solidFill>
                <a:latin typeface="Cambria" panose="02040503050406030204" pitchFamily="18" charset="0"/>
                <a:ea typeface="Cambria" panose="02040503050406030204" pitchFamily="18" charset="0"/>
              </a:rPr>
              <a:t>Parshwanath V Jain, Student, Vellore Institute of  technology, VIT Vellore, India. parshwanath.2021@vitstudent.ac.in</a:t>
            </a:r>
          </a:p>
          <a:p>
            <a:pPr algn="l">
              <a:spcBef>
                <a:spcPts val="0"/>
              </a:spcBef>
            </a:pPr>
            <a:r>
              <a:rPr lang="en-US" sz="1500" b="1" i="1" dirty="0">
                <a:solidFill>
                  <a:srgbClr val="7030A0"/>
                </a:solidFill>
                <a:latin typeface="Cambria" panose="02040503050406030204" pitchFamily="18" charset="0"/>
                <a:ea typeface="Cambria" panose="02040503050406030204" pitchFamily="18" charset="0"/>
              </a:rPr>
              <a:t>Dhruv Akar, Student, Vellore Institute of  technology, VIT Vellore, India. dhruv.akar2021@vitstudent.ac.in</a:t>
            </a:r>
          </a:p>
          <a:p>
            <a:pPr algn="l">
              <a:spcBef>
                <a:spcPts val="0"/>
              </a:spcBef>
            </a:pPr>
            <a:r>
              <a:rPr lang="en-US" sz="1500" b="1" i="1" dirty="0" err="1">
                <a:solidFill>
                  <a:srgbClr val="7030A0"/>
                </a:solidFill>
                <a:latin typeface="Cambria" panose="02040503050406030204" pitchFamily="18" charset="0"/>
                <a:ea typeface="Cambria" panose="02040503050406030204" pitchFamily="18" charset="0"/>
              </a:rPr>
              <a:t>Ahzam</a:t>
            </a:r>
            <a:r>
              <a:rPr lang="en-US" sz="1500" b="1" i="1" dirty="0">
                <a:solidFill>
                  <a:srgbClr val="7030A0"/>
                </a:solidFill>
                <a:latin typeface="Cambria" panose="02040503050406030204" pitchFamily="18" charset="0"/>
                <a:ea typeface="Cambria" panose="02040503050406030204" pitchFamily="18" charset="0"/>
              </a:rPr>
              <a:t> Afaq, Student, Vellore Institute of technology, VIT Vellore, India. ahzam.afaq2021@vitstudent.ac.in</a:t>
            </a:r>
          </a:p>
        </p:txBody>
      </p:sp>
      <p:sp>
        <p:nvSpPr>
          <p:cNvPr id="2" name="Subtitle 2">
            <a:extLst>
              <a:ext uri="{FF2B5EF4-FFF2-40B4-BE49-F238E27FC236}">
                <a16:creationId xmlns:a16="http://schemas.microsoft.com/office/drawing/2014/main" id="{489CD4B8-4CBE-E726-007F-3CEB7B2B996F}"/>
              </a:ext>
            </a:extLst>
          </p:cNvPr>
          <p:cNvSpPr txBox="1">
            <a:spLocks/>
          </p:cNvSpPr>
          <p:nvPr/>
        </p:nvSpPr>
        <p:spPr>
          <a:xfrm>
            <a:off x="152400" y="2617789"/>
            <a:ext cx="8839200" cy="609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b="1" dirty="0">
                <a:solidFill>
                  <a:srgbClr val="0070C0"/>
                </a:solidFill>
                <a:latin typeface="Cambria" panose="02040503050406030204" pitchFamily="18" charset="0"/>
                <a:ea typeface="Cambria" panose="02040503050406030204" pitchFamily="18" charset="0"/>
              </a:rPr>
              <a:t>Paper ID: 1672</a:t>
            </a:r>
          </a:p>
        </p:txBody>
      </p:sp>
    </p:spTree>
    <p:extLst>
      <p:ext uri="{BB962C8B-B14F-4D97-AF65-F5344CB8AC3E}">
        <p14:creationId xmlns:p14="http://schemas.microsoft.com/office/powerpoint/2010/main" val="200912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Results</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65760" algn="just">
              <a:spcBef>
                <a:spcPts val="0"/>
              </a:spcBef>
            </a:pPr>
            <a:r>
              <a:rPr lang="en-US" sz="2500" dirty="0">
                <a:latin typeface="Arial" pitchFamily="34" charset="0"/>
                <a:cs typeface="Arial" pitchFamily="34" charset="0"/>
              </a:rPr>
              <a:t>Upon the successful implementation of our system, we observed the transmission of data to the </a:t>
            </a:r>
            <a:r>
              <a:rPr lang="en-US" sz="2500" dirty="0" err="1">
                <a:latin typeface="Arial" pitchFamily="34" charset="0"/>
                <a:cs typeface="Arial" pitchFamily="34" charset="0"/>
              </a:rPr>
              <a:t>ThingSpeak</a:t>
            </a:r>
            <a:r>
              <a:rPr lang="en-US" sz="2500" dirty="0">
                <a:latin typeface="Arial" pitchFamily="34" charset="0"/>
                <a:cs typeface="Arial" pitchFamily="34" charset="0"/>
              </a:rPr>
              <a:t> server. The outcomes pertaining to LoRa technology were particularly noteworthy, as the Received Signal Strength Indication (RSSI) values were meticulously recorded for each transmission. Notably, the RSSI values exhibited a quadratic decline with increasing distance, a phenomenon indicative of signal attenuation over distance.</a:t>
            </a:r>
          </a:p>
          <a:p>
            <a:pPr marL="365760" algn="just">
              <a:spcBef>
                <a:spcPts val="0"/>
              </a:spcBef>
            </a:pPr>
            <a:r>
              <a:rPr lang="en-US" sz="2500" dirty="0">
                <a:latin typeface="Arial" pitchFamily="34" charset="0"/>
                <a:cs typeface="Arial" pitchFamily="34" charset="0"/>
              </a:rPr>
              <a:t>The RSSI values provided in decibels (dB) serve as crucial metrics, reflecting the signal strength of individual data transfers. This parameter is directly associated with the quality of data transmission and the spatial proximity of the nodes to the central server.</a:t>
            </a:r>
          </a:p>
          <a:p>
            <a:pPr marL="365760" algn="just">
              <a:spcBef>
                <a:spcPts val="0"/>
              </a:spcBef>
            </a:pPr>
            <a:endParaRPr lang="en-US" sz="2500" dirty="0">
              <a:latin typeface="Arial" pitchFamily="34" charset="0"/>
              <a:cs typeface="Arial" pitchFamily="34" charset="0"/>
            </a:endParaRP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10</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582231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Results</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65760" algn="just">
              <a:spcBef>
                <a:spcPts val="0"/>
              </a:spcBef>
            </a:pPr>
            <a:r>
              <a:rPr lang="en-US" sz="2500" dirty="0">
                <a:latin typeface="Arial" pitchFamily="34" charset="0"/>
                <a:cs typeface="Arial" pitchFamily="34" charset="0"/>
              </a:rPr>
              <a:t>The observed trends in RSSI values not only affirm the efficacy of the LoRa technology but also underscore. its potential in enabling robust and efficient communication across varying distances within the agricultural monitoring network.</a:t>
            </a: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11</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203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Conclusion</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lnSpcReduction="10000"/>
          </a:bodyPr>
          <a:lstStyle/>
          <a:p>
            <a:pPr marL="365760" algn="just">
              <a:spcBef>
                <a:spcPts val="0"/>
              </a:spcBef>
            </a:pPr>
            <a:r>
              <a:rPr lang="en-US" sz="2500" dirty="0">
                <a:latin typeface="Arial" pitchFamily="34" charset="0"/>
                <a:cs typeface="Arial" pitchFamily="34" charset="0"/>
              </a:rPr>
              <a:t>In brief, our research introduces an innovative agricultural monitoring approach using emerging IoT technologies, particularly LoRa, to overcome conventional method limitations. </a:t>
            </a:r>
          </a:p>
          <a:p>
            <a:pPr marL="365760" algn="just">
              <a:spcBef>
                <a:spcPts val="0"/>
              </a:spcBef>
            </a:pPr>
            <a:r>
              <a:rPr lang="en-US" sz="2500" dirty="0">
                <a:latin typeface="Arial" pitchFamily="34" charset="0"/>
                <a:cs typeface="Arial" pitchFamily="34" charset="0"/>
              </a:rPr>
              <a:t>Through a network of low-cost, low-power LoRa devices, we've demonstrated the feasibility and effectiveness of our system, highlighting LoRa's advantages in range, efficiency, scalability, and reliability, crucial for remote environments. </a:t>
            </a:r>
          </a:p>
          <a:p>
            <a:pPr marL="365760" algn="just">
              <a:spcBef>
                <a:spcPts val="0"/>
              </a:spcBef>
            </a:pPr>
            <a:r>
              <a:rPr lang="en-US" sz="2500" dirty="0">
                <a:latin typeface="Arial" pitchFamily="34" charset="0"/>
                <a:cs typeface="Arial" pitchFamily="34" charset="0"/>
              </a:rPr>
              <a:t>Our system integrates ESP32-based nodes with various sensors for real-time soil monitoring, managed by a Raspberry Pi central unit, enabling intuitive data collection and analysis. </a:t>
            </a:r>
          </a:p>
          <a:p>
            <a:pPr marL="365760" algn="just">
              <a:spcBef>
                <a:spcPts val="0"/>
              </a:spcBef>
            </a:pPr>
            <a:r>
              <a:rPr lang="en-US" sz="2500" dirty="0">
                <a:latin typeface="Arial" pitchFamily="34" charset="0"/>
                <a:cs typeface="Arial" pitchFamily="34" charset="0"/>
              </a:rPr>
              <a:t>Thorough evaluations confirm the system's capability to provide accurate, timely information, enhancing agricultural management, operational efficiency, and food security efforts.</a:t>
            </a:r>
          </a:p>
          <a:p>
            <a:pPr marL="22860" indent="0" algn="just">
              <a:spcBef>
                <a:spcPts val="0"/>
              </a:spcBef>
              <a:buNone/>
            </a:pPr>
            <a:endParaRPr lang="en-US" sz="2500" dirty="0">
              <a:latin typeface="Arial" pitchFamily="34" charset="0"/>
              <a:cs typeface="Arial" pitchFamily="34" charset="0"/>
            </a:endParaRP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12</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86629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References</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fontScale="77500" lnSpcReduction="20000"/>
          </a:bodyPr>
          <a:lstStyle/>
          <a:p>
            <a:pPr marL="365760" algn="just">
              <a:spcBef>
                <a:spcPts val="0"/>
              </a:spcBef>
            </a:pPr>
            <a:r>
              <a:rPr lang="en-US" sz="2500" dirty="0">
                <a:latin typeface="Arial" pitchFamily="34" charset="0"/>
                <a:cs typeface="Arial" pitchFamily="34" charset="0"/>
              </a:rPr>
              <a:t>[1] J. </a:t>
            </a:r>
            <a:r>
              <a:rPr lang="en-US" sz="2500" dirty="0" err="1">
                <a:latin typeface="Arial" pitchFamily="34" charset="0"/>
                <a:cs typeface="Arial" pitchFamily="34" charset="0"/>
              </a:rPr>
              <a:t>Haxhibeqiri</a:t>
            </a:r>
            <a:r>
              <a:rPr lang="en-US" sz="2500" dirty="0">
                <a:latin typeface="Arial" pitchFamily="34" charset="0"/>
                <a:cs typeface="Arial" pitchFamily="34" charset="0"/>
              </a:rPr>
              <a:t>, E. De </a:t>
            </a:r>
            <a:r>
              <a:rPr lang="en-US" sz="2500" dirty="0" err="1">
                <a:latin typeface="Arial" pitchFamily="34" charset="0"/>
                <a:cs typeface="Arial" pitchFamily="34" charset="0"/>
              </a:rPr>
              <a:t>Poorter</a:t>
            </a:r>
            <a:r>
              <a:rPr lang="en-US" sz="2500" dirty="0">
                <a:latin typeface="Arial" pitchFamily="34" charset="0"/>
                <a:cs typeface="Arial" pitchFamily="34" charset="0"/>
              </a:rPr>
              <a:t>, I. </a:t>
            </a:r>
            <a:r>
              <a:rPr lang="en-US" sz="2500" dirty="0" err="1">
                <a:latin typeface="Arial" pitchFamily="34" charset="0"/>
                <a:cs typeface="Arial" pitchFamily="34" charset="0"/>
              </a:rPr>
              <a:t>Moerman</a:t>
            </a:r>
            <a:r>
              <a:rPr lang="en-US" sz="2500" dirty="0">
                <a:latin typeface="Arial" pitchFamily="34" charset="0"/>
                <a:cs typeface="Arial" pitchFamily="34" charset="0"/>
              </a:rPr>
              <a:t>, and J. </a:t>
            </a:r>
            <a:r>
              <a:rPr lang="en-US" sz="2500" dirty="0" err="1">
                <a:latin typeface="Arial" pitchFamily="34" charset="0"/>
                <a:cs typeface="Arial" pitchFamily="34" charset="0"/>
              </a:rPr>
              <a:t>Hoebeke</a:t>
            </a:r>
            <a:r>
              <a:rPr lang="en-US" sz="2500" dirty="0">
                <a:latin typeface="Arial" pitchFamily="34" charset="0"/>
                <a:cs typeface="Arial" pitchFamily="34" charset="0"/>
              </a:rPr>
              <a:t>, “A Survey of </a:t>
            </a:r>
            <a:r>
              <a:rPr lang="en-US" sz="2500" dirty="0" err="1">
                <a:latin typeface="Arial" pitchFamily="34" charset="0"/>
                <a:cs typeface="Arial" pitchFamily="34" charset="0"/>
              </a:rPr>
              <a:t>LoRaWAN</a:t>
            </a:r>
            <a:r>
              <a:rPr lang="en-US" sz="2500" dirty="0">
                <a:latin typeface="Arial" pitchFamily="34" charset="0"/>
                <a:cs typeface="Arial" pitchFamily="34" charset="0"/>
              </a:rPr>
              <a:t> for IoT: From Technology to Application,” Sensors (Basel)., vol. 18, no. 11, 2018.</a:t>
            </a:r>
          </a:p>
          <a:p>
            <a:pPr marL="365760" algn="just">
              <a:spcBef>
                <a:spcPts val="0"/>
              </a:spcBef>
            </a:pPr>
            <a:r>
              <a:rPr lang="en-US" sz="2500" dirty="0">
                <a:latin typeface="Arial" pitchFamily="34" charset="0"/>
                <a:cs typeface="Arial" pitchFamily="34" charset="0"/>
              </a:rPr>
              <a:t>[2] A. Khanna and S. Kaur, “Evolution of Internet of Things (IoT) and its significant impact in the field of Precision Agriculture,” </a:t>
            </a:r>
            <a:r>
              <a:rPr lang="en-US" sz="2500" dirty="0" err="1">
                <a:latin typeface="Arial" pitchFamily="34" charset="0"/>
                <a:cs typeface="Arial" pitchFamily="34" charset="0"/>
              </a:rPr>
              <a:t>Comput</a:t>
            </a:r>
            <a:r>
              <a:rPr lang="en-US" sz="2500" dirty="0">
                <a:latin typeface="Arial" pitchFamily="34" charset="0"/>
                <a:cs typeface="Arial" pitchFamily="34" charset="0"/>
              </a:rPr>
              <a:t>. Electron. Agric., vol. 157, no. November 2018, pp. 218–231, 019.</a:t>
            </a:r>
          </a:p>
          <a:p>
            <a:pPr marL="365760" algn="just">
              <a:spcBef>
                <a:spcPts val="0"/>
              </a:spcBef>
            </a:pPr>
            <a:r>
              <a:rPr lang="en-US" sz="2500" dirty="0">
                <a:latin typeface="Arial" pitchFamily="34" charset="0"/>
                <a:cs typeface="Arial" pitchFamily="34" charset="0"/>
              </a:rPr>
              <a:t>[3] Ahmed, Mohamed A., Jose Luis Gallardo, Marcos D. Zuniga, Manuel A. Pedraza, Gonzalo Carvajal, Nicolás Jara, and Rodrigo Carvajal. 2022. "LoRa Based IoT Platform for Remote Monitoring of Large-Scale Agriculture Farms in Chile" Sensors 22, no. 8: 2824. https://doi.org/10.3390/s22082824J</a:t>
            </a:r>
          </a:p>
          <a:p>
            <a:pPr marL="365760" algn="just">
              <a:spcBef>
                <a:spcPts val="0"/>
              </a:spcBef>
            </a:pPr>
            <a:r>
              <a:rPr lang="en-US" sz="2500" dirty="0">
                <a:latin typeface="Arial" pitchFamily="34" charset="0"/>
                <a:cs typeface="Arial" pitchFamily="34" charset="0"/>
              </a:rPr>
              <a:t>[4] Swain, M., </a:t>
            </a:r>
            <a:r>
              <a:rPr lang="en-US" sz="2500" dirty="0" err="1">
                <a:latin typeface="Arial" pitchFamily="34" charset="0"/>
                <a:cs typeface="Arial" pitchFamily="34" charset="0"/>
              </a:rPr>
              <a:t>Zimon</a:t>
            </a:r>
            <a:r>
              <a:rPr lang="en-US" sz="2500" dirty="0">
                <a:latin typeface="Arial" pitchFamily="34" charset="0"/>
                <a:cs typeface="Arial" pitchFamily="34" charset="0"/>
              </a:rPr>
              <a:t>, D., Singh, R., Hashmi, M. F., Rashid, M., &amp; </a:t>
            </a:r>
            <a:r>
              <a:rPr lang="en-US" sz="2500" dirty="0" err="1">
                <a:latin typeface="Arial" pitchFamily="34" charset="0"/>
                <a:cs typeface="Arial" pitchFamily="34" charset="0"/>
              </a:rPr>
              <a:t>Hakak</a:t>
            </a:r>
            <a:r>
              <a:rPr lang="en-US" sz="2500" dirty="0">
                <a:latin typeface="Arial" pitchFamily="34" charset="0"/>
                <a:cs typeface="Arial" pitchFamily="34" charset="0"/>
              </a:rPr>
              <a:t>, S. (2021). LoRa-LBO: An experimental analysis of lora link budget optimization in custom build </a:t>
            </a:r>
            <a:r>
              <a:rPr lang="en-US" sz="2500" dirty="0" err="1">
                <a:latin typeface="Arial" pitchFamily="34" charset="0"/>
                <a:cs typeface="Arial" pitchFamily="34" charset="0"/>
              </a:rPr>
              <a:t>iot</a:t>
            </a:r>
            <a:r>
              <a:rPr lang="en-US" sz="2500" dirty="0">
                <a:latin typeface="Arial" pitchFamily="34" charset="0"/>
                <a:cs typeface="Arial" pitchFamily="34" charset="0"/>
              </a:rPr>
              <a:t> test bed for agriculture 4.0. Agronomy, 11(5). https://doi.org/10.3390/agronomy11050820</a:t>
            </a:r>
          </a:p>
          <a:p>
            <a:pPr marL="365760" algn="just">
              <a:spcBef>
                <a:spcPts val="0"/>
              </a:spcBef>
            </a:pPr>
            <a:r>
              <a:rPr lang="en-US" sz="2500" dirty="0">
                <a:latin typeface="Arial" pitchFamily="34" charset="0"/>
                <a:cs typeface="Arial" pitchFamily="34" charset="0"/>
              </a:rPr>
              <a:t>[5] Zhu, M., &amp; Shang, J. (2022). Remote Monitoring and Management System of Intelligent Agriculture under the Internet of Things and Deep Learning. Wireless Communications and Mobile Computing, 2022. </a:t>
            </a:r>
            <a:r>
              <a:rPr lang="en-US" sz="2500" dirty="0">
                <a:latin typeface="Arial" pitchFamily="34" charset="0"/>
                <a:cs typeface="Arial" pitchFamily="34" charset="0"/>
                <a:hlinkClick r:id="rId2"/>
              </a:rPr>
              <a:t>https://doi.org/10.1155/2022/1206677</a:t>
            </a:r>
            <a:endParaRPr lang="en-US" sz="2500" dirty="0">
              <a:latin typeface="Arial" pitchFamily="34" charset="0"/>
              <a:cs typeface="Arial" pitchFamily="34" charset="0"/>
            </a:endParaRPr>
          </a:p>
          <a:p>
            <a:pPr marL="365760" algn="just">
              <a:spcBef>
                <a:spcPts val="0"/>
              </a:spcBef>
            </a:pPr>
            <a:r>
              <a:rPr lang="en-US" sz="2500" dirty="0">
                <a:latin typeface="Arial" pitchFamily="34" charset="0"/>
                <a:cs typeface="Arial" pitchFamily="34" charset="0"/>
              </a:rPr>
              <a:t>[6] Suji Prasad, S. J., </a:t>
            </a:r>
            <a:r>
              <a:rPr lang="en-US" sz="2500" dirty="0" err="1">
                <a:latin typeface="Arial" pitchFamily="34" charset="0"/>
                <a:cs typeface="Arial" pitchFamily="34" charset="0"/>
              </a:rPr>
              <a:t>Thangatamilan</a:t>
            </a:r>
            <a:r>
              <a:rPr lang="en-US" sz="2500" dirty="0">
                <a:latin typeface="Arial" pitchFamily="34" charset="0"/>
                <a:cs typeface="Arial" pitchFamily="34" charset="0"/>
              </a:rPr>
              <a:t>, M., Suresh, M., Panchal, H., Rajan, C. A., </a:t>
            </a:r>
            <a:r>
              <a:rPr lang="en-US" sz="2500" dirty="0" err="1">
                <a:latin typeface="Arial" pitchFamily="34" charset="0"/>
                <a:cs typeface="Arial" pitchFamily="34" charset="0"/>
              </a:rPr>
              <a:t>Sagana</a:t>
            </a:r>
            <a:r>
              <a:rPr lang="en-US" sz="2500" dirty="0">
                <a:latin typeface="Arial" pitchFamily="34" charset="0"/>
                <a:cs typeface="Arial" pitchFamily="34" charset="0"/>
              </a:rPr>
              <a:t>, C., </a:t>
            </a:r>
            <a:r>
              <a:rPr lang="en-US" sz="2500" dirty="0" err="1">
                <a:latin typeface="Arial" pitchFamily="34" charset="0"/>
                <a:cs typeface="Arial" pitchFamily="34" charset="0"/>
              </a:rPr>
              <a:t>Gunapriya</a:t>
            </a:r>
            <a:r>
              <a:rPr lang="en-US" sz="2500" dirty="0">
                <a:latin typeface="Arial" pitchFamily="34" charset="0"/>
                <a:cs typeface="Arial" pitchFamily="34" charset="0"/>
              </a:rPr>
              <a:t>, B., Sharma, A., Panchal, T., &amp; </a:t>
            </a:r>
            <a:r>
              <a:rPr lang="en-US" sz="2500" dirty="0" err="1">
                <a:latin typeface="Arial" pitchFamily="34" charset="0"/>
                <a:cs typeface="Arial" pitchFamily="34" charset="0"/>
              </a:rPr>
              <a:t>Sadasivuni</a:t>
            </a:r>
            <a:r>
              <a:rPr lang="en-US" sz="2500" dirty="0">
                <a:latin typeface="Arial" pitchFamily="34" charset="0"/>
                <a:cs typeface="Arial" pitchFamily="34" charset="0"/>
              </a:rPr>
              <a:t>, K. K. (2022). An efficient LoRa-based smart agriculture management and monitoring system using wireless sensor networks. International Journal of Ambient Energy, 43(1), 5447–5450. https://doi.org/10.1080/01430750.2021.1953591</a:t>
            </a:r>
          </a:p>
          <a:p>
            <a:pPr marL="22860" indent="0" algn="just">
              <a:spcBef>
                <a:spcPts val="0"/>
              </a:spcBef>
              <a:buNone/>
            </a:pPr>
            <a:endParaRPr lang="en-US" sz="2500" dirty="0">
              <a:latin typeface="Arial" pitchFamily="34" charset="0"/>
              <a:cs typeface="Arial" pitchFamily="34" charset="0"/>
            </a:endParaRP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13</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76592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References</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fontScale="70000" lnSpcReduction="20000"/>
          </a:bodyPr>
          <a:lstStyle/>
          <a:p>
            <a:pPr marL="365760" algn="just">
              <a:spcBef>
                <a:spcPts val="0"/>
              </a:spcBef>
            </a:pPr>
            <a:r>
              <a:rPr lang="en-US" sz="2500" dirty="0">
                <a:latin typeface="Arial" pitchFamily="34" charset="0"/>
                <a:cs typeface="Arial" pitchFamily="34" charset="0"/>
              </a:rPr>
              <a:t>[7] </a:t>
            </a:r>
            <a:r>
              <a:rPr lang="en-US" sz="2500" dirty="0" err="1">
                <a:latin typeface="Arial" pitchFamily="34" charset="0"/>
                <a:cs typeface="Arial" pitchFamily="34" charset="0"/>
              </a:rPr>
              <a:t>Yascaribay</a:t>
            </a:r>
            <a:r>
              <a:rPr lang="en-US" sz="2500" dirty="0">
                <a:latin typeface="Arial" pitchFamily="34" charset="0"/>
                <a:cs typeface="Arial" pitchFamily="34" charset="0"/>
              </a:rPr>
              <a:t>, </a:t>
            </a:r>
            <a:r>
              <a:rPr lang="en-US" sz="2500" dirty="0" err="1">
                <a:latin typeface="Arial" pitchFamily="34" charset="0"/>
                <a:cs typeface="Arial" pitchFamily="34" charset="0"/>
              </a:rPr>
              <a:t>Geovanny</a:t>
            </a:r>
            <a:r>
              <a:rPr lang="en-US" sz="2500" dirty="0">
                <a:latin typeface="Arial" pitchFamily="34" charset="0"/>
                <a:cs typeface="Arial" pitchFamily="34" charset="0"/>
              </a:rPr>
              <a:t>, Mónica Huerta, Miguel Silva, and Roger </a:t>
            </a:r>
            <a:r>
              <a:rPr lang="en-US" sz="2500" dirty="0" err="1">
                <a:latin typeface="Arial" pitchFamily="34" charset="0"/>
                <a:cs typeface="Arial" pitchFamily="34" charset="0"/>
              </a:rPr>
              <a:t>Clotet</a:t>
            </a:r>
            <a:r>
              <a:rPr lang="en-US" sz="2500" dirty="0">
                <a:latin typeface="Arial" pitchFamily="34" charset="0"/>
                <a:cs typeface="Arial" pitchFamily="34" charset="0"/>
              </a:rPr>
              <a:t>. 2022. "Performance Evaluation of Communication Systems Used for Internet of Things in Agriculture" Agriculture 12, no. 6: 786. https://doi.org/10.3390/agriculture12060786.</a:t>
            </a:r>
          </a:p>
          <a:p>
            <a:pPr marL="365760" algn="just">
              <a:spcBef>
                <a:spcPts val="0"/>
              </a:spcBef>
            </a:pPr>
            <a:r>
              <a:rPr lang="en-US" sz="2500" dirty="0">
                <a:latin typeface="Arial" pitchFamily="34" charset="0"/>
                <a:cs typeface="Arial" pitchFamily="34" charset="0"/>
              </a:rPr>
              <a:t>[8] Liu, Z., Li, Y., Zhao, L., Liang, R., &amp; Wang, P. (2022). Comparative Evaluation of the Performance of ZigBee and LoRa Wireless Networks in Building Environment. Electronics (Switzerland), 11(21). https://doi.org/10.3390/electronics11213560</a:t>
            </a:r>
          </a:p>
          <a:p>
            <a:pPr marL="365760" algn="just">
              <a:spcBef>
                <a:spcPts val="0"/>
              </a:spcBef>
            </a:pPr>
            <a:r>
              <a:rPr lang="en-US" sz="2500" dirty="0">
                <a:latin typeface="Arial" pitchFamily="34" charset="0"/>
                <a:cs typeface="Arial" pitchFamily="34" charset="0"/>
              </a:rPr>
              <a:t>[9] Miles, B., </a:t>
            </a:r>
            <a:r>
              <a:rPr lang="en-US" sz="2500" dirty="0" err="1">
                <a:latin typeface="Arial" pitchFamily="34" charset="0"/>
                <a:cs typeface="Arial" pitchFamily="34" charset="0"/>
              </a:rPr>
              <a:t>Bourennane</a:t>
            </a:r>
            <a:r>
              <a:rPr lang="en-US" sz="2500" dirty="0">
                <a:latin typeface="Arial" pitchFamily="34" charset="0"/>
                <a:cs typeface="Arial" pitchFamily="34" charset="0"/>
              </a:rPr>
              <a:t>, E.B., </a:t>
            </a:r>
            <a:r>
              <a:rPr lang="en-US" sz="2500" dirty="0" err="1">
                <a:latin typeface="Arial" pitchFamily="34" charset="0"/>
                <a:cs typeface="Arial" pitchFamily="34" charset="0"/>
              </a:rPr>
              <a:t>Boucherkha</a:t>
            </a:r>
            <a:r>
              <a:rPr lang="en-US" sz="2500" dirty="0">
                <a:latin typeface="Arial" pitchFamily="34" charset="0"/>
                <a:cs typeface="Arial" pitchFamily="34" charset="0"/>
              </a:rPr>
              <a:t>, S., </a:t>
            </a:r>
            <a:r>
              <a:rPr lang="en-US" sz="2500" dirty="0" err="1">
                <a:latin typeface="Arial" pitchFamily="34" charset="0"/>
                <a:cs typeface="Arial" pitchFamily="34" charset="0"/>
              </a:rPr>
              <a:t>Chikhi</a:t>
            </a:r>
            <a:r>
              <a:rPr lang="en-US" sz="2500" dirty="0">
                <a:latin typeface="Arial" pitchFamily="34" charset="0"/>
                <a:cs typeface="Arial" pitchFamily="34" charset="0"/>
              </a:rPr>
              <a:t>, S.: A study of </a:t>
            </a:r>
            <a:r>
              <a:rPr lang="en-US" sz="2500" dirty="0" err="1">
                <a:latin typeface="Arial" pitchFamily="34" charset="0"/>
                <a:cs typeface="Arial" pitchFamily="34" charset="0"/>
              </a:rPr>
              <a:t>LoRaWAN</a:t>
            </a:r>
            <a:r>
              <a:rPr lang="en-US" sz="2500" dirty="0">
                <a:latin typeface="Arial" pitchFamily="34" charset="0"/>
                <a:cs typeface="Arial" pitchFamily="34" charset="0"/>
              </a:rPr>
              <a:t> protocol performance for IoT applications in smart agriculture. </a:t>
            </a:r>
            <a:r>
              <a:rPr lang="en-US" sz="2500" dirty="0" err="1">
                <a:latin typeface="Arial" pitchFamily="34" charset="0"/>
                <a:cs typeface="Arial" pitchFamily="34" charset="0"/>
              </a:rPr>
              <a:t>Comput</a:t>
            </a:r>
            <a:r>
              <a:rPr lang="en-US" sz="2500" dirty="0">
                <a:latin typeface="Arial" pitchFamily="34" charset="0"/>
                <a:cs typeface="Arial" pitchFamily="34" charset="0"/>
              </a:rPr>
              <a:t>. </a:t>
            </a:r>
            <a:r>
              <a:rPr lang="en-US" sz="2500" dirty="0" err="1">
                <a:latin typeface="Arial" pitchFamily="34" charset="0"/>
                <a:cs typeface="Arial" pitchFamily="34" charset="0"/>
              </a:rPr>
              <a:t>Commun</a:t>
            </a:r>
            <a:r>
              <a:rPr lang="en-US" sz="2500" dirty="0">
                <a:latin typeface="Arial" pitchFamily="34" charset="0"/>
                <a:cs typeface="Arial" pitchFamily="34" charset="0"/>
              </a:rPr>
              <a:t>. 164, 148–157 (2020)</a:t>
            </a:r>
          </a:p>
          <a:p>
            <a:pPr marL="365760" algn="just">
              <a:spcBef>
                <a:spcPts val="0"/>
              </a:spcBef>
            </a:pPr>
            <a:r>
              <a:rPr lang="en-US" sz="2500" dirty="0">
                <a:latin typeface="Arial" pitchFamily="34" charset="0"/>
                <a:cs typeface="Arial" pitchFamily="34" charset="0"/>
              </a:rPr>
              <a:t>[10] </a:t>
            </a:r>
            <a:r>
              <a:rPr lang="en-US" sz="2500" dirty="0" err="1">
                <a:latin typeface="Arial" pitchFamily="34" charset="0"/>
                <a:cs typeface="Arial" pitchFamily="34" charset="0"/>
              </a:rPr>
              <a:t>Prakosa</a:t>
            </a:r>
            <a:r>
              <a:rPr lang="en-US" sz="2500" dirty="0">
                <a:latin typeface="Arial" pitchFamily="34" charset="0"/>
                <a:cs typeface="Arial" pitchFamily="34" charset="0"/>
              </a:rPr>
              <a:t>, S.W., Faisal, M., </a:t>
            </a:r>
            <a:r>
              <a:rPr lang="en-US" sz="2500" dirty="0" err="1">
                <a:latin typeface="Arial" pitchFamily="34" charset="0"/>
                <a:cs typeface="Arial" pitchFamily="34" charset="0"/>
              </a:rPr>
              <a:t>Adhitya</a:t>
            </a:r>
            <a:r>
              <a:rPr lang="en-US" sz="2500" dirty="0">
                <a:latin typeface="Arial" pitchFamily="34" charset="0"/>
                <a:cs typeface="Arial" pitchFamily="34" charset="0"/>
              </a:rPr>
              <a:t>, Y., Leu, J.S., </a:t>
            </a:r>
            <a:r>
              <a:rPr lang="en-US" sz="2500" dirty="0" err="1">
                <a:latin typeface="Arial" pitchFamily="34" charset="0"/>
                <a:cs typeface="Arial" pitchFamily="34" charset="0"/>
              </a:rPr>
              <a:t>Köppen</a:t>
            </a:r>
            <a:r>
              <a:rPr lang="en-US" sz="2500" dirty="0">
                <a:latin typeface="Arial" pitchFamily="34" charset="0"/>
                <a:cs typeface="Arial" pitchFamily="34" charset="0"/>
              </a:rPr>
              <a:t>, M., Avian, .: Design and implementation of LoRa based IoT scheme for Indonesian rural area. Electronics 10(1), 77 (2021). https://doi.org/10.3390/electronics10010077</a:t>
            </a:r>
          </a:p>
          <a:p>
            <a:pPr marL="365760" algn="just">
              <a:spcBef>
                <a:spcPts val="0"/>
              </a:spcBef>
            </a:pPr>
            <a:r>
              <a:rPr lang="en-US" sz="2500" dirty="0">
                <a:latin typeface="Arial" pitchFamily="34" charset="0"/>
                <a:cs typeface="Arial" pitchFamily="34" charset="0"/>
              </a:rPr>
              <a:t>[11] H. </a:t>
            </a:r>
            <a:r>
              <a:rPr lang="en-US" sz="2500" dirty="0" err="1">
                <a:latin typeface="Arial" pitchFamily="34" charset="0"/>
                <a:cs typeface="Arial" pitchFamily="34" charset="0"/>
              </a:rPr>
              <a:t>Klaina</a:t>
            </a:r>
            <a:r>
              <a:rPr lang="en-US" sz="2500" dirty="0">
                <a:latin typeface="Arial" pitchFamily="34" charset="0"/>
                <a:cs typeface="Arial" pitchFamily="34" charset="0"/>
              </a:rPr>
              <a:t> et al., “Analysis of low power wide area network wireless technologies in smart agriculture for large-scale farm monitoring and tractor communications,” Measurement, vol. 187, Jan. 2022, Art. no.110231.</a:t>
            </a:r>
          </a:p>
          <a:p>
            <a:pPr marL="365760" algn="just">
              <a:spcBef>
                <a:spcPts val="0"/>
              </a:spcBef>
            </a:pPr>
            <a:r>
              <a:rPr lang="en-US" sz="2500" dirty="0">
                <a:latin typeface="Arial" pitchFamily="34" charset="0"/>
                <a:cs typeface="Arial" pitchFamily="34" charset="0"/>
              </a:rPr>
              <a:t>[12] S. </a:t>
            </a:r>
            <a:r>
              <a:rPr lang="en-US" sz="2500" dirty="0" err="1">
                <a:latin typeface="Arial" pitchFamily="34" charset="0"/>
                <a:cs typeface="Arial" pitchFamily="34" charset="0"/>
              </a:rPr>
              <a:t>Sendra</a:t>
            </a:r>
            <a:r>
              <a:rPr lang="en-US" sz="2500" dirty="0">
                <a:latin typeface="Arial" pitchFamily="34" charset="0"/>
                <a:cs typeface="Arial" pitchFamily="34" charset="0"/>
              </a:rPr>
              <a:t>, L. García, J. </a:t>
            </a:r>
            <a:r>
              <a:rPr lang="en-US" sz="2500" dirty="0" err="1">
                <a:latin typeface="Arial" pitchFamily="34" charset="0"/>
                <a:cs typeface="Arial" pitchFamily="34" charset="0"/>
              </a:rPr>
              <a:t>Lloret</a:t>
            </a:r>
            <a:r>
              <a:rPr lang="en-US" sz="2500" dirty="0">
                <a:latin typeface="Arial" pitchFamily="34" charset="0"/>
                <a:cs typeface="Arial" pitchFamily="34" charset="0"/>
              </a:rPr>
              <a:t>, I. Bosch, and R. Vega-Rodríguez, “</a:t>
            </a:r>
            <a:r>
              <a:rPr lang="en-US" sz="2500" dirty="0" err="1">
                <a:latin typeface="Arial" pitchFamily="34" charset="0"/>
                <a:cs typeface="Arial" pitchFamily="34" charset="0"/>
              </a:rPr>
              <a:t>LoRaWAN</a:t>
            </a:r>
            <a:r>
              <a:rPr lang="en-US" sz="2500" dirty="0">
                <a:latin typeface="Arial" pitchFamily="34" charset="0"/>
                <a:cs typeface="Arial" pitchFamily="34" charset="0"/>
              </a:rPr>
              <a:t> network for fire monitoring in rural environments,” Electronics, vol. 9, no. 3, p. 531, 2020.</a:t>
            </a:r>
          </a:p>
          <a:p>
            <a:pPr marL="365760" algn="just">
              <a:spcBef>
                <a:spcPts val="0"/>
              </a:spcBef>
            </a:pPr>
            <a:r>
              <a:rPr lang="en-US" sz="2500" dirty="0">
                <a:latin typeface="Arial" pitchFamily="34" charset="0"/>
                <a:cs typeface="Arial" pitchFamily="34" charset="0"/>
              </a:rPr>
              <a:t>[13] R. El </a:t>
            </a:r>
            <a:r>
              <a:rPr lang="en-US" sz="2500" dirty="0" err="1">
                <a:latin typeface="Arial" pitchFamily="34" charset="0"/>
                <a:cs typeface="Arial" pitchFamily="34" charset="0"/>
              </a:rPr>
              <a:t>Chall</a:t>
            </a:r>
            <a:r>
              <a:rPr lang="en-US" sz="2500" dirty="0">
                <a:latin typeface="Arial" pitchFamily="34" charset="0"/>
                <a:cs typeface="Arial" pitchFamily="34" charset="0"/>
              </a:rPr>
              <a:t>, S. </a:t>
            </a:r>
            <a:r>
              <a:rPr lang="en-US" sz="2500" dirty="0" err="1">
                <a:latin typeface="Arial" pitchFamily="34" charset="0"/>
                <a:cs typeface="Arial" pitchFamily="34" charset="0"/>
              </a:rPr>
              <a:t>Lahoud</a:t>
            </a:r>
            <a:r>
              <a:rPr lang="en-US" sz="2500" dirty="0">
                <a:latin typeface="Arial" pitchFamily="34" charset="0"/>
                <a:cs typeface="Arial" pitchFamily="34" charset="0"/>
              </a:rPr>
              <a:t>, and M. El </a:t>
            </a:r>
            <a:r>
              <a:rPr lang="en-US" sz="2500" dirty="0" err="1">
                <a:latin typeface="Arial" pitchFamily="34" charset="0"/>
                <a:cs typeface="Arial" pitchFamily="34" charset="0"/>
              </a:rPr>
              <a:t>Helou</a:t>
            </a:r>
            <a:r>
              <a:rPr lang="en-US" sz="2500" dirty="0">
                <a:latin typeface="Arial" pitchFamily="34" charset="0"/>
                <a:cs typeface="Arial" pitchFamily="34" charset="0"/>
              </a:rPr>
              <a:t>, “</a:t>
            </a:r>
            <a:r>
              <a:rPr lang="en-US" sz="2500" dirty="0" err="1">
                <a:latin typeface="Arial" pitchFamily="34" charset="0"/>
                <a:cs typeface="Arial" pitchFamily="34" charset="0"/>
              </a:rPr>
              <a:t>LoRaWAN</a:t>
            </a:r>
            <a:r>
              <a:rPr lang="en-US" sz="2500" dirty="0">
                <a:latin typeface="Arial" pitchFamily="34" charset="0"/>
                <a:cs typeface="Arial" pitchFamily="34" charset="0"/>
              </a:rPr>
              <a:t> network: Radio propagation models and performance evaluation in various environments in </a:t>
            </a:r>
            <a:r>
              <a:rPr lang="en-US" sz="2500" dirty="0" err="1">
                <a:latin typeface="Arial" pitchFamily="34" charset="0"/>
                <a:cs typeface="Arial" pitchFamily="34" charset="0"/>
              </a:rPr>
              <a:t>lebanon</a:t>
            </a:r>
            <a:r>
              <a:rPr lang="en-US" sz="2500" dirty="0">
                <a:latin typeface="Arial" pitchFamily="34" charset="0"/>
                <a:cs typeface="Arial" pitchFamily="34" charset="0"/>
              </a:rPr>
              <a:t>,” IEEE Internet Things J., vol. 6, no. 2, pp. 2366–2378, Apr. 2019.</a:t>
            </a:r>
          </a:p>
          <a:p>
            <a:pPr marL="365760" algn="just">
              <a:spcBef>
                <a:spcPts val="0"/>
              </a:spcBef>
            </a:pPr>
            <a:r>
              <a:rPr lang="en-US" sz="2500" dirty="0">
                <a:latin typeface="Arial" pitchFamily="34" charset="0"/>
                <a:cs typeface="Arial" pitchFamily="34" charset="0"/>
              </a:rPr>
              <a:t>[14] Ray, B., Islam, N., &amp; </a:t>
            </a:r>
            <a:r>
              <a:rPr lang="en-US" sz="2500" dirty="0" err="1">
                <a:latin typeface="Arial" pitchFamily="34" charset="0"/>
                <a:cs typeface="Arial" pitchFamily="34" charset="0"/>
              </a:rPr>
              <a:t>Biplob</a:t>
            </a:r>
            <a:r>
              <a:rPr lang="en-US" sz="2500" dirty="0">
                <a:latin typeface="Arial" pitchFamily="34" charset="0"/>
                <a:cs typeface="Arial" pitchFamily="34" charset="0"/>
              </a:rPr>
              <a:t> Ray, </a:t>
            </a:r>
            <a:r>
              <a:rPr lang="en-US" sz="2500" dirty="0" err="1">
                <a:latin typeface="Arial" pitchFamily="34" charset="0"/>
                <a:cs typeface="Arial" pitchFamily="34" charset="0"/>
              </a:rPr>
              <a:t>nd</a:t>
            </a:r>
            <a:r>
              <a:rPr lang="en-US" sz="2500" dirty="0">
                <a:latin typeface="Arial" pitchFamily="34" charset="0"/>
                <a:cs typeface="Arial" pitchFamily="34" charset="0"/>
              </a:rPr>
              <a:t>. (n.d.). IoT Based Smart Farming: Are the LPWAN Technologies Suitable for Remote Communication? https://www.researchgate.net/publication/344</a:t>
            </a: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14</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55332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Agenda</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65760" algn="just">
              <a:spcBef>
                <a:spcPts val="0"/>
              </a:spcBef>
            </a:pPr>
            <a:endParaRPr lang="en-US" sz="2800" dirty="0">
              <a:latin typeface="Arial" pitchFamily="34" charset="0"/>
              <a:cs typeface="Arial" pitchFamily="34" charset="0"/>
            </a:endParaRPr>
          </a:p>
          <a:p>
            <a:pPr marL="365760" algn="just">
              <a:spcBef>
                <a:spcPts val="0"/>
              </a:spcBef>
            </a:pPr>
            <a:r>
              <a:rPr lang="en-US" sz="2800" dirty="0">
                <a:latin typeface="Arial" pitchFamily="34" charset="0"/>
                <a:cs typeface="Arial" pitchFamily="34" charset="0"/>
              </a:rPr>
              <a:t>Abstract</a:t>
            </a:r>
          </a:p>
          <a:p>
            <a:pPr marL="365760" algn="just">
              <a:spcBef>
                <a:spcPts val="0"/>
              </a:spcBef>
            </a:pPr>
            <a:r>
              <a:rPr lang="en-US" sz="2800" dirty="0">
                <a:latin typeface="Arial" pitchFamily="34" charset="0"/>
                <a:cs typeface="Arial" pitchFamily="34" charset="0"/>
              </a:rPr>
              <a:t>Introduction</a:t>
            </a:r>
          </a:p>
          <a:p>
            <a:pPr marL="365760" algn="just">
              <a:spcBef>
                <a:spcPts val="0"/>
              </a:spcBef>
            </a:pPr>
            <a:r>
              <a:rPr lang="en-US" sz="2800" dirty="0">
                <a:latin typeface="Arial" pitchFamily="34" charset="0"/>
                <a:cs typeface="Arial" pitchFamily="34" charset="0"/>
              </a:rPr>
              <a:t>Literature Survey</a:t>
            </a:r>
          </a:p>
          <a:p>
            <a:pPr marL="365760" algn="just">
              <a:spcBef>
                <a:spcPts val="0"/>
              </a:spcBef>
            </a:pPr>
            <a:r>
              <a:rPr lang="en-US" sz="2800" dirty="0">
                <a:latin typeface="Arial" pitchFamily="34" charset="0"/>
                <a:cs typeface="Arial" pitchFamily="34" charset="0"/>
              </a:rPr>
              <a:t>Proposed Methodology</a:t>
            </a:r>
          </a:p>
          <a:p>
            <a:pPr marL="365760" algn="just">
              <a:spcBef>
                <a:spcPts val="0"/>
              </a:spcBef>
            </a:pPr>
            <a:r>
              <a:rPr lang="en-US" sz="2800" dirty="0">
                <a:latin typeface="Arial" pitchFamily="34" charset="0"/>
                <a:cs typeface="Arial" pitchFamily="34" charset="0"/>
              </a:rPr>
              <a:t>Results</a:t>
            </a:r>
          </a:p>
          <a:p>
            <a:pPr marL="365760" algn="just">
              <a:spcBef>
                <a:spcPts val="0"/>
              </a:spcBef>
            </a:pPr>
            <a:r>
              <a:rPr lang="en-US" sz="2800" dirty="0">
                <a:latin typeface="Arial" pitchFamily="34" charset="0"/>
                <a:cs typeface="Arial" pitchFamily="34" charset="0"/>
              </a:rPr>
              <a:t>Conclusion</a:t>
            </a:r>
          </a:p>
          <a:p>
            <a:pPr marL="365760" algn="just">
              <a:spcBef>
                <a:spcPts val="0"/>
              </a:spcBef>
            </a:pPr>
            <a:r>
              <a:rPr lang="en-US" sz="2800" dirty="0">
                <a:latin typeface="Arial" pitchFamily="34" charset="0"/>
                <a:cs typeface="Arial" pitchFamily="34" charset="0"/>
              </a:rPr>
              <a:t>References</a:t>
            </a:r>
          </a:p>
          <a:p>
            <a:pPr marL="22860" indent="0" algn="just">
              <a:spcBef>
                <a:spcPts val="0"/>
              </a:spcBef>
              <a:buNone/>
            </a:pPr>
            <a:endParaRPr lang="en-US" sz="2800" dirty="0">
              <a:latin typeface="Arial" pitchFamily="34" charset="0"/>
              <a:cs typeface="Arial" pitchFamily="34" charset="0"/>
            </a:endParaRP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2</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73673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Abstract</a:t>
            </a:r>
            <a:endParaRPr lang="en-IN" sz="4200" b="1" dirty="0">
              <a:solidFill>
                <a:schemeClr val="bg1"/>
              </a:solidFill>
              <a:latin typeface="Arial" pitchFamily="34" charset="0"/>
              <a:cs typeface="Arial" pitchFamily="34" charset="0"/>
            </a:endParaRP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3</a:t>
            </a:fld>
            <a:endParaRPr lang="en-US" b="1">
              <a:solidFill>
                <a:schemeClr val="bg1"/>
              </a:solidFill>
              <a:latin typeface="Arial" pitchFamily="34" charset="0"/>
              <a:cs typeface="Arial" pitchFamily="34" charset="0"/>
            </a:endParaRPr>
          </a:p>
        </p:txBody>
      </p:sp>
      <p:sp>
        <p:nvSpPr>
          <p:cNvPr id="8" name="TextBox 7">
            <a:extLst>
              <a:ext uri="{FF2B5EF4-FFF2-40B4-BE49-F238E27FC236}">
                <a16:creationId xmlns:a16="http://schemas.microsoft.com/office/drawing/2014/main" id="{EF13788C-B3A7-46D6-A8DA-379021B816FD}"/>
              </a:ext>
            </a:extLst>
          </p:cNvPr>
          <p:cNvSpPr txBox="1"/>
          <p:nvPr/>
        </p:nvSpPr>
        <p:spPr>
          <a:xfrm>
            <a:off x="0" y="1048172"/>
            <a:ext cx="9144000" cy="5324535"/>
          </a:xfrm>
          <a:prstGeom prst="rect">
            <a:avLst/>
          </a:prstGeom>
          <a:noFill/>
        </p:spPr>
        <p:txBody>
          <a:bodyPr wrap="square">
            <a:spAutoFit/>
          </a:bodyPr>
          <a:lstStyle/>
          <a:p>
            <a:r>
              <a:rPr lang="en-US" sz="2000" dirty="0"/>
              <a:t>Agricultural monitoring is essential for optimizing crop production and ensuring food security. However, conventional methods of monitoring are often costly, labor intensive, and unreliable. In this paper, we propose a novel agricultural monitoring system that uses a network of low-cost, low-power, and long-range devices to collect and transmit data on various soil and environmental parameters. The system consists of a main central unit based on Raspberry Pi, and several nodes distributed across the field, each equipped with an ESP32 microcontroller and sensors for measuring soil moisture, water level, temperature, and humidity. The nodes communicate with the central unit using LoRa, a wireless technology that offers long range, low-bandwidth, and low-power communication. We compare the performance of LoRa with other wireless technologies such as Wi-Fi and ZigBee and show that LoRa has several advantages in terms of range, power consumption, scalability, and robustness. The central unit processes the data and displays it on a web interface, which allows the user to monitor the field conditions and control the irrigation system remotely. We evaluate the feasibility and effectiveness of our system through simulations and experiments, and demonstrate that it can provide accurate, timely, and reliable information for agricultural management.</a:t>
            </a:r>
            <a:endParaRPr lang="en-IN" sz="2000" dirty="0"/>
          </a:p>
        </p:txBody>
      </p:sp>
    </p:spTree>
    <p:extLst>
      <p:ext uri="{BB962C8B-B14F-4D97-AF65-F5344CB8AC3E}">
        <p14:creationId xmlns:p14="http://schemas.microsoft.com/office/powerpoint/2010/main" val="34123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Introduction</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08610" indent="-285750" algn="just">
              <a:spcBef>
                <a:spcPts val="0"/>
              </a:spcBef>
            </a:pPr>
            <a:r>
              <a:rPr lang="en-US" sz="2500" dirty="0">
                <a:latin typeface="Arial" pitchFamily="34" charset="0"/>
                <a:cs typeface="Arial" pitchFamily="34" charset="0"/>
              </a:rPr>
              <a:t>Agriculture: Pillar of civilization, ensuring sustenance and economic stability worldwide.</a:t>
            </a:r>
          </a:p>
          <a:p>
            <a:pPr marL="308610" indent="-285750" algn="just">
              <a:spcBef>
                <a:spcPts val="0"/>
              </a:spcBef>
            </a:pPr>
            <a:r>
              <a:rPr lang="en-US" sz="2500" dirty="0">
                <a:latin typeface="Arial" pitchFamily="34" charset="0"/>
                <a:cs typeface="Arial" pitchFamily="34" charset="0"/>
              </a:rPr>
              <a:t>Evolution: Incorporating technology to enhance productivity, sustainability, and efficiency.</a:t>
            </a:r>
          </a:p>
          <a:p>
            <a:pPr marL="308610" indent="-285750" algn="just">
              <a:spcBef>
                <a:spcPts val="0"/>
              </a:spcBef>
            </a:pPr>
            <a:r>
              <a:rPr lang="en-US" sz="2500" dirty="0">
                <a:latin typeface="Arial" pitchFamily="34" charset="0"/>
                <a:cs typeface="Arial" pitchFamily="34" charset="0"/>
              </a:rPr>
              <a:t>Challenges: Traditional methods costly, time-consuming, and prone to errors.</a:t>
            </a:r>
          </a:p>
          <a:p>
            <a:pPr marL="308610" indent="-285750" algn="just">
              <a:spcBef>
                <a:spcPts val="0"/>
              </a:spcBef>
            </a:pPr>
            <a:r>
              <a:rPr lang="en-US" sz="2500" dirty="0">
                <a:latin typeface="Arial" pitchFamily="34" charset="0"/>
                <a:cs typeface="Arial" pitchFamily="34" charset="0"/>
              </a:rPr>
              <a:t>Solution: Leveraging IoT and LoRa technology for efficient agricultural monitoring.</a:t>
            </a: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4</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415545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Introduction</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65760" algn="just">
              <a:spcBef>
                <a:spcPts val="0"/>
              </a:spcBef>
            </a:pPr>
            <a:r>
              <a:rPr lang="en-US" sz="2500" dirty="0">
                <a:latin typeface="Arial" pitchFamily="34" charset="0"/>
                <a:cs typeface="Arial" pitchFamily="34" charset="0"/>
              </a:rPr>
              <a:t>Components: ESP32 microcontrollers and LoRa-enabled </a:t>
            </a:r>
            <a:r>
              <a:rPr lang="en-US" sz="2500" dirty="0" err="1">
                <a:latin typeface="Arial" pitchFamily="34" charset="0"/>
                <a:cs typeface="Arial" pitchFamily="34" charset="0"/>
              </a:rPr>
              <a:t>NodeMCU</a:t>
            </a:r>
            <a:r>
              <a:rPr lang="en-US" sz="2500" dirty="0">
                <a:latin typeface="Arial" pitchFamily="34" charset="0"/>
                <a:cs typeface="Arial" pitchFamily="34" charset="0"/>
              </a:rPr>
              <a:t> nodes for data collection.</a:t>
            </a:r>
          </a:p>
          <a:p>
            <a:pPr marL="365760" algn="just">
              <a:spcBef>
                <a:spcPts val="0"/>
              </a:spcBef>
            </a:pPr>
            <a:r>
              <a:rPr lang="en-US" sz="2500" dirty="0">
                <a:latin typeface="Arial" pitchFamily="34" charset="0"/>
                <a:cs typeface="Arial" pitchFamily="34" charset="0"/>
              </a:rPr>
              <a:t>Central Unit: Raspberry Pi platform orchestrates data aggregation, processing, and dissemination.</a:t>
            </a:r>
          </a:p>
          <a:p>
            <a:pPr marL="365760" algn="just">
              <a:spcBef>
                <a:spcPts val="0"/>
              </a:spcBef>
            </a:pPr>
            <a:r>
              <a:rPr lang="en-US" sz="2500" dirty="0">
                <a:latin typeface="Arial" pitchFamily="34" charset="0"/>
                <a:cs typeface="Arial" pitchFamily="34" charset="0"/>
              </a:rPr>
              <a:t>Advantages of LoRa: Extended range, low-power consumption, scalability, and robustness.</a:t>
            </a:r>
          </a:p>
          <a:p>
            <a:pPr marL="365760" algn="just">
              <a:spcBef>
                <a:spcPts val="0"/>
              </a:spcBef>
            </a:pPr>
            <a:r>
              <a:rPr lang="en-US" sz="2500" dirty="0">
                <a:latin typeface="Arial" pitchFamily="34" charset="0"/>
                <a:cs typeface="Arial" pitchFamily="34" charset="0"/>
              </a:rPr>
              <a:t>User-Centric Design: Web-based interface for real-time field data access and control functionalities.</a:t>
            </a:r>
          </a:p>
          <a:p>
            <a:pPr marL="365760" algn="just">
              <a:spcBef>
                <a:spcPts val="0"/>
              </a:spcBef>
            </a:pPr>
            <a:r>
              <a:rPr lang="en-US" sz="2500" dirty="0">
                <a:latin typeface="Arial" pitchFamily="34" charset="0"/>
                <a:cs typeface="Arial" pitchFamily="34" charset="0"/>
              </a:rPr>
              <a:t>Conclusion: A scalable, cost-effective, and reliable solution for sustainable agricultural monitoring.</a:t>
            </a: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5</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3330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Literature Survey</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65760" algn="just">
              <a:spcBef>
                <a:spcPts val="0"/>
              </a:spcBef>
            </a:pPr>
            <a:r>
              <a:rPr lang="en-US" sz="2500" dirty="0">
                <a:latin typeface="Arial" pitchFamily="34" charset="0"/>
                <a:cs typeface="Arial" pitchFamily="34" charset="0"/>
              </a:rPr>
              <a:t>IoT applications - analyze data, forecast future conditions, enhancing productivity, reducing costs and preserving resources.</a:t>
            </a:r>
          </a:p>
          <a:p>
            <a:pPr marL="365760" algn="just">
              <a:spcBef>
                <a:spcPts val="0"/>
              </a:spcBef>
            </a:pPr>
            <a:r>
              <a:rPr lang="en-US" sz="2500" dirty="0">
                <a:latin typeface="Arial" pitchFamily="34" charset="0"/>
                <a:cs typeface="Arial" pitchFamily="34" charset="0"/>
              </a:rPr>
              <a:t>Agricultural Monitoring System uses a network of low-cost, low-power and long-range devices to collect and transmit data on various environmental parameters like soil moisture, water level, temperature and humidity.</a:t>
            </a:r>
          </a:p>
          <a:p>
            <a:pPr marL="365760" algn="just">
              <a:spcBef>
                <a:spcPts val="0"/>
              </a:spcBef>
            </a:pPr>
            <a:r>
              <a:rPr lang="en-US" sz="2500" dirty="0">
                <a:latin typeface="Arial" pitchFamily="34" charset="0"/>
                <a:cs typeface="Arial" pitchFamily="34" charset="0"/>
              </a:rPr>
              <a:t>Nodes (ESP32 microcontrollers) communicate with central unit using LORA which provides long-range, low-bandwidth and low-power communication.</a:t>
            </a:r>
          </a:p>
          <a:p>
            <a:pPr marL="365760" algn="just">
              <a:spcBef>
                <a:spcPts val="0"/>
              </a:spcBef>
            </a:pPr>
            <a:r>
              <a:rPr lang="en-US" sz="2500" dirty="0">
                <a:latin typeface="Arial" pitchFamily="34" charset="0"/>
                <a:cs typeface="Arial" pitchFamily="34" charset="0"/>
              </a:rPr>
              <a:t>Main Central Unit - Raspberry pi platform - data aggregation, processing and dissemination.</a:t>
            </a:r>
          </a:p>
          <a:p>
            <a:pPr marL="365760" algn="just">
              <a:spcBef>
                <a:spcPts val="0"/>
              </a:spcBef>
            </a:pPr>
            <a:endParaRPr lang="en-US" sz="2500" dirty="0">
              <a:latin typeface="Arial" pitchFamily="34" charset="0"/>
              <a:cs typeface="Arial" pitchFamily="34" charset="0"/>
            </a:endParaRPr>
          </a:p>
          <a:p>
            <a:pPr marL="365760" algn="just">
              <a:spcBef>
                <a:spcPts val="0"/>
              </a:spcBef>
            </a:pPr>
            <a:endParaRPr lang="en-US" sz="2500" dirty="0">
              <a:latin typeface="Arial" pitchFamily="34" charset="0"/>
              <a:cs typeface="Arial" pitchFamily="34" charset="0"/>
            </a:endParaRP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6</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50500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Literature Survey</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lnSpcReduction="10000"/>
          </a:bodyPr>
          <a:lstStyle/>
          <a:p>
            <a:pPr marL="365760" algn="just">
              <a:spcBef>
                <a:spcPts val="0"/>
              </a:spcBef>
            </a:pPr>
            <a:r>
              <a:rPr lang="en-US" sz="2500" dirty="0">
                <a:latin typeface="Arial" pitchFamily="34" charset="0"/>
                <a:cs typeface="Arial" pitchFamily="34" charset="0"/>
              </a:rPr>
              <a:t>Web based interface - </a:t>
            </a:r>
            <a:r>
              <a:rPr lang="en-US" sz="2500" dirty="0" err="1">
                <a:latin typeface="Arial" pitchFamily="34" charset="0"/>
                <a:cs typeface="Arial" pitchFamily="34" charset="0"/>
              </a:rPr>
              <a:t>ThingSpeak</a:t>
            </a:r>
            <a:r>
              <a:rPr lang="en-US" sz="2500" dirty="0">
                <a:latin typeface="Arial" pitchFamily="34" charset="0"/>
                <a:cs typeface="Arial" pitchFamily="34" charset="0"/>
              </a:rPr>
              <a:t> server - monitor field conditions remotely and make informed decisions regarding irrigation management and crop cultivation practices.</a:t>
            </a:r>
          </a:p>
          <a:p>
            <a:pPr marL="365760" algn="just">
              <a:spcBef>
                <a:spcPts val="0"/>
              </a:spcBef>
            </a:pPr>
            <a:r>
              <a:rPr lang="en-US" sz="2500" dirty="0">
                <a:latin typeface="Arial" pitchFamily="34" charset="0"/>
                <a:cs typeface="Arial" pitchFamily="34" charset="0"/>
              </a:rPr>
              <a:t>LoRa:</a:t>
            </a:r>
          </a:p>
          <a:p>
            <a:pPr marL="365760" algn="just">
              <a:spcBef>
                <a:spcPts val="0"/>
              </a:spcBef>
            </a:pPr>
            <a:r>
              <a:rPr lang="en-US" sz="2500" dirty="0">
                <a:latin typeface="Arial" pitchFamily="34" charset="0"/>
                <a:cs typeface="Arial" pitchFamily="34" charset="0"/>
              </a:rPr>
              <a:t>1. Superior penetration through obstacles like cement and reinforced concrete walls, providing longer communication distances.</a:t>
            </a:r>
          </a:p>
          <a:p>
            <a:pPr marL="365760" algn="just">
              <a:spcBef>
                <a:spcPts val="0"/>
              </a:spcBef>
            </a:pPr>
            <a:r>
              <a:rPr lang="en-US" sz="2500" dirty="0">
                <a:latin typeface="Arial" pitchFamily="34" charset="0"/>
                <a:cs typeface="Arial" pitchFamily="34" charset="0"/>
              </a:rPr>
              <a:t>2. Lower RTT (Round Trip Times)</a:t>
            </a:r>
          </a:p>
          <a:p>
            <a:pPr marL="365760" algn="just">
              <a:spcBef>
                <a:spcPts val="0"/>
              </a:spcBef>
            </a:pPr>
            <a:r>
              <a:rPr lang="en-US" sz="2500" dirty="0">
                <a:latin typeface="Arial" pitchFamily="34" charset="0"/>
                <a:cs typeface="Arial" pitchFamily="34" charset="0"/>
              </a:rPr>
              <a:t>3. Ideal for precision agriculture, offering long range communication with low power consumption.</a:t>
            </a:r>
          </a:p>
          <a:p>
            <a:pPr marL="365760" algn="just">
              <a:spcBef>
                <a:spcPts val="0"/>
              </a:spcBef>
            </a:pPr>
            <a:r>
              <a:rPr lang="en-US" sz="2500" dirty="0">
                <a:latin typeface="Arial" pitchFamily="34" charset="0"/>
                <a:cs typeface="Arial" pitchFamily="34" charset="0"/>
              </a:rPr>
              <a:t>ZigBee:</a:t>
            </a:r>
          </a:p>
          <a:p>
            <a:pPr marL="365760" algn="just">
              <a:spcBef>
                <a:spcPts val="0"/>
              </a:spcBef>
            </a:pPr>
            <a:r>
              <a:rPr lang="en-US" sz="2500" dirty="0">
                <a:latin typeface="Arial" pitchFamily="34" charset="0"/>
                <a:cs typeface="Arial" pitchFamily="34" charset="0"/>
              </a:rPr>
              <a:t>1. Supports long distance communication through routing nodes.</a:t>
            </a:r>
          </a:p>
          <a:p>
            <a:pPr marL="365760" algn="just">
              <a:spcBef>
                <a:spcPts val="0"/>
              </a:spcBef>
            </a:pPr>
            <a:r>
              <a:rPr lang="en-US" sz="2500" dirty="0">
                <a:latin typeface="Arial" pitchFamily="34" charset="0"/>
                <a:cs typeface="Arial" pitchFamily="34" charset="0"/>
              </a:rPr>
              <a:t>2. Faces challenges with data packet loss.</a:t>
            </a:r>
          </a:p>
          <a:p>
            <a:pPr marL="365760" algn="just">
              <a:spcBef>
                <a:spcPts val="0"/>
              </a:spcBef>
            </a:pPr>
            <a:r>
              <a:rPr lang="en-US" sz="2500" dirty="0">
                <a:latin typeface="Arial" pitchFamily="34" charset="0"/>
                <a:cs typeface="Arial" pitchFamily="34" charset="0"/>
              </a:rPr>
              <a:t>3. Viable option considering cost and power consumption.</a:t>
            </a: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7</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804955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Proposed Methodology</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65760" algn="just">
              <a:spcBef>
                <a:spcPts val="0"/>
              </a:spcBef>
            </a:pPr>
            <a:r>
              <a:rPr lang="en-US" sz="2500" dirty="0">
                <a:latin typeface="Arial" pitchFamily="34" charset="0"/>
                <a:cs typeface="Arial" pitchFamily="34" charset="0"/>
              </a:rPr>
              <a:t>The main part is to set up the main Raspberry Pi structure and then to integrate the ESP32 as a node receiver and then to finally send and execute the commands required.</a:t>
            </a:r>
          </a:p>
          <a:p>
            <a:pPr marL="365760" algn="just">
              <a:spcBef>
                <a:spcPts val="0"/>
              </a:spcBef>
            </a:pPr>
            <a:endParaRPr lang="en-US" sz="2500" dirty="0">
              <a:latin typeface="Arial" pitchFamily="34" charset="0"/>
              <a:cs typeface="Arial" pitchFamily="34" charset="0"/>
            </a:endParaRPr>
          </a:p>
          <a:p>
            <a:pPr marL="365760" algn="just">
              <a:spcBef>
                <a:spcPts val="0"/>
              </a:spcBef>
            </a:pPr>
            <a:r>
              <a:rPr lang="en-US" sz="2500" dirty="0">
                <a:latin typeface="Arial" pitchFamily="34" charset="0"/>
                <a:cs typeface="Arial" pitchFamily="34" charset="0"/>
              </a:rPr>
              <a:t>The major steps are listed below:</a:t>
            </a:r>
          </a:p>
          <a:p>
            <a:pPr marL="365760" algn="just">
              <a:spcBef>
                <a:spcPts val="0"/>
              </a:spcBef>
            </a:pPr>
            <a:r>
              <a:rPr lang="en-US" sz="2500" dirty="0">
                <a:latin typeface="Arial" pitchFamily="34" charset="0"/>
                <a:cs typeface="Arial" pitchFamily="34" charset="0"/>
              </a:rPr>
              <a:t>1. Raspberry Pi setup as a server and central node and command center for the entire field.</a:t>
            </a:r>
          </a:p>
          <a:p>
            <a:pPr marL="365760" algn="just">
              <a:spcBef>
                <a:spcPts val="0"/>
              </a:spcBef>
            </a:pPr>
            <a:r>
              <a:rPr lang="en-US" sz="2500" dirty="0">
                <a:latin typeface="Arial" pitchFamily="34" charset="0"/>
                <a:cs typeface="Arial" pitchFamily="34" charset="0"/>
              </a:rPr>
              <a:t>2. ESP32 is set up with LoRa receiver to receive commands and also send feedback about the status of the node.</a:t>
            </a: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8</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864995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0000"/>
          </a:xfrm>
          <a:solidFill>
            <a:srgbClr val="092034"/>
          </a:solidFill>
        </p:spPr>
        <p:txBody>
          <a:bodyPr>
            <a:normAutofit/>
          </a:bodyPr>
          <a:lstStyle/>
          <a:p>
            <a:pPr algn="l"/>
            <a:r>
              <a:rPr lang="en-US" sz="4200" b="1" dirty="0">
                <a:solidFill>
                  <a:schemeClr val="bg1"/>
                </a:solidFill>
                <a:latin typeface="Arial" pitchFamily="34" charset="0"/>
                <a:cs typeface="Arial" pitchFamily="34" charset="0"/>
              </a:rPr>
              <a:t>Proposed Methodology</a:t>
            </a:r>
            <a:endParaRPr lang="en-IN" sz="4200" b="1" dirty="0">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0" y="914399"/>
            <a:ext cx="9144000" cy="5616000"/>
          </a:xfrm>
        </p:spPr>
        <p:txBody>
          <a:bodyPr>
            <a:normAutofit/>
          </a:bodyPr>
          <a:lstStyle/>
          <a:p>
            <a:pPr marL="365760" algn="just">
              <a:spcBef>
                <a:spcPts val="0"/>
              </a:spcBef>
            </a:pPr>
            <a:r>
              <a:rPr lang="en-US" sz="2500" dirty="0">
                <a:latin typeface="Arial" pitchFamily="34" charset="0"/>
                <a:cs typeface="Arial" pitchFamily="34" charset="0"/>
              </a:rPr>
              <a:t>3. LoRa communication network is set up to send and receive information.</a:t>
            </a:r>
          </a:p>
          <a:p>
            <a:pPr marL="365760" algn="just">
              <a:spcBef>
                <a:spcPts val="0"/>
              </a:spcBef>
            </a:pPr>
            <a:r>
              <a:rPr lang="en-US" sz="2500" dirty="0">
                <a:latin typeface="Arial" pitchFamily="34" charset="0"/>
                <a:cs typeface="Arial" pitchFamily="34" charset="0"/>
              </a:rPr>
              <a:t>4. All sensor units of Soil moisture, Rainfall, Humidity and temperature along with the motor and LED are also set up to monitor the status of the nodes at which they are present thus giving the overall view of the entire field.</a:t>
            </a:r>
          </a:p>
        </p:txBody>
      </p:sp>
      <p:sp>
        <p:nvSpPr>
          <p:cNvPr id="4" name="Title 1"/>
          <p:cNvSpPr txBox="1">
            <a:spLocks/>
          </p:cNvSpPr>
          <p:nvPr/>
        </p:nvSpPr>
        <p:spPr>
          <a:xfrm>
            <a:off x="0" y="6570000"/>
            <a:ext cx="9144000" cy="288000"/>
          </a:xfrm>
          <a:prstGeom prst="rect">
            <a:avLst/>
          </a:prstGeom>
          <a:solidFill>
            <a:srgbClr val="092034"/>
          </a:solidFill>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sz="1400" b="1" dirty="0">
              <a:solidFill>
                <a:schemeClr val="bg1"/>
              </a:solidFill>
              <a:latin typeface="Arial" pitchFamily="34" charset="0"/>
              <a:cs typeface="Arial" pitchFamily="34" charset="0"/>
            </a:endParaRPr>
          </a:p>
        </p:txBody>
      </p:sp>
      <p:sp>
        <p:nvSpPr>
          <p:cNvPr id="5" name="Footer Placeholder 4"/>
          <p:cNvSpPr>
            <a:spLocks noGrp="1"/>
          </p:cNvSpPr>
          <p:nvPr>
            <p:ph type="ftr" sz="quarter" idx="11"/>
          </p:nvPr>
        </p:nvSpPr>
        <p:spPr>
          <a:xfrm>
            <a:off x="0" y="6570000"/>
            <a:ext cx="1800000" cy="288000"/>
          </a:xfrm>
        </p:spPr>
        <p:txBody>
          <a:bodyPr/>
          <a:lstStyle/>
          <a:p>
            <a:pPr algn="l"/>
            <a:r>
              <a:rPr lang="en-US" b="1">
                <a:solidFill>
                  <a:schemeClr val="bg1"/>
                </a:solidFill>
                <a:latin typeface="Arial" pitchFamily="34" charset="0"/>
                <a:cs typeface="Arial" pitchFamily="34" charset="0"/>
              </a:rPr>
              <a:t>AIIoT 2024</a:t>
            </a:r>
            <a:endParaRPr lang="en-US" b="1" dirty="0">
              <a:solidFill>
                <a:schemeClr val="bg1"/>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7010400" y="6570000"/>
            <a:ext cx="2133600" cy="288000"/>
          </a:xfrm>
        </p:spPr>
        <p:txBody>
          <a:bodyPr/>
          <a:lstStyle/>
          <a:p>
            <a:fld id="{B6F15528-21DE-4FAA-801E-634DDDAF4B2B}" type="slidenum">
              <a:rPr lang="en-US" b="1" smtClean="0">
                <a:solidFill>
                  <a:schemeClr val="bg1"/>
                </a:solidFill>
                <a:latin typeface="Arial" pitchFamily="34" charset="0"/>
                <a:cs typeface="Arial" pitchFamily="34" charset="0"/>
              </a:rPr>
              <a:pPr/>
              <a:t>9</a:t>
            </a:fld>
            <a:endParaRPr lang="en-US" b="1">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570782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6873</TotalTime>
  <Words>1922</Words>
  <Application>Microsoft Office PowerPoint</Application>
  <PresentationFormat>On-screen Show (4:3)</PresentationFormat>
  <Paragraphs>110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Allerta Stencil</vt:lpstr>
      <vt:lpstr>Arial</vt:lpstr>
      <vt:lpstr>Calibri</vt:lpstr>
      <vt:lpstr>Cambria</vt:lpstr>
      <vt:lpstr>Office Theme</vt:lpstr>
      <vt:lpstr>PowerPoint Presentation</vt:lpstr>
      <vt:lpstr>Agenda</vt:lpstr>
      <vt:lpstr>Abstract</vt:lpstr>
      <vt:lpstr>Introduction</vt:lpstr>
      <vt:lpstr>Introduction</vt:lpstr>
      <vt:lpstr>Literature Survey</vt:lpstr>
      <vt:lpstr>Literature Survey</vt:lpstr>
      <vt:lpstr>Proposed Methodology</vt:lpstr>
      <vt:lpstr>Proposed Methodology</vt:lpstr>
      <vt:lpstr>Results</vt:lpstr>
      <vt:lpstr>Results</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KONGU</dc:creator>
  <cp:lastModifiedBy>Ahzam Afaq</cp:lastModifiedBy>
  <cp:revision>1871</cp:revision>
  <dcterms:created xsi:type="dcterms:W3CDTF">2006-08-16T00:00:00Z</dcterms:created>
  <dcterms:modified xsi:type="dcterms:W3CDTF">2024-05-02T11:41:44Z</dcterms:modified>
</cp:coreProperties>
</file>