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61" r:id="rId3"/>
    <p:sldId id="257" r:id="rId4"/>
    <p:sldId id="259" r:id="rId5"/>
    <p:sldId id="262" r:id="rId6"/>
    <p:sldId id="263" r:id="rId7"/>
    <p:sldId id="265" r:id="rId8"/>
    <p:sldId id="264" r:id="rId9"/>
    <p:sldId id="266" r:id="rId10"/>
    <p:sldId id="268" r:id="rId11"/>
    <p:sldId id="269" r:id="rId12"/>
    <p:sldId id="267" r:id="rId13"/>
    <p:sldId id="270" r:id="rId14"/>
    <p:sldId id="271" r:id="rId15"/>
    <p:sldId id="273" r:id="rId16"/>
    <p:sldId id="272" r:id="rId17"/>
    <p:sldId id="275" r:id="rId18"/>
    <p:sldId id="274" r:id="rId19"/>
    <p:sldId id="276" r:id="rId20"/>
    <p:sldId id="260" r:id="rId21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23"/>
    </p:embeddedFont>
    <p:embeddedFont>
      <p:font typeface="Cambria Math" panose="02040503050406030204" pitchFamily="18" charset="0"/>
      <p:regular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Poppins Light" panose="00000400000000000000" pitchFamily="2" charset="0"/>
      <p:regular r:id="rId29"/>
      <p:bold r:id="rId30"/>
      <p:italic r:id="rId31"/>
      <p:boldItalic r:id="rId32"/>
    </p:embeddedFont>
    <p:embeddedFont>
      <p:font typeface="Poppins SemiBold" panose="00000700000000000000" pitchFamily="2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1E1"/>
    <a:srgbClr val="52AA60"/>
    <a:srgbClr val="0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56" autoAdjust="0"/>
  </p:normalViewPr>
  <p:slideViewPr>
    <p:cSldViewPr snapToGrid="0">
      <p:cViewPr varScale="1">
        <p:scale>
          <a:sx n="82" d="100"/>
          <a:sy n="82" d="100"/>
        </p:scale>
        <p:origin x="8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1f18f8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1f18f8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833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1f18f8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1f18f8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473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1f18f8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1f18f8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830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1f18f8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1f18f8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17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1f18f8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1f18f8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617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1f18f8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1f18f8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377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1f18f8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1f18f8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222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b31f18f8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b31f18f8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988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b31f18f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b31f18f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025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b31f18f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b31f18f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95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b31f18f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b31f18f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7494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31f18f8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31f18f8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b31f18f8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b31f18f8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1f18f8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1f18f8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1f18f8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1f18f8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927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1f18f8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1f18f8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8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1f18f8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1f18f8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18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1f18f8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1f18f8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89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1f18f8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1f18f8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18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5700" y="859800"/>
            <a:ext cx="4020300" cy="24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5700" y="4107600"/>
            <a:ext cx="42483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80000" y="1958850"/>
            <a:ext cx="698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D606D"/>
                </a:solidFill>
              </a:defRPr>
            </a:lvl1pPr>
            <a:lvl2pPr lvl="1">
              <a:buNone/>
              <a:defRPr>
                <a:solidFill>
                  <a:srgbClr val="0D606D"/>
                </a:solidFill>
              </a:defRPr>
            </a:lvl2pPr>
            <a:lvl3pPr lvl="2">
              <a:buNone/>
              <a:defRPr>
                <a:solidFill>
                  <a:srgbClr val="0D606D"/>
                </a:solidFill>
              </a:defRPr>
            </a:lvl3pPr>
            <a:lvl4pPr lvl="3">
              <a:buNone/>
              <a:defRPr>
                <a:solidFill>
                  <a:srgbClr val="0D606D"/>
                </a:solidFill>
              </a:defRPr>
            </a:lvl4pPr>
            <a:lvl5pPr lvl="4">
              <a:buNone/>
              <a:defRPr>
                <a:solidFill>
                  <a:srgbClr val="0D606D"/>
                </a:solidFill>
              </a:defRPr>
            </a:lvl5pPr>
            <a:lvl6pPr lvl="5">
              <a:buNone/>
              <a:defRPr>
                <a:solidFill>
                  <a:srgbClr val="0D606D"/>
                </a:solidFill>
              </a:defRPr>
            </a:lvl6pPr>
            <a:lvl7pPr lvl="6">
              <a:buNone/>
              <a:defRPr>
                <a:solidFill>
                  <a:srgbClr val="0D606D"/>
                </a:solidFill>
              </a:defRPr>
            </a:lvl7pPr>
            <a:lvl8pPr lvl="7">
              <a:buNone/>
              <a:defRPr>
                <a:solidFill>
                  <a:srgbClr val="0D606D"/>
                </a:solidFill>
              </a:defRPr>
            </a:lvl8pPr>
            <a:lvl9pPr lvl="8">
              <a:buNone/>
              <a:defRPr>
                <a:solidFill>
                  <a:srgbClr val="0D606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672450"/>
            <a:ext cx="548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355375"/>
            <a:ext cx="8520600" cy="30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79775"/>
            <a:ext cx="548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829850" y="2065025"/>
            <a:ext cx="548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265500" y="1425175"/>
            <a:ext cx="26385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ubTitle" idx="1"/>
          </p:nvPr>
        </p:nvSpPr>
        <p:spPr>
          <a:xfrm>
            <a:off x="265500" y="3144000"/>
            <a:ext cx="2386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3972000" y="724075"/>
            <a:ext cx="480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D606D"/>
                </a:solidFill>
              </a:defRPr>
            </a:lvl1pPr>
            <a:lvl2pPr lvl="1">
              <a:buNone/>
              <a:defRPr>
                <a:solidFill>
                  <a:srgbClr val="0D606D"/>
                </a:solidFill>
              </a:defRPr>
            </a:lvl2pPr>
            <a:lvl3pPr lvl="2">
              <a:buNone/>
              <a:defRPr>
                <a:solidFill>
                  <a:srgbClr val="0D606D"/>
                </a:solidFill>
              </a:defRPr>
            </a:lvl3pPr>
            <a:lvl4pPr lvl="3">
              <a:buNone/>
              <a:defRPr>
                <a:solidFill>
                  <a:srgbClr val="0D606D"/>
                </a:solidFill>
              </a:defRPr>
            </a:lvl4pPr>
            <a:lvl5pPr lvl="4">
              <a:buNone/>
              <a:defRPr>
                <a:solidFill>
                  <a:srgbClr val="0D606D"/>
                </a:solidFill>
              </a:defRPr>
            </a:lvl5pPr>
            <a:lvl6pPr lvl="5">
              <a:buNone/>
              <a:defRPr>
                <a:solidFill>
                  <a:srgbClr val="0D606D"/>
                </a:solidFill>
              </a:defRPr>
            </a:lvl6pPr>
            <a:lvl7pPr lvl="6">
              <a:buNone/>
              <a:defRPr>
                <a:solidFill>
                  <a:srgbClr val="0D606D"/>
                </a:solidFill>
              </a:defRPr>
            </a:lvl7pPr>
            <a:lvl8pPr lvl="7">
              <a:buNone/>
              <a:defRPr>
                <a:solidFill>
                  <a:srgbClr val="0D606D"/>
                </a:solidFill>
              </a:defRPr>
            </a:lvl8pPr>
            <a:lvl9pPr lvl="8">
              <a:buNone/>
              <a:defRPr>
                <a:solidFill>
                  <a:srgbClr val="0D606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D606D"/>
                </a:solidFill>
              </a:defRPr>
            </a:lvl1pPr>
            <a:lvl2pPr lvl="1">
              <a:buNone/>
              <a:defRPr>
                <a:solidFill>
                  <a:srgbClr val="0D606D"/>
                </a:solidFill>
              </a:defRPr>
            </a:lvl2pPr>
            <a:lvl3pPr lvl="2">
              <a:buNone/>
              <a:defRPr>
                <a:solidFill>
                  <a:srgbClr val="0D606D"/>
                </a:solidFill>
              </a:defRPr>
            </a:lvl3pPr>
            <a:lvl4pPr lvl="3">
              <a:buNone/>
              <a:defRPr>
                <a:solidFill>
                  <a:srgbClr val="0D606D"/>
                </a:solidFill>
              </a:defRPr>
            </a:lvl4pPr>
            <a:lvl5pPr lvl="4">
              <a:buNone/>
              <a:defRPr>
                <a:solidFill>
                  <a:srgbClr val="0D606D"/>
                </a:solidFill>
              </a:defRPr>
            </a:lvl5pPr>
            <a:lvl6pPr lvl="5">
              <a:buNone/>
              <a:defRPr>
                <a:solidFill>
                  <a:srgbClr val="0D606D"/>
                </a:solidFill>
              </a:defRPr>
            </a:lvl6pPr>
            <a:lvl7pPr lvl="6">
              <a:buNone/>
              <a:defRPr>
                <a:solidFill>
                  <a:srgbClr val="0D606D"/>
                </a:solidFill>
              </a:defRPr>
            </a:lvl7pPr>
            <a:lvl8pPr lvl="7">
              <a:buNone/>
              <a:defRPr>
                <a:solidFill>
                  <a:srgbClr val="0D606D"/>
                </a:solidFill>
              </a:defRPr>
            </a:lvl8pPr>
            <a:lvl9pPr lvl="8">
              <a:buNone/>
              <a:defRPr>
                <a:solidFill>
                  <a:srgbClr val="0D606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79775"/>
            <a:ext cx="548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2AA5E"/>
              </a:buClr>
              <a:buSzPts val="2800"/>
              <a:buFont typeface="Poppins"/>
              <a:buNone/>
              <a:defRPr sz="2800" b="1">
                <a:solidFill>
                  <a:srgbClr val="52AA5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55375"/>
            <a:ext cx="8520600" cy="30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 SemiBold"/>
              <a:buChar char="●"/>
              <a:defRPr sz="1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ctrTitle"/>
          </p:nvPr>
        </p:nvSpPr>
        <p:spPr>
          <a:xfrm>
            <a:off x="124958" y="545693"/>
            <a:ext cx="4020300" cy="24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 Store Data Analysis</a:t>
            </a:r>
            <a:endParaRPr dirty="0"/>
          </a:p>
        </p:txBody>
      </p:sp>
      <p:sp>
        <p:nvSpPr>
          <p:cNvPr id="45" name="Google Shape;45;p11"/>
          <p:cNvSpPr txBox="1">
            <a:spLocks noGrp="1"/>
          </p:cNvSpPr>
          <p:nvPr>
            <p:ph type="subTitle" idx="1"/>
          </p:nvPr>
        </p:nvSpPr>
        <p:spPr>
          <a:xfrm>
            <a:off x="306443" y="3861072"/>
            <a:ext cx="3274375" cy="929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Bahnschrift SemiBold" panose="020B0502040204020203" pitchFamily="34" charset="0"/>
              </a:rPr>
              <a:t>Ahza Mazola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9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DQLab</a:t>
            </a:r>
            <a:r>
              <a:rPr lang="en-US" sz="23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Bootcamp Data Analyst With Python and SQL</a:t>
            </a:r>
            <a:endParaRPr sz="23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-156779" y="724075"/>
            <a:ext cx="3594779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Impact </a:t>
            </a:r>
            <a:br>
              <a:rPr lang="en-US" dirty="0"/>
            </a:br>
            <a:r>
              <a:rPr lang="en-US" dirty="0"/>
              <a:t>Discount to </a:t>
            </a:r>
            <a:br>
              <a:rPr lang="en-US" dirty="0"/>
            </a:br>
            <a:r>
              <a:rPr lang="en-US" dirty="0"/>
              <a:t>Profit and Sales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38441" y="2724459"/>
            <a:ext cx="2386500" cy="875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70000"/>
              </a:lnSpc>
            </a:pPr>
            <a:r>
              <a:rPr lang="en-US" sz="12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we note when the discount is increased, profits tend to turn negative.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3972000" y="724075"/>
            <a:ext cx="480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EE2B8-A39F-47BB-93A4-3ED2F4D3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472" y="607273"/>
            <a:ext cx="5793527" cy="3908886"/>
          </a:xfrm>
          <a:prstGeom prst="rect">
            <a:avLst/>
          </a:prstGeom>
        </p:spPr>
      </p:pic>
      <p:sp>
        <p:nvSpPr>
          <p:cNvPr id="7" name="Moon 6">
            <a:extLst>
              <a:ext uri="{FF2B5EF4-FFF2-40B4-BE49-F238E27FC236}">
                <a16:creationId xmlns:a16="http://schemas.microsoft.com/office/drawing/2014/main" id="{1C6C9927-6712-4BE7-9000-5E36B10D63E2}"/>
              </a:ext>
            </a:extLst>
          </p:cNvPr>
          <p:cNvSpPr/>
          <p:nvPr/>
        </p:nvSpPr>
        <p:spPr>
          <a:xfrm rot="-1560000">
            <a:off x="2883949" y="3596761"/>
            <a:ext cx="796672" cy="1513297"/>
          </a:xfrm>
          <a:prstGeom prst="moon">
            <a:avLst>
              <a:gd name="adj" fmla="val 75204"/>
            </a:avLst>
          </a:prstGeom>
          <a:solidFill>
            <a:srgbClr val="52AA60"/>
          </a:solidFill>
          <a:ln>
            <a:solidFill>
              <a:srgbClr val="52A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4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-156779" y="724075"/>
            <a:ext cx="3594779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with </a:t>
            </a:r>
            <a:br>
              <a:rPr lang="en-US" dirty="0"/>
            </a:br>
            <a:r>
              <a:rPr lang="en-US" dirty="0"/>
              <a:t>the highest count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38441" y="2724459"/>
            <a:ext cx="2386500" cy="875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70000"/>
              </a:lnSpc>
            </a:pPr>
            <a:r>
              <a:rPr lang="en-US" sz="1200" b="0" dirty="0">
                <a:solidFill>
                  <a:srgbClr val="D6DEEB"/>
                </a:solidFill>
                <a:effectLst/>
                <a:latin typeface="Courier New" panose="02070309020205020404" pitchFamily="49" charset="0"/>
              </a:rPr>
              <a:t>Sales of Binders and paper are the highest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5750764" y="611022"/>
            <a:ext cx="3025735" cy="3937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F1E74-B2AC-41A0-9D1E-4F8F6173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74" y="565392"/>
            <a:ext cx="5758625" cy="402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oon 6">
            <a:extLst>
              <a:ext uri="{FF2B5EF4-FFF2-40B4-BE49-F238E27FC236}">
                <a16:creationId xmlns:a16="http://schemas.microsoft.com/office/drawing/2014/main" id="{1C6C9927-6712-4BE7-9000-5E36B10D63E2}"/>
              </a:ext>
            </a:extLst>
          </p:cNvPr>
          <p:cNvSpPr/>
          <p:nvPr/>
        </p:nvSpPr>
        <p:spPr>
          <a:xfrm rot="-1560000">
            <a:off x="2883949" y="3596761"/>
            <a:ext cx="796672" cy="1513297"/>
          </a:xfrm>
          <a:prstGeom prst="moon">
            <a:avLst>
              <a:gd name="adj" fmla="val 75204"/>
            </a:avLst>
          </a:prstGeom>
          <a:solidFill>
            <a:srgbClr val="52AA60"/>
          </a:solidFill>
          <a:ln>
            <a:solidFill>
              <a:srgbClr val="52A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7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-156779" y="724075"/>
            <a:ext cx="3594779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Category</a:t>
            </a:r>
            <a:br>
              <a:rPr lang="en-US" dirty="0"/>
            </a:br>
            <a:r>
              <a:rPr lang="en-US" dirty="0"/>
              <a:t> with Profit and Discount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70497" y="2499309"/>
            <a:ext cx="2386500" cy="875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Office Supplies incur the highest losses at an 80% discount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Furniture and Technology experience their greatest losses within the range of 30% to 50%.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Technology also suffers its most significant profit loss at a 70% discount.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5663906" y="841561"/>
            <a:ext cx="3209597" cy="3541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E856CB-C667-477C-9C47-923708D29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73" y="579353"/>
            <a:ext cx="5542242" cy="409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oon 6">
            <a:extLst>
              <a:ext uri="{FF2B5EF4-FFF2-40B4-BE49-F238E27FC236}">
                <a16:creationId xmlns:a16="http://schemas.microsoft.com/office/drawing/2014/main" id="{1C6C9927-6712-4BE7-9000-5E36B10D63E2}"/>
              </a:ext>
            </a:extLst>
          </p:cNvPr>
          <p:cNvSpPr/>
          <p:nvPr/>
        </p:nvSpPr>
        <p:spPr>
          <a:xfrm rot="-1560000">
            <a:off x="2883949" y="3596761"/>
            <a:ext cx="796672" cy="1513297"/>
          </a:xfrm>
          <a:prstGeom prst="moon">
            <a:avLst>
              <a:gd name="adj" fmla="val 75204"/>
            </a:avLst>
          </a:prstGeom>
          <a:solidFill>
            <a:srgbClr val="52AA60"/>
          </a:solidFill>
          <a:ln>
            <a:solidFill>
              <a:srgbClr val="52A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9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-156779" y="724075"/>
            <a:ext cx="3594779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 Sub-category with profit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38441" y="2724459"/>
            <a:ext cx="2386500" cy="875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Tables, Supplies and Bookcases have negative profit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5747098" y="537660"/>
            <a:ext cx="3029402" cy="3881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" name="Moon 6">
            <a:extLst>
              <a:ext uri="{FF2B5EF4-FFF2-40B4-BE49-F238E27FC236}">
                <a16:creationId xmlns:a16="http://schemas.microsoft.com/office/drawing/2014/main" id="{1C6C9927-6712-4BE7-9000-5E36B10D63E2}"/>
              </a:ext>
            </a:extLst>
          </p:cNvPr>
          <p:cNvSpPr/>
          <p:nvPr/>
        </p:nvSpPr>
        <p:spPr>
          <a:xfrm rot="-1560000">
            <a:off x="2883949" y="3596761"/>
            <a:ext cx="796672" cy="1513297"/>
          </a:xfrm>
          <a:prstGeom prst="moon">
            <a:avLst>
              <a:gd name="adj" fmla="val 75204"/>
            </a:avLst>
          </a:prstGeom>
          <a:solidFill>
            <a:srgbClr val="52AA60"/>
          </a:solidFill>
          <a:ln>
            <a:solidFill>
              <a:srgbClr val="52A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AF3A6D-2E37-4736-A927-55265645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394" y="537660"/>
            <a:ext cx="5765606" cy="391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6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-156779" y="724075"/>
            <a:ext cx="3594779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 with States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38441" y="2724459"/>
            <a:ext cx="2386500" cy="875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70000"/>
              </a:lnSpc>
            </a:pPr>
            <a:r>
              <a:rPr lang="en-US" sz="12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California and New York lead in sales, while many other states have lower sales.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5732426" y="724075"/>
            <a:ext cx="3044073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CDE765-54EB-48F8-A92B-B6B1A452A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72" y="501650"/>
            <a:ext cx="5793527" cy="4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oon 6">
            <a:extLst>
              <a:ext uri="{FF2B5EF4-FFF2-40B4-BE49-F238E27FC236}">
                <a16:creationId xmlns:a16="http://schemas.microsoft.com/office/drawing/2014/main" id="{1C6C9927-6712-4BE7-9000-5E36B10D63E2}"/>
              </a:ext>
            </a:extLst>
          </p:cNvPr>
          <p:cNvSpPr/>
          <p:nvPr/>
        </p:nvSpPr>
        <p:spPr>
          <a:xfrm rot="-1560000">
            <a:off x="2883949" y="3596761"/>
            <a:ext cx="796672" cy="1513297"/>
          </a:xfrm>
          <a:prstGeom prst="moon">
            <a:avLst>
              <a:gd name="adj" fmla="val 75204"/>
            </a:avLst>
          </a:prstGeom>
          <a:solidFill>
            <a:srgbClr val="52AA60"/>
          </a:solidFill>
          <a:ln>
            <a:solidFill>
              <a:srgbClr val="52A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0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-212620" y="955821"/>
            <a:ext cx="3594779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Profit with States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38441" y="2724459"/>
            <a:ext cx="2386500" cy="875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California and New York generate the highest profits, while some states have strong sales but negative profits.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5778416" y="724075"/>
            <a:ext cx="2998084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6565240-A982-4904-9C59-D2C33C48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00" y="508000"/>
            <a:ext cx="57060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oon 6">
            <a:extLst>
              <a:ext uri="{FF2B5EF4-FFF2-40B4-BE49-F238E27FC236}">
                <a16:creationId xmlns:a16="http://schemas.microsoft.com/office/drawing/2014/main" id="{1C6C9927-6712-4BE7-9000-5E36B10D63E2}"/>
              </a:ext>
            </a:extLst>
          </p:cNvPr>
          <p:cNvSpPr/>
          <p:nvPr/>
        </p:nvSpPr>
        <p:spPr>
          <a:xfrm rot="-1560000">
            <a:off x="2883949" y="3596761"/>
            <a:ext cx="796672" cy="1513297"/>
          </a:xfrm>
          <a:prstGeom prst="moon">
            <a:avLst>
              <a:gd name="adj" fmla="val 75204"/>
            </a:avLst>
          </a:prstGeom>
          <a:solidFill>
            <a:srgbClr val="52AA60"/>
          </a:solidFill>
          <a:ln>
            <a:solidFill>
              <a:srgbClr val="52A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9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52400" y="724075"/>
            <a:ext cx="2918867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Discount with States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38441" y="2724459"/>
            <a:ext cx="2386500" cy="875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70000"/>
              </a:lnSpc>
            </a:pPr>
            <a:r>
              <a:rPr lang="en-US" sz="12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High discounts can sometimes result in profit losses, and this can be observed.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3972000" y="724075"/>
            <a:ext cx="480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26D1797-F619-4AF1-8019-8B2B7443F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34" y="565392"/>
            <a:ext cx="5779566" cy="411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oon 6">
            <a:extLst>
              <a:ext uri="{FF2B5EF4-FFF2-40B4-BE49-F238E27FC236}">
                <a16:creationId xmlns:a16="http://schemas.microsoft.com/office/drawing/2014/main" id="{1C6C9927-6712-4BE7-9000-5E36B10D63E2}"/>
              </a:ext>
            </a:extLst>
          </p:cNvPr>
          <p:cNvSpPr/>
          <p:nvPr/>
        </p:nvSpPr>
        <p:spPr>
          <a:xfrm rot="-1560000">
            <a:off x="2883949" y="3596761"/>
            <a:ext cx="796672" cy="1513297"/>
          </a:xfrm>
          <a:prstGeom prst="moon">
            <a:avLst>
              <a:gd name="adj" fmla="val 75204"/>
            </a:avLst>
          </a:prstGeom>
          <a:solidFill>
            <a:srgbClr val="52AA60"/>
          </a:solidFill>
          <a:ln>
            <a:solidFill>
              <a:srgbClr val="52A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27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80000" y="1958850"/>
            <a:ext cx="698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97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672450"/>
            <a:ext cx="548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By analyzing the data, we can identify various business issues: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1355375"/>
            <a:ext cx="8520600" cy="30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400" dirty="0"/>
              <a:t>Technology outperforms Furniture in terms of profit.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Same-day shipping leads to higher sales.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The West region is the most profitable.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Vermont state achieves good profits despite low sales.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Discounts of 50% and less result in higher profits.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Offering more discounts in Furniture is necessary to attract customers.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In the Consumer segment, more discounts are needed, while Home-Office should be promoted to boost profits.</a:t>
            </a:r>
          </a:p>
        </p:txBody>
      </p:sp>
    </p:spTree>
    <p:extLst>
      <p:ext uri="{BB962C8B-B14F-4D97-AF65-F5344CB8AC3E}">
        <p14:creationId xmlns:p14="http://schemas.microsoft.com/office/powerpoint/2010/main" val="181678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589190"/>
            <a:ext cx="548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 areas where managers can improve profitability: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1481018"/>
            <a:ext cx="8520600" cy="30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400" dirty="0"/>
              <a:t>The relationship between sales and profit are not linear in most states.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The Central region need more focus.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Furniture and Office Supplies experience significant profit losses with high discounts.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Office Supplies incur maximum losses at both 80% and 0% discounts.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Furniture and Technology face their highest losses between 30% to 50% discounts.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Technology also records its maximum profit loss at a 70% discount. Tables, Supplies, and Bookcases within the sub-category show negative profits.</a:t>
            </a:r>
          </a:p>
        </p:txBody>
      </p:sp>
    </p:spTree>
    <p:extLst>
      <p:ext uri="{BB962C8B-B14F-4D97-AF65-F5344CB8AC3E}">
        <p14:creationId xmlns:p14="http://schemas.microsoft.com/office/powerpoint/2010/main" val="394367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672450"/>
            <a:ext cx="548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1355375"/>
            <a:ext cx="8520600" cy="30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550" dirty="0"/>
              <a:t>Welcome to my data analyst portfolio presentation. I'm Ahza Mazola, and although I'm relatively new to this field, my journey is fueled by a deep passion for data analysis and continuous learning.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550" dirty="0"/>
              <a:t>This project represents the culmination of my efforts during the </a:t>
            </a:r>
            <a:r>
              <a:rPr lang="en-US" sz="1550" dirty="0" err="1"/>
              <a:t>DQLab</a:t>
            </a:r>
            <a:r>
              <a:rPr lang="en-US" sz="1550" dirty="0"/>
              <a:t> Data Analytics Bootcamp. The dataset provided by </a:t>
            </a:r>
            <a:r>
              <a:rPr lang="en-US" sz="1550" dirty="0" err="1"/>
              <a:t>DQLab</a:t>
            </a:r>
            <a:r>
              <a:rPr lang="en-US" sz="1550" dirty="0"/>
              <a:t>, is a rich source of information encompassing sales, profit, and other interesting facts about Superstore.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550" dirty="0"/>
              <a:t>I'm excited to showcase my portfolio, highlighting Exploratory Data Analysis and Data Visualization. This collection features analyses and visuals that help uncover valuable insights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2114996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C624A8-31E4-4F98-BEF9-60647BF1E573}"/>
              </a:ext>
            </a:extLst>
          </p:cNvPr>
          <p:cNvSpPr txBox="1"/>
          <p:nvPr/>
        </p:nvSpPr>
        <p:spPr>
          <a:xfrm>
            <a:off x="2205729" y="1863864"/>
            <a:ext cx="3301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80000" y="192872"/>
            <a:ext cx="698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 </a:t>
            </a: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AD46F5-4DAF-4D06-9472-AE9F89540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52781"/>
              </p:ext>
            </p:extLst>
          </p:nvPr>
        </p:nvGraphicFramePr>
        <p:xfrm>
          <a:off x="464949" y="935704"/>
          <a:ext cx="8367900" cy="349681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66485">
                  <a:extLst>
                    <a:ext uri="{9D8B030D-6E8A-4147-A177-3AD203B41FA5}">
                      <a16:colId xmlns:a16="http://schemas.microsoft.com/office/drawing/2014/main" val="2795182217"/>
                    </a:ext>
                  </a:extLst>
                </a:gridCol>
                <a:gridCol w="1420283">
                  <a:extLst>
                    <a:ext uri="{9D8B030D-6E8A-4147-A177-3AD203B41FA5}">
                      <a16:colId xmlns:a16="http://schemas.microsoft.com/office/drawing/2014/main" val="2547044202"/>
                    </a:ext>
                  </a:extLst>
                </a:gridCol>
                <a:gridCol w="1420283">
                  <a:extLst>
                    <a:ext uri="{9D8B030D-6E8A-4147-A177-3AD203B41FA5}">
                      <a16:colId xmlns:a16="http://schemas.microsoft.com/office/drawing/2014/main" val="3949706685"/>
                    </a:ext>
                  </a:extLst>
                </a:gridCol>
                <a:gridCol w="1420283">
                  <a:extLst>
                    <a:ext uri="{9D8B030D-6E8A-4147-A177-3AD203B41FA5}">
                      <a16:colId xmlns:a16="http://schemas.microsoft.com/office/drawing/2014/main" val="3292538521"/>
                    </a:ext>
                  </a:extLst>
                </a:gridCol>
                <a:gridCol w="1420283">
                  <a:extLst>
                    <a:ext uri="{9D8B030D-6E8A-4147-A177-3AD203B41FA5}">
                      <a16:colId xmlns:a16="http://schemas.microsoft.com/office/drawing/2014/main" val="3910187664"/>
                    </a:ext>
                  </a:extLst>
                </a:gridCol>
                <a:gridCol w="1420283">
                  <a:extLst>
                    <a:ext uri="{9D8B030D-6E8A-4147-A177-3AD203B41FA5}">
                      <a16:colId xmlns:a16="http://schemas.microsoft.com/office/drawing/2014/main" val="355043320"/>
                    </a:ext>
                  </a:extLst>
                </a:gridCol>
              </a:tblGrid>
              <a:tr h="612843">
                <a:tc>
                  <a:txBody>
                    <a:bodyPr/>
                    <a:lstStyle/>
                    <a:p>
                      <a:pPr algn="r"/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  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Postal Code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Sales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Quantity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Discount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/>
                        <a:t>Profit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298061"/>
                  </a:ext>
                </a:extLst>
              </a:tr>
              <a:tr h="36049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count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9993.000000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9993.000000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9993.000000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9993.000000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9993.000000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753958"/>
                  </a:ext>
                </a:extLst>
              </a:tr>
              <a:tr h="36049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mean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55191.567998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229.852846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3.789753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0.156188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28.660971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354561"/>
                  </a:ext>
                </a:extLst>
              </a:tr>
              <a:tr h="36049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std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32065.085638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623.276074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2.225149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0.206457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234.271476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85696"/>
                  </a:ext>
                </a:extLst>
              </a:tr>
              <a:tr h="36049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min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1040.000000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0.444000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1.000000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-6599.978000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229217"/>
                  </a:ext>
                </a:extLst>
              </a:tr>
              <a:tr h="36049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25%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23223.000000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17.280000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2.000000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1.731000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46907"/>
                  </a:ext>
                </a:extLst>
              </a:tr>
              <a:tr h="36049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50%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56560.000000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54.480000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3.000000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0.200000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8.671000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568259"/>
                  </a:ext>
                </a:extLst>
              </a:tr>
              <a:tr h="36049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75%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90008.000000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209.940000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5.000000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0.200000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29.364000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90602"/>
                  </a:ext>
                </a:extLst>
              </a:tr>
              <a:tr h="36049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max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99301.000000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22638.480000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14.000000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0.800000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8399.976000</a:t>
                      </a:r>
                    </a:p>
                  </a:txBody>
                  <a:tcPr anchor="ctr">
                    <a:solidFill>
                      <a:srgbClr val="D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443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67500" y="729194"/>
            <a:ext cx="26385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Correlation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17500" y="2508075"/>
            <a:ext cx="2386500" cy="875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highlight>
                  <a:srgbClr val="52AA60"/>
                </a:highlight>
              </a:rPr>
              <a:t>we notice there's correlation between (profit, discount) and (profit, sales) and (quantity, sales)</a:t>
            </a:r>
            <a:endParaRPr sz="1200" dirty="0">
              <a:solidFill>
                <a:schemeClr val="bg1"/>
              </a:solidFill>
              <a:highlight>
                <a:srgbClr val="52AA60"/>
              </a:highlight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3972000" y="724075"/>
            <a:ext cx="480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60D36-BBA6-4199-8DC7-DCFC8F6B4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000" y="596975"/>
            <a:ext cx="4818898" cy="382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842737"/>
            <a:ext cx="3266711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Profit, Sales and Discount For Each Region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81483" y="2647678"/>
            <a:ext cx="2903744" cy="875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West region has the highest profit and find same region has the lowest discount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South has the highest sales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Central has the lowest profit and has the highest discount and maybe that's the reason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3972000" y="724075"/>
            <a:ext cx="480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09D01-5AD5-49AB-BAB2-059481BAE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018" y="642174"/>
            <a:ext cx="5632982" cy="3894925"/>
          </a:xfrm>
          <a:prstGeom prst="rect">
            <a:avLst/>
          </a:prstGeom>
        </p:spPr>
      </p:pic>
      <p:sp>
        <p:nvSpPr>
          <p:cNvPr id="8" name="Flowchart: Stored Data 7">
            <a:extLst>
              <a:ext uri="{FF2B5EF4-FFF2-40B4-BE49-F238E27FC236}">
                <a16:creationId xmlns:a16="http://schemas.microsoft.com/office/drawing/2014/main" id="{8E275E2C-39C7-4834-8E78-53AF20F93068}"/>
              </a:ext>
            </a:extLst>
          </p:cNvPr>
          <p:cNvSpPr/>
          <p:nvPr/>
        </p:nvSpPr>
        <p:spPr>
          <a:xfrm rot="-1380000">
            <a:off x="2791507" y="3731162"/>
            <a:ext cx="883891" cy="1337111"/>
          </a:xfrm>
          <a:prstGeom prst="flowChartOnlineStorage">
            <a:avLst/>
          </a:prstGeom>
          <a:solidFill>
            <a:srgbClr val="52AA60"/>
          </a:solidFill>
          <a:ln>
            <a:solidFill>
              <a:srgbClr val="52A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96A786-0554-4CFE-8D65-AF6731143663}"/>
              </a:ext>
            </a:extLst>
          </p:cNvPr>
          <p:cNvSpPr/>
          <p:nvPr/>
        </p:nvSpPr>
        <p:spPr>
          <a:xfrm>
            <a:off x="3364434" y="2708299"/>
            <a:ext cx="55841" cy="97722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9115" y="903699"/>
            <a:ext cx="3182696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Profit, sales, and Discount For each Category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10519" y="2885002"/>
            <a:ext cx="2386500" cy="875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70000"/>
              </a:lnSpc>
            </a:pPr>
            <a:r>
              <a:rPr 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Furniture sales is high but has very low profit maybe high discount is the reason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3972000" y="724075"/>
            <a:ext cx="480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F3D6A-B59B-412B-9D11-C4B8F5B3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02" y="481631"/>
            <a:ext cx="5381697" cy="413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9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877639"/>
            <a:ext cx="3301612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Profit, Sales, and Discount for each quantity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76782" y="2872437"/>
            <a:ext cx="2927132" cy="1846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quantity 13 is the highest in sales and profit but number 10 is the highest in discount and gain lower profit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we need to balance between quantity and discount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3972000" y="724075"/>
            <a:ext cx="480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38A13-9BD2-476D-B4C6-6D6A4DD69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414" y="579354"/>
            <a:ext cx="5772586" cy="3943786"/>
          </a:xfrm>
          <a:prstGeom prst="rect">
            <a:avLst/>
          </a:prstGeom>
        </p:spPr>
      </p:pic>
      <p:sp>
        <p:nvSpPr>
          <p:cNvPr id="4" name="Moon 3">
            <a:extLst>
              <a:ext uri="{FF2B5EF4-FFF2-40B4-BE49-F238E27FC236}">
                <a16:creationId xmlns:a16="http://schemas.microsoft.com/office/drawing/2014/main" id="{22B7C089-6524-4B51-97F5-864B8D3BDDD9}"/>
              </a:ext>
            </a:extLst>
          </p:cNvPr>
          <p:cNvSpPr/>
          <p:nvPr/>
        </p:nvSpPr>
        <p:spPr>
          <a:xfrm rot="-1560000">
            <a:off x="2903276" y="3603741"/>
            <a:ext cx="796672" cy="1513297"/>
          </a:xfrm>
          <a:prstGeom prst="moon">
            <a:avLst>
              <a:gd name="adj" fmla="val 75204"/>
            </a:avLst>
          </a:prstGeom>
          <a:solidFill>
            <a:srgbClr val="52AA60"/>
          </a:solidFill>
          <a:ln>
            <a:solidFill>
              <a:srgbClr val="52A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3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-156779" y="724075"/>
            <a:ext cx="3594779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Profit, Sales and Discount for each segment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38441" y="2724459"/>
            <a:ext cx="2386500" cy="875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The Home Office offers the smallest discount but also achieves the highest profits from sales.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3972000" y="724075"/>
            <a:ext cx="480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83616-E9B7-4D3E-9A26-2F7A6CB33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056" y="543254"/>
            <a:ext cx="5646944" cy="4042706"/>
          </a:xfrm>
          <a:prstGeom prst="rect">
            <a:avLst/>
          </a:prstGeom>
        </p:spPr>
      </p:pic>
      <p:sp>
        <p:nvSpPr>
          <p:cNvPr id="7" name="Moon 6">
            <a:extLst>
              <a:ext uri="{FF2B5EF4-FFF2-40B4-BE49-F238E27FC236}">
                <a16:creationId xmlns:a16="http://schemas.microsoft.com/office/drawing/2014/main" id="{1C6C9927-6712-4BE7-9000-5E36B10D63E2}"/>
              </a:ext>
            </a:extLst>
          </p:cNvPr>
          <p:cNvSpPr/>
          <p:nvPr/>
        </p:nvSpPr>
        <p:spPr>
          <a:xfrm rot="-1560000">
            <a:off x="2883949" y="3596761"/>
            <a:ext cx="796672" cy="1513297"/>
          </a:xfrm>
          <a:prstGeom prst="moon">
            <a:avLst>
              <a:gd name="adj" fmla="val 75204"/>
            </a:avLst>
          </a:prstGeom>
          <a:solidFill>
            <a:srgbClr val="52AA60"/>
          </a:solidFill>
          <a:ln>
            <a:solidFill>
              <a:srgbClr val="52A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724075"/>
            <a:ext cx="3385374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Profit, Sales and Discount for each Ship Mode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38441" y="2724459"/>
            <a:ext cx="2386500" cy="875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70000"/>
              </a:lnSpc>
            </a:pPr>
            <a:r>
              <a:rPr lang="en-US" sz="12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Same day shipping records the most sales, while First Class offers the highest discount, but it also results in the highest profits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3972000" y="724075"/>
            <a:ext cx="480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DEF9A-0344-4921-94F3-F7DBBA1B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534" y="439750"/>
            <a:ext cx="5814466" cy="4048488"/>
          </a:xfrm>
          <a:prstGeom prst="rect">
            <a:avLst/>
          </a:prstGeom>
        </p:spPr>
      </p:pic>
      <p:sp>
        <p:nvSpPr>
          <p:cNvPr id="7" name="Moon 6">
            <a:extLst>
              <a:ext uri="{FF2B5EF4-FFF2-40B4-BE49-F238E27FC236}">
                <a16:creationId xmlns:a16="http://schemas.microsoft.com/office/drawing/2014/main" id="{1C6C9927-6712-4BE7-9000-5E36B10D63E2}"/>
              </a:ext>
            </a:extLst>
          </p:cNvPr>
          <p:cNvSpPr/>
          <p:nvPr/>
        </p:nvSpPr>
        <p:spPr>
          <a:xfrm rot="-1560000">
            <a:off x="2883949" y="3596761"/>
            <a:ext cx="796672" cy="1513297"/>
          </a:xfrm>
          <a:prstGeom prst="moon">
            <a:avLst>
              <a:gd name="adj" fmla="val 75204"/>
            </a:avLst>
          </a:prstGeom>
          <a:solidFill>
            <a:srgbClr val="52AA60"/>
          </a:solidFill>
          <a:ln>
            <a:solidFill>
              <a:srgbClr val="52A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08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712</Words>
  <Application>Microsoft Office PowerPoint</Application>
  <PresentationFormat>On-screen Show (16:9)</PresentationFormat>
  <Paragraphs>111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Bahnschrift SemiBold</vt:lpstr>
      <vt:lpstr>Poppins SemiBold</vt:lpstr>
      <vt:lpstr>Arial</vt:lpstr>
      <vt:lpstr>Courier New</vt:lpstr>
      <vt:lpstr>Poppins Light</vt:lpstr>
      <vt:lpstr>Cambria Math</vt:lpstr>
      <vt:lpstr>Roboto</vt:lpstr>
      <vt:lpstr>Poppins</vt:lpstr>
      <vt:lpstr>Simple Light</vt:lpstr>
      <vt:lpstr>Super Store Data Analysis</vt:lpstr>
      <vt:lpstr>Introduction</vt:lpstr>
      <vt:lpstr>Exploratory Data Analysis </vt:lpstr>
      <vt:lpstr>Data Correlation</vt:lpstr>
      <vt:lpstr>Correlation Profit, Sales and Discount For Each Region</vt:lpstr>
      <vt:lpstr>Correlation Profit, sales, and Discount For each Category</vt:lpstr>
      <vt:lpstr>Correlation Profit, Sales, and Discount for each quantity</vt:lpstr>
      <vt:lpstr>Correlation Profit, Sales and Discount for each segment</vt:lpstr>
      <vt:lpstr>Correlation Profit, Sales and Discount for each Ship Mode</vt:lpstr>
      <vt:lpstr> Impact  Discount to  Profit and Sales</vt:lpstr>
      <vt:lpstr>Product with  the highest count</vt:lpstr>
      <vt:lpstr>Category  with Profit and Discount</vt:lpstr>
      <vt:lpstr>check Sub-category with profit</vt:lpstr>
      <vt:lpstr>Sales with States</vt:lpstr>
      <vt:lpstr>Profit with States</vt:lpstr>
      <vt:lpstr>Discount with States</vt:lpstr>
      <vt:lpstr>Summary</vt:lpstr>
      <vt:lpstr>By analyzing the data, we can identify various business issues:</vt:lpstr>
      <vt:lpstr>The areas where managers can improve profitability: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Store Data Analysis</dc:title>
  <cp:lastModifiedBy>ahza mazola</cp:lastModifiedBy>
  <cp:revision>7</cp:revision>
  <dcterms:modified xsi:type="dcterms:W3CDTF">2023-12-25T17:11:26Z</dcterms:modified>
</cp:coreProperties>
</file>