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85" r:id="rId7"/>
    <p:sldId id="286" r:id="rId8"/>
    <p:sldId id="289" r:id="rId9"/>
    <p:sldId id="290" r:id="rId10"/>
    <p:sldId id="291" r:id="rId11"/>
    <p:sldId id="292" r:id="rId12"/>
    <p:sldId id="293" r:id="rId13"/>
    <p:sldId id="294" r:id="rId14"/>
    <p:sldId id="261" r:id="rId15"/>
    <p:sldId id="262" r:id="rId16"/>
    <p:sldId id="263" r:id="rId17"/>
    <p:sldId id="287" r:id="rId18"/>
    <p:sldId id="267" r:id="rId19"/>
    <p:sldId id="280" r:id="rId20"/>
    <p:sldId id="295" r:id="rId21"/>
    <p:sldId id="288" r:id="rId22"/>
  </p:sldIdLst>
  <p:sldSz cx="9144000" cy="6858000" type="screen4x3"/>
  <p:notesSz cx="6858000" cy="9144000"/>
  <p:embeddedFontLst>
    <p:embeddedFont>
      <p:font typeface="Calibri Light" panose="020F0302020204030204" pitchFamily="34" charset="0"/>
      <p:regular r:id="rId24"/>
      <p:italic r:id="rId25"/>
    </p:embeddedFont>
    <p:embeddedFont>
      <p:font typeface="Source Sans Pro"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Roboto Slab" panose="020B0604020202020204" charset="0"/>
      <p:regular r:id="rId34"/>
      <p:bold r:id="rId35"/>
    </p:embeddedFont>
    <p:embeddedFont>
      <p:font typeface="SuttonSignWritingOneD" panose="02000603000000000000"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380468-B5B1-435D-B438-C17C1F91CAA7}">
  <a:tblStyle styleId="{4A380468-B5B1-435D-B438-C17C1F91CAA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84" d="100"/>
          <a:sy n="84" d="100"/>
        </p:scale>
        <p:origin x="148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7409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091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3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87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226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842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406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81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227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883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014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26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169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1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21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50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22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6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13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789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13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72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Google Shape;31;p4"/>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signbank.org/signbank.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handtalk.me/sobre"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0" y="1113462"/>
            <a:ext cx="9034273" cy="5369634"/>
          </a:xfrm>
          <a:prstGeom prst="rect">
            <a:avLst/>
          </a:prstGeom>
        </p:spPr>
        <p:txBody>
          <a:bodyPr spcFirstLastPara="1" wrap="square" lIns="91425" tIns="91425" rIns="91425" bIns="91425" anchor="t" anchorCtr="0">
            <a:noAutofit/>
          </a:bodyPr>
          <a:lstStyle/>
          <a:p>
            <a:pPr algn="ctr"/>
            <a:r>
              <a:rPr lang="en" sz="3600" dirty="0" smtClean="0">
                <a:latin typeface="+mn-lt"/>
              </a:rPr>
              <a:t>Towards a system to </a:t>
            </a:r>
            <a:br>
              <a:rPr lang="en" sz="3600" dirty="0" smtClean="0">
                <a:latin typeface="+mn-lt"/>
              </a:rPr>
            </a:br>
            <a:r>
              <a:rPr lang="en" sz="3600" dirty="0" smtClean="0">
                <a:latin typeface="+mn-lt"/>
              </a:rPr>
              <a:t>aid communication with Deaf</a:t>
            </a:r>
            <a:br>
              <a:rPr lang="en" sz="3600" dirty="0" smtClean="0">
                <a:latin typeface="+mn-lt"/>
              </a:rPr>
            </a:br>
            <a:r>
              <a:rPr lang="en" sz="3600" dirty="0" smtClean="0">
                <a:latin typeface="+mn-lt"/>
              </a:rPr>
              <a:t/>
            </a:r>
            <a:br>
              <a:rPr lang="en" sz="3600" dirty="0" smtClean="0">
                <a:latin typeface="+mn-lt"/>
              </a:rPr>
            </a:br>
            <a:r>
              <a:rPr lang="en" sz="1600" b="0" dirty="0" smtClean="0">
                <a:latin typeface="+mn-lt"/>
              </a:rPr>
              <a:t>Submitted by</a:t>
            </a:r>
            <a:r>
              <a:rPr lang="en" sz="1600" b="0" dirty="0">
                <a:latin typeface="+mn-lt"/>
              </a:rPr>
              <a:t/>
            </a:r>
            <a:br>
              <a:rPr lang="en" sz="1600" b="0" dirty="0">
                <a:latin typeface="+mn-lt"/>
              </a:rPr>
            </a:br>
            <a:r>
              <a:rPr lang="en-US" sz="1600" b="0" dirty="0" err="1"/>
              <a:t>Ah.Zia</a:t>
            </a:r>
            <a:r>
              <a:rPr lang="en-US" sz="1600" b="0" dirty="0"/>
              <a:t> </a:t>
            </a:r>
            <a:r>
              <a:rPr lang="en-US" sz="1600" b="0" dirty="0" err="1" smtClean="0"/>
              <a:t>Yosufi</a:t>
            </a:r>
            <a:r>
              <a:rPr lang="en-US" sz="1600" b="0" dirty="0" smtClean="0"/>
              <a:t> &amp;  </a:t>
            </a:r>
            <a:r>
              <a:rPr lang="en-US" sz="1600" b="0" dirty="0"/>
              <a:t>Mehreen </a:t>
            </a:r>
            <a:r>
              <a:rPr lang="en-US" sz="1600" b="0" dirty="0" smtClean="0"/>
              <a:t>Najm</a:t>
            </a:r>
            <a:br>
              <a:rPr lang="en-US" sz="1600" b="0" dirty="0" smtClean="0"/>
            </a:br>
            <a:r>
              <a:rPr lang="en-US" sz="1600" b="0" dirty="0" smtClean="0"/>
              <a:t/>
            </a:r>
            <a:br>
              <a:rPr lang="en-US" sz="1600" b="0" dirty="0" smtClean="0"/>
            </a:br>
            <a:r>
              <a:rPr lang="en-US" sz="1600" b="0" dirty="0" smtClean="0"/>
              <a:t>Under the </a:t>
            </a:r>
            <a:r>
              <a:rPr lang="en-US" sz="1600" b="0" dirty="0" err="1" smtClean="0"/>
              <a:t>Suprevision</a:t>
            </a:r>
            <a:r>
              <a:rPr lang="en-US" sz="1600" b="0" dirty="0" smtClean="0"/>
              <a:t> of</a:t>
            </a:r>
            <a:br>
              <a:rPr lang="en-US" sz="1600" b="0" dirty="0" smtClean="0"/>
            </a:br>
            <a:r>
              <a:rPr lang="en-US" sz="1600" b="0" dirty="0" smtClean="0"/>
              <a:t/>
            </a:r>
            <a:br>
              <a:rPr lang="en-US" sz="1600" b="0" dirty="0" smtClean="0"/>
            </a:br>
            <a:r>
              <a:rPr lang="en-US" sz="1600" b="0" dirty="0" smtClean="0"/>
              <a:t>Assist.Prof Rafiullah Momand</a:t>
            </a:r>
            <a:br>
              <a:rPr lang="en-US" sz="1600" b="0" dirty="0" smtClean="0"/>
            </a:br>
            <a:r>
              <a:rPr lang="en-US" sz="2400" b="0" dirty="0"/>
              <a:t/>
            </a:r>
            <a:br>
              <a:rPr lang="en-US" sz="2400" b="0" dirty="0"/>
            </a:br>
            <a:r>
              <a:rPr lang="en-US" sz="2000" b="0" dirty="0"/>
              <a:t>Information systems Department</a:t>
            </a:r>
            <a:br>
              <a:rPr lang="en-US" sz="2000" b="0" dirty="0"/>
            </a:br>
            <a:r>
              <a:rPr lang="en-US" sz="2000" b="0" dirty="0"/>
              <a:t>Computer Science Faculty</a:t>
            </a:r>
            <a:br>
              <a:rPr lang="en-US" sz="2000" b="0" dirty="0"/>
            </a:br>
            <a:r>
              <a:rPr lang="en-US" sz="2000" b="0" dirty="0"/>
              <a:t>Kabul University</a:t>
            </a:r>
            <a:endParaRPr sz="20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131819" y="1998480"/>
            <a:ext cx="6713400" cy="1093200"/>
          </a:xfrm>
          <a:prstGeom prst="rect">
            <a:avLst/>
          </a:prstGeom>
        </p:spPr>
        <p:txBody>
          <a:bodyPr spcFirstLastPara="1" wrap="square" lIns="91425" tIns="91425" rIns="91425" bIns="91425" anchor="t" anchorCtr="0">
            <a:noAutofit/>
          </a:bodyPr>
          <a:lstStyle/>
          <a:p>
            <a:pPr marL="0" indent="0">
              <a:buNone/>
            </a:pPr>
            <a:r>
              <a:rPr lang="en-US" sz="4400" dirty="0" smtClean="0"/>
              <a:t>Area </a:t>
            </a:r>
            <a:r>
              <a:rPr lang="en-US" sz="4400" dirty="0" smtClean="0"/>
              <a:t>5</a:t>
            </a:r>
            <a:r>
              <a:rPr lang="en-US" sz="4800" dirty="0" smtClean="0"/>
              <a:t>: </a:t>
            </a:r>
            <a:r>
              <a:rPr lang="en-US" sz="2400" dirty="0"/>
              <a:t>Arabic Sign Language Interpreter</a:t>
            </a:r>
            <a:endParaRPr lang="en-US" sz="54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04;p16"/>
          <p:cNvSpPr txBox="1">
            <a:spLocks/>
          </p:cNvSpPr>
          <p:nvPr/>
        </p:nvSpPr>
        <p:spPr>
          <a:xfrm>
            <a:off x="1131819" y="3184152"/>
            <a:ext cx="6880188" cy="286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smtClean="0"/>
              <a:t>Translates Arabic language to Arabic Sign Language. [8] </a:t>
            </a:r>
            <a:endParaRPr lang="en-US" sz="2800" dirty="0"/>
          </a:p>
        </p:txBody>
      </p:sp>
    </p:spTree>
    <p:extLst>
      <p:ext uri="{BB962C8B-B14F-4D97-AF65-F5344CB8AC3E}">
        <p14:creationId xmlns:p14="http://schemas.microsoft.com/office/powerpoint/2010/main" val="340034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131819" y="1998480"/>
            <a:ext cx="6713400" cy="1093200"/>
          </a:xfrm>
          <a:prstGeom prst="rect">
            <a:avLst/>
          </a:prstGeom>
        </p:spPr>
        <p:txBody>
          <a:bodyPr spcFirstLastPara="1" wrap="square" lIns="91425" tIns="91425" rIns="91425" bIns="91425" anchor="t" anchorCtr="0">
            <a:noAutofit/>
          </a:bodyPr>
          <a:lstStyle/>
          <a:p>
            <a:pPr marL="0" indent="0">
              <a:buNone/>
            </a:pPr>
            <a:r>
              <a:rPr lang="en-US" sz="4400" dirty="0" smtClean="0"/>
              <a:t>Area </a:t>
            </a:r>
            <a:r>
              <a:rPr lang="en-US" sz="4400" dirty="0"/>
              <a:t>6</a:t>
            </a:r>
            <a:r>
              <a:rPr lang="en-US" sz="4800" dirty="0" smtClean="0"/>
              <a:t>: </a:t>
            </a:r>
            <a:r>
              <a:rPr lang="en-US" sz="3200" dirty="0"/>
              <a:t>Scribe4Me</a:t>
            </a:r>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04;p16"/>
          <p:cNvSpPr txBox="1">
            <a:spLocks/>
          </p:cNvSpPr>
          <p:nvPr/>
        </p:nvSpPr>
        <p:spPr>
          <a:xfrm>
            <a:off x="1131819" y="3184152"/>
            <a:ext cx="6880188" cy="286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a:t>When a user presses a button on her Scribe4Me PDA, the last 30 seconds of sound is uploaded, transcribed and sent back to her as a text message. </a:t>
            </a:r>
            <a:r>
              <a:rPr lang="en-US" sz="2800" dirty="0" smtClean="0"/>
              <a:t>[9]</a:t>
            </a:r>
            <a:endParaRPr lang="en-US" sz="2800" dirty="0"/>
          </a:p>
        </p:txBody>
      </p:sp>
    </p:spTree>
    <p:extLst>
      <p:ext uri="{BB962C8B-B14F-4D97-AF65-F5344CB8AC3E}">
        <p14:creationId xmlns:p14="http://schemas.microsoft.com/office/powerpoint/2010/main" val="212559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958082" y="1495560"/>
            <a:ext cx="7737861" cy="1185672"/>
          </a:xfrm>
          <a:prstGeom prst="rect">
            <a:avLst/>
          </a:prstGeom>
        </p:spPr>
        <p:txBody>
          <a:bodyPr spcFirstLastPara="1" wrap="square" lIns="91425" tIns="91425" rIns="91425" bIns="91425" anchor="t" anchorCtr="0">
            <a:noAutofit/>
          </a:bodyPr>
          <a:lstStyle/>
          <a:p>
            <a:pPr marL="0" indent="0">
              <a:buNone/>
            </a:pPr>
            <a:r>
              <a:rPr lang="en-US" sz="4400" dirty="0" smtClean="0"/>
              <a:t>Area </a:t>
            </a:r>
            <a:r>
              <a:rPr lang="en-US" sz="4400" dirty="0" smtClean="0"/>
              <a:t>7</a:t>
            </a:r>
            <a:r>
              <a:rPr lang="en-US" sz="4800" dirty="0" smtClean="0"/>
              <a:t>: </a:t>
            </a:r>
            <a:r>
              <a:rPr lang="en-US" sz="2000" dirty="0"/>
              <a:t>A Spanish speech to sign language translation system for assisting Deaf-Mute People</a:t>
            </a:r>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04;p16"/>
          <p:cNvSpPr txBox="1">
            <a:spLocks/>
          </p:cNvSpPr>
          <p:nvPr/>
        </p:nvSpPr>
        <p:spPr>
          <a:xfrm>
            <a:off x="1131819" y="3184152"/>
            <a:ext cx="6880188" cy="286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000" dirty="0"/>
              <a:t>This system translates officer explanations into sign language for deaf-mute people. The translation system is composed by a speech recognizer (for decoding the spoken utterance into a word sequence), a natural language translator (for converting a word sequence into a sequence of gestures belonging to the sign language), and a 3D avatar animation </a:t>
            </a:r>
            <a:r>
              <a:rPr lang="en-US" sz="2000" dirty="0" smtClean="0"/>
              <a:t>module. [10]</a:t>
            </a:r>
            <a:endParaRPr lang="en-US" sz="2000" dirty="0"/>
          </a:p>
        </p:txBody>
      </p:sp>
    </p:spTree>
    <p:extLst>
      <p:ext uri="{BB962C8B-B14F-4D97-AF65-F5344CB8AC3E}">
        <p14:creationId xmlns:p14="http://schemas.microsoft.com/office/powerpoint/2010/main" val="191690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958082" y="1495560"/>
            <a:ext cx="7737861" cy="1185672"/>
          </a:xfrm>
          <a:prstGeom prst="rect">
            <a:avLst/>
          </a:prstGeom>
        </p:spPr>
        <p:txBody>
          <a:bodyPr spcFirstLastPara="1" wrap="square" lIns="91425" tIns="91425" rIns="91425" bIns="91425" anchor="t" anchorCtr="0">
            <a:noAutofit/>
          </a:bodyPr>
          <a:lstStyle/>
          <a:p>
            <a:pPr marL="0" indent="0">
              <a:buNone/>
            </a:pPr>
            <a:r>
              <a:rPr lang="en-US" sz="4400" dirty="0" smtClean="0"/>
              <a:t>Area </a:t>
            </a:r>
            <a:r>
              <a:rPr lang="en-US" sz="4400" dirty="0"/>
              <a:t>8</a:t>
            </a:r>
            <a:r>
              <a:rPr lang="en-US" sz="4800" dirty="0" smtClean="0"/>
              <a:t>: </a:t>
            </a:r>
            <a:r>
              <a:rPr lang="en-US" dirty="0"/>
              <a:t>ATLAS</a:t>
            </a:r>
          </a:p>
          <a:p>
            <a:pPr marL="0" indent="0">
              <a:buNone/>
            </a:pPr>
            <a:endParaRPr lang="en-US" sz="20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04;p16"/>
          <p:cNvSpPr txBox="1">
            <a:spLocks/>
          </p:cNvSpPr>
          <p:nvPr/>
        </p:nvSpPr>
        <p:spPr>
          <a:xfrm>
            <a:off x="1159251" y="3165864"/>
            <a:ext cx="6880188" cy="286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000" dirty="0"/>
              <a:t>A system for the computer-assisted translation from Italian Language to LIS that provides the output of the translation resorting to a virtual avatar. </a:t>
            </a:r>
            <a:r>
              <a:rPr lang="en-US" sz="2000" dirty="0" smtClean="0"/>
              <a:t>[11]</a:t>
            </a:r>
            <a:endParaRPr lang="en-US" sz="2000" dirty="0"/>
          </a:p>
        </p:txBody>
      </p:sp>
    </p:spTree>
    <p:extLst>
      <p:ext uri="{BB962C8B-B14F-4D97-AF65-F5344CB8AC3E}">
        <p14:creationId xmlns:p14="http://schemas.microsoft.com/office/powerpoint/2010/main" val="34863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02920" y="483978"/>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t>Goals</a:t>
            </a:r>
            <a:endParaRPr sz="4000" dirty="0"/>
          </a:p>
        </p:txBody>
      </p:sp>
      <p:sp>
        <p:nvSpPr>
          <p:cNvPr id="111" name="Google Shape;111;p17"/>
          <p:cNvSpPr txBox="1">
            <a:spLocks noGrp="1"/>
          </p:cNvSpPr>
          <p:nvPr>
            <p:ph type="body" idx="1"/>
          </p:nvPr>
        </p:nvSpPr>
        <p:spPr>
          <a:xfrm>
            <a:off x="502920" y="1682267"/>
            <a:ext cx="8275320" cy="4764900"/>
          </a:xfrm>
          <a:prstGeom prst="rect">
            <a:avLst/>
          </a:prstGeom>
        </p:spPr>
        <p:txBody>
          <a:bodyPr spcFirstLastPara="1" wrap="square" lIns="91425" tIns="91425" rIns="91425" bIns="91425" anchor="t" anchorCtr="0">
            <a:noAutofit/>
          </a:bodyPr>
          <a:lstStyle/>
          <a:p>
            <a:pPr marL="38100" indent="0">
              <a:buNone/>
            </a:pPr>
            <a:r>
              <a:rPr lang="en-US" sz="2400" b="1" dirty="0"/>
              <a:t>This in turn requires the solution of the following problems</a:t>
            </a:r>
            <a:r>
              <a:rPr lang="en-US" sz="2400" b="1" dirty="0" smtClean="0"/>
              <a:t>:</a:t>
            </a:r>
          </a:p>
          <a:p>
            <a:pPr marL="38100" indent="0">
              <a:buNone/>
            </a:pPr>
            <a:endParaRPr lang="en-US" sz="2400" b="1" dirty="0"/>
          </a:p>
          <a:p>
            <a:pPr lvl="0"/>
            <a:r>
              <a:rPr lang="en-US" sz="1800" dirty="0"/>
              <a:t>Automatic speech to text conversion (speech Recognition).</a:t>
            </a:r>
          </a:p>
          <a:p>
            <a:pPr lvl="0"/>
            <a:r>
              <a:rPr lang="en-US" sz="1800" dirty="0"/>
              <a:t>Automatic translation of English text into a suitable representation of sign language using Machine Translation.</a:t>
            </a:r>
          </a:p>
          <a:p>
            <a:pPr lvl="0"/>
            <a:r>
              <a:rPr lang="en-US" sz="1800" dirty="0"/>
              <a:t>Display of this representation as a sequence of Signs using computer graphics techniques</a:t>
            </a:r>
            <a:r>
              <a:rPr lang="en-US" sz="1800" dirty="0" smtClean="0"/>
              <a:t>.</a:t>
            </a:r>
          </a:p>
          <a:p>
            <a:pPr lvl="0"/>
            <a:r>
              <a:rPr lang="en-US" sz="1800" dirty="0" smtClean="0"/>
              <a:t>We </a:t>
            </a:r>
            <a:r>
              <a:rPr lang="en-US" sz="1800" dirty="0"/>
              <a:t>will suggest an efficient mechanism/system that Deaf can easily communicate with ordinary people to understand their thoughts</a:t>
            </a:r>
            <a:r>
              <a:rPr lang="en-US" sz="1800" dirty="0" smtClean="0"/>
              <a:t>.</a:t>
            </a:r>
          </a:p>
          <a:p>
            <a:pPr lvl="0"/>
            <a:r>
              <a:rPr lang="en-US" sz="1800" dirty="0" smtClean="0"/>
              <a:t>We are using International Sign language that later any sign language can be embedded with it.</a:t>
            </a:r>
          </a:p>
          <a:p>
            <a:pPr lvl="0"/>
            <a:r>
              <a:rPr lang="en-US" sz="1800" dirty="0" smtClean="0"/>
              <a:t>We are using SignWritingOneD.</a:t>
            </a:r>
          </a:p>
          <a:p>
            <a:pPr lvl="0"/>
            <a:endParaRPr sz="2000" dirty="0"/>
          </a:p>
        </p:txBody>
      </p:sp>
      <p:sp>
        <p:nvSpPr>
          <p:cNvPr id="112" name="Google Shape;112;p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700576" y="378434"/>
            <a:ext cx="7697248" cy="1172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smtClean="0"/>
              <a:t>Dataset Gathering</a:t>
            </a:r>
            <a:endParaRPr sz="6000" b="1" dirty="0"/>
          </a:p>
        </p:txBody>
      </p:sp>
      <p:sp>
        <p:nvSpPr>
          <p:cNvPr id="119" name="Google Shape;119;p18"/>
          <p:cNvSpPr txBox="1">
            <a:spLocks noGrp="1"/>
          </p:cNvSpPr>
          <p:nvPr>
            <p:ph type="subTitle" idx="4294967295"/>
          </p:nvPr>
        </p:nvSpPr>
        <p:spPr>
          <a:xfrm>
            <a:off x="533400" y="1751075"/>
            <a:ext cx="8244840" cy="4027933"/>
          </a:xfrm>
          <a:prstGeom prst="rect">
            <a:avLst/>
          </a:prstGeom>
        </p:spPr>
        <p:txBody>
          <a:bodyPr spcFirstLastPara="1" wrap="square" lIns="91425" tIns="91425" rIns="91425" bIns="91425" anchor="t" anchorCtr="0">
            <a:noAutofit/>
          </a:bodyPr>
          <a:lstStyle/>
          <a:p>
            <a:pPr marL="285750" indent="-285750"/>
            <a:r>
              <a:rPr lang="en-US" sz="1600" dirty="0"/>
              <a:t>The dataset used is a sample of common words and sentences that deaf are using daily.</a:t>
            </a:r>
          </a:p>
          <a:p>
            <a:pPr marL="285750" indent="-285750"/>
            <a:endParaRPr lang="en-US" sz="1600" dirty="0" smtClean="0"/>
          </a:p>
          <a:p>
            <a:pPr marL="285750" indent="-285750"/>
            <a:r>
              <a:rPr lang="en-US" sz="1600" dirty="0"/>
              <a:t>We have searched many sources for gathering dataset such as Wikipedia pages, some books like (Goldilocks &amp; the Three Bears in American Sign Language, The Book of Jonah) , Signbank and other </a:t>
            </a:r>
            <a:r>
              <a:rPr lang="en-US" sz="1600" dirty="0" smtClean="0"/>
              <a:t>sources</a:t>
            </a:r>
          </a:p>
          <a:p>
            <a:pPr marL="285750" indent="-285750"/>
            <a:endParaRPr lang="en-US" sz="1600" dirty="0"/>
          </a:p>
          <a:p>
            <a:pPr marL="285750" indent="-285750"/>
            <a:r>
              <a:rPr lang="en-US" sz="1600" dirty="0"/>
              <a:t>the dataset that was used for this project is a subset of a much larger dataset, as described in </a:t>
            </a:r>
            <a:r>
              <a:rPr lang="en-US" sz="1600" u="sng" dirty="0">
                <a:hlinkClick r:id="rId3"/>
              </a:rPr>
              <a:t>http://</a:t>
            </a:r>
            <a:r>
              <a:rPr lang="en-US" sz="1600" u="sng" dirty="0" smtClean="0">
                <a:hlinkClick r:id="rId3"/>
              </a:rPr>
              <a:t>www.signbank.org/signbank.html</a:t>
            </a:r>
            <a:endParaRPr lang="en-US" sz="1600" u="sng" dirty="0" smtClean="0"/>
          </a:p>
          <a:p>
            <a:pPr marL="285750" indent="-285750"/>
            <a:endParaRPr lang="en-US" sz="1600" u="sng" dirty="0"/>
          </a:p>
          <a:p>
            <a:pPr marL="285750" indent="-285750"/>
            <a:r>
              <a:rPr lang="en-US" sz="1600" dirty="0" smtClean="0"/>
              <a:t>This source includes around 10000 words and sentences.</a:t>
            </a:r>
            <a:endParaRPr sz="1600" dirty="0"/>
          </a:p>
        </p:txBody>
      </p:sp>
      <p:cxnSp>
        <p:nvCxnSpPr>
          <p:cNvPr id="120" name="Google Shape;120;p18"/>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p:nvPr/>
        </p:nvCxnSpPr>
        <p:spPr>
          <a:xfrm flipH="1">
            <a:off x="7330800" y="2440126"/>
            <a:ext cx="1124100" cy="78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6" y="1600200"/>
            <a:ext cx="7618247" cy="4967700"/>
          </a:xfrm>
          <a:prstGeom prst="rect">
            <a:avLst/>
          </a:prstGeom>
        </p:spPr>
        <p:txBody>
          <a:bodyPr spcFirstLastPara="1" wrap="square" lIns="91425" tIns="91425" rIns="91425" bIns="91425" anchor="t" anchorCtr="0">
            <a:noAutofit/>
          </a:bodyPr>
          <a:lstStyle/>
          <a:p>
            <a:r>
              <a:rPr lang="en-US" sz="2400" dirty="0">
                <a:latin typeface="SuttonSignWritingOneD" panose="02000603000000000000" pitchFamily="2" charset="0"/>
                <a:ea typeface="SuttonSignWritingOneD" panose="02000603000000000000" pitchFamily="2" charset="0"/>
              </a:rPr>
              <a:t>𝠀񀀁񀀉񈗥񈗵񋸦𝠃𝤝𝤨񀀁𝤎𝣤񀀉𝣰𝣮񈗥𝤏𝤇񈗵𝣱𝤑񋸦𝤆𝤜	</a:t>
            </a:r>
            <a:r>
              <a:rPr lang="en-US" sz="2400" dirty="0" smtClean="0"/>
              <a:t>Come</a:t>
            </a:r>
          </a:p>
          <a:p>
            <a:pPr marL="63500" indent="0">
              <a:buNone/>
            </a:pPr>
            <a:endParaRPr lang="en-US" sz="2400" dirty="0" smtClean="0"/>
          </a:p>
          <a:p>
            <a:r>
              <a:rPr lang="en-US" sz="2400" dirty="0">
                <a:latin typeface="SuttonSignWritingOneD" panose="02000603000000000000" pitchFamily="2" charset="0"/>
                <a:ea typeface="SuttonSignWritingOneD" panose="02000603000000000000" pitchFamily="2" charset="0"/>
              </a:rPr>
              <a:t>𝠀񀀁񆨡񋲡񍦁𝠃𝤟𝤬񍦁𝣴𝣵񀀁𝣾𝤎񆨡𝤓𝤚񋲡𝤓𝤤	</a:t>
            </a:r>
            <a:r>
              <a:rPr lang="en-US" sz="2400" dirty="0" smtClean="0">
                <a:latin typeface="SuttonSignWritingOneD" panose="02000603000000000000" pitchFamily="2" charset="0"/>
                <a:ea typeface="SuttonSignWritingOneD" panose="02000603000000000000" pitchFamily="2" charset="0"/>
              </a:rPr>
              <a:t>	</a:t>
            </a:r>
            <a:r>
              <a:rPr lang="en-US" sz="2400" dirty="0" smtClean="0"/>
              <a:t>Throw </a:t>
            </a:r>
            <a:r>
              <a:rPr lang="en-US" sz="2400" dirty="0"/>
              <a:t>in </a:t>
            </a:r>
            <a:r>
              <a:rPr lang="en-US" sz="2400" dirty="0" smtClean="0"/>
              <a:t>mouth</a:t>
            </a:r>
          </a:p>
          <a:p>
            <a:endParaRPr lang="en-US" sz="2400" dirty="0"/>
          </a:p>
          <a:p>
            <a:r>
              <a:rPr lang="en-US" sz="2400" dirty="0">
                <a:latin typeface="SuttonSignWritingOneD" panose="02000603000000000000" pitchFamily="2" charset="0"/>
                <a:ea typeface="SuttonSignWritingOneD" panose="02000603000000000000" pitchFamily="2" charset="0"/>
              </a:rPr>
              <a:t>𝠀񀀡񂤁񃋁񀭡𝠃𝤰𝤖񀀡𝣜𝣷񂤁𝣰𝤁񃋁𝤅𝣹񀭡𝤙𝣷	</a:t>
            </a:r>
            <a:r>
              <a:rPr lang="en-US" sz="2400" dirty="0" smtClean="0">
                <a:latin typeface="SuttonSignWritingOneD" panose="02000603000000000000" pitchFamily="2" charset="0"/>
                <a:ea typeface="SuttonSignWritingOneD" panose="02000603000000000000" pitchFamily="2" charset="0"/>
              </a:rPr>
              <a:t>	</a:t>
            </a:r>
            <a:r>
              <a:rPr lang="en-US" sz="2400" dirty="0" smtClean="0"/>
              <a:t>163</a:t>
            </a:r>
          </a:p>
          <a:p>
            <a:endParaRPr lang="en-US" sz="2400" dirty="0"/>
          </a:p>
          <a:p>
            <a:r>
              <a:rPr lang="en-US" sz="2400" dirty="0" smtClean="0">
                <a:latin typeface="SuttonSignWritingOneD" panose="02000603000000000000" pitchFamily="2" charset="0"/>
                <a:ea typeface="SuttonSignWritingOneD" panose="02000603000000000000" pitchFamily="2" charset="0"/>
              </a:rPr>
              <a:t>𝠀񀀁񌟡񍪡𝠃𝤘𝤫񌟡𝣴𝣵񍪡𝣴𝣵񀀁𝣸𝤍 </a:t>
            </a:r>
            <a:r>
              <a:rPr lang="en-US" sz="2400" dirty="0" smtClean="0"/>
              <a:t>	</a:t>
            </a:r>
            <a:r>
              <a:rPr lang="en-US" sz="2400" dirty="0" err="1" smtClean="0"/>
              <a:t>shhh</a:t>
            </a:r>
            <a:r>
              <a:rPr lang="en-US" sz="2400" dirty="0"/>
              <a:t>!</a:t>
            </a:r>
          </a:p>
          <a:p>
            <a:endParaRPr lang="en-US" sz="2000" dirty="0"/>
          </a:p>
          <a:p>
            <a:endParaRPr lang="en-US" sz="2000" dirty="0"/>
          </a:p>
          <a:p>
            <a:endParaRPr lang="en-US" dirty="0"/>
          </a:p>
        </p:txBody>
      </p:sp>
      <p:sp>
        <p:nvSpPr>
          <p:cNvPr id="133" name="Google Shape;133;p19"/>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Dataset Representation Vectors</a:t>
            </a:r>
            <a:endParaRPr sz="3200" dirty="0"/>
          </a:p>
        </p:txBody>
      </p:sp>
      <p:sp>
        <p:nvSpPr>
          <p:cNvPr id="135" name="Google Shape;135;p1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p:nvPr/>
        </p:nvSpPr>
        <p:spPr>
          <a:xfrm>
            <a:off x="201168" y="658368"/>
            <a:ext cx="8751915" cy="5102352"/>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smtClean="0">
                <a:solidFill>
                  <a:schemeClr val="tx1"/>
                </a:solidFill>
                <a:latin typeface="Roboto Slab"/>
                <a:ea typeface="Roboto Slab"/>
                <a:cs typeface="Roboto Slab"/>
                <a:sym typeface="Roboto Slab"/>
              </a:rPr>
              <a:t>Implementation</a:t>
            </a:r>
            <a:endParaRPr sz="6000" dirty="0">
              <a:solidFill>
                <a:schemeClr val="tx1"/>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07336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Train and Test System</a:t>
            </a:r>
            <a:endParaRPr dirty="0"/>
          </a:p>
        </p:txBody>
      </p:sp>
      <p:sp>
        <p:nvSpPr>
          <p:cNvPr id="168" name="Google Shape;168;p23"/>
          <p:cNvSpPr/>
          <p:nvPr/>
        </p:nvSpPr>
        <p:spPr>
          <a:xfrm>
            <a:off x="1993392" y="1562078"/>
            <a:ext cx="2414016" cy="2467356"/>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lvl="0" algn="ctr"/>
            <a:r>
              <a:rPr lang="en-US" b="1" dirty="0" smtClean="0">
                <a:solidFill>
                  <a:schemeClr val="bg1">
                    <a:lumMod val="50000"/>
                  </a:schemeClr>
                </a:solidFill>
                <a:latin typeface="Calibri" panose="020F0502020204030204" pitchFamily="34" charset="0"/>
                <a:cs typeface="Calibri" panose="020F0502020204030204" pitchFamily="34" charset="0"/>
              </a:rPr>
              <a:t>Create a tf.data dataset</a:t>
            </a:r>
            <a:endParaRPr dirty="0">
              <a:solidFill>
                <a:schemeClr val="bg1">
                  <a:lumMod val="50000"/>
                </a:schemeClr>
              </a:solidFill>
              <a:latin typeface="Calibri" panose="020F0502020204030204" pitchFamily="34" charset="0"/>
              <a:ea typeface="Source Sans Pro"/>
              <a:cs typeface="Calibri" panose="020F0502020204030204" pitchFamily="34" charset="0"/>
              <a:sym typeface="Source Sans Pro"/>
            </a:endParaRPr>
          </a:p>
        </p:txBody>
      </p:sp>
      <p:sp>
        <p:nvSpPr>
          <p:cNvPr id="169" name="Google Shape;169;p23"/>
          <p:cNvSpPr/>
          <p:nvPr/>
        </p:nvSpPr>
        <p:spPr>
          <a:xfrm>
            <a:off x="154230" y="1551896"/>
            <a:ext cx="2332938" cy="2343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lvl="0" algn="ctr"/>
            <a:r>
              <a:rPr lang="en-US" sz="1600" b="1" dirty="0">
                <a:solidFill>
                  <a:schemeClr val="bg1">
                    <a:lumMod val="50000"/>
                  </a:schemeClr>
                </a:solidFill>
                <a:latin typeface="Calibri" panose="020F0502020204030204" pitchFamily="34" charset="0"/>
                <a:cs typeface="Calibri" panose="020F0502020204030204" pitchFamily="34" charset="0"/>
              </a:rPr>
              <a:t>prepare the dataset</a:t>
            </a:r>
            <a:endParaRPr sz="1600" dirty="0">
              <a:solidFill>
                <a:schemeClr val="bg1">
                  <a:lumMod val="50000"/>
                </a:schemeClr>
              </a:solidFill>
              <a:latin typeface="Calibri" panose="020F0502020204030204" pitchFamily="34" charset="0"/>
              <a:ea typeface="Source Sans Pro"/>
              <a:cs typeface="Calibri" panose="020F0502020204030204" pitchFamily="34" charset="0"/>
              <a:sym typeface="Source Sans Pro"/>
            </a:endParaRPr>
          </a:p>
        </p:txBody>
      </p:sp>
      <p:sp>
        <p:nvSpPr>
          <p:cNvPr id="170" name="Google Shape;170;p23"/>
          <p:cNvSpPr/>
          <p:nvPr/>
        </p:nvSpPr>
        <p:spPr>
          <a:xfrm>
            <a:off x="4008950" y="1613066"/>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Write the encoder and decoder </a:t>
            </a:r>
            <a:r>
              <a:rPr lang="en-US" b="1" dirty="0" smtClean="0">
                <a:solidFill>
                  <a:schemeClr val="bg1">
                    <a:lumMod val="50000"/>
                  </a:schemeClr>
                </a:solidFill>
                <a:latin typeface="Calibri" panose="020F0502020204030204" pitchFamily="34" charset="0"/>
                <a:cs typeface="Calibri" panose="020F0502020204030204" pitchFamily="34" charset="0"/>
              </a:rPr>
              <a:t>model</a:t>
            </a:r>
            <a:endParaRPr lang="en-US" b="1" dirty="0"/>
          </a:p>
        </p:txBody>
      </p:sp>
      <p:sp>
        <p:nvSpPr>
          <p:cNvPr id="171" name="Google Shape;171;p2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Google Shape;170;p23"/>
          <p:cNvSpPr/>
          <p:nvPr/>
        </p:nvSpPr>
        <p:spPr>
          <a:xfrm>
            <a:off x="101887" y="3513626"/>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Checkpoints (Object-based saving)</a:t>
            </a:r>
          </a:p>
        </p:txBody>
      </p:sp>
      <p:sp>
        <p:nvSpPr>
          <p:cNvPr id="8" name="Google Shape;170;p23"/>
          <p:cNvSpPr/>
          <p:nvPr/>
        </p:nvSpPr>
        <p:spPr>
          <a:xfrm>
            <a:off x="4094309" y="3610574"/>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r>
              <a:rPr lang="en-US" b="1" dirty="0">
                <a:solidFill>
                  <a:schemeClr val="bg1">
                    <a:lumMod val="50000"/>
                  </a:schemeClr>
                </a:solidFill>
                <a:latin typeface="Calibri" panose="020F0502020204030204" pitchFamily="34" charset="0"/>
                <a:cs typeface="Calibri" panose="020F0502020204030204" pitchFamily="34" charset="0"/>
              </a:rPr>
              <a:t>Translate</a:t>
            </a:r>
          </a:p>
        </p:txBody>
      </p:sp>
      <p:sp>
        <p:nvSpPr>
          <p:cNvPr id="9" name="Google Shape;170;p23"/>
          <p:cNvSpPr/>
          <p:nvPr/>
        </p:nvSpPr>
        <p:spPr>
          <a:xfrm>
            <a:off x="6229972" y="1538150"/>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Define the optimizer and the loss function</a:t>
            </a:r>
          </a:p>
        </p:txBody>
      </p:sp>
      <p:sp>
        <p:nvSpPr>
          <p:cNvPr id="10" name="Google Shape;170;p23"/>
          <p:cNvSpPr/>
          <p:nvPr/>
        </p:nvSpPr>
        <p:spPr>
          <a:xfrm>
            <a:off x="6457712" y="3610574"/>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Restore the latest checkpoint and test manually</a:t>
            </a:r>
          </a:p>
        </p:txBody>
      </p:sp>
      <p:sp>
        <p:nvSpPr>
          <p:cNvPr id="11" name="Google Shape;170;p23"/>
          <p:cNvSpPr/>
          <p:nvPr/>
        </p:nvSpPr>
        <p:spPr>
          <a:xfrm>
            <a:off x="2012739" y="3633268"/>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r>
              <a:rPr lang="en-US" b="1" dirty="0" smtClean="0">
                <a:solidFill>
                  <a:schemeClr val="bg1">
                    <a:lumMod val="50000"/>
                  </a:schemeClr>
                </a:solidFill>
                <a:latin typeface="Calibri" panose="020F0502020204030204" pitchFamily="34" charset="0"/>
                <a:cs typeface="Calibri" panose="020F0502020204030204" pitchFamily="34" charset="0"/>
              </a:rPr>
              <a:t>Training</a:t>
            </a:r>
            <a:endParaRPr lang="en-US" b="1" dirty="0">
              <a:solidFill>
                <a:schemeClr val="bg1">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idx="4294967295"/>
          </p:nvPr>
        </p:nvSpPr>
        <p:spPr>
          <a:xfrm>
            <a:off x="219456" y="265175"/>
            <a:ext cx="6373368" cy="77116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800" b="1" dirty="0" smtClean="0"/>
              <a:t>References</a:t>
            </a:r>
            <a:endParaRPr sz="2800" b="1" dirty="0"/>
          </a:p>
        </p:txBody>
      </p:sp>
      <p:sp>
        <p:nvSpPr>
          <p:cNvPr id="378" name="Google Shape;378;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375;p36"/>
          <p:cNvSpPr txBox="1">
            <a:spLocks/>
          </p:cNvSpPr>
          <p:nvPr/>
        </p:nvSpPr>
        <p:spPr>
          <a:xfrm>
            <a:off x="408432" y="1139951"/>
            <a:ext cx="8177784" cy="5193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en-US" sz="1400" i="1" dirty="0" smtClean="0">
                <a:solidFill>
                  <a:schemeClr val="bg2">
                    <a:lumMod val="75000"/>
                  </a:schemeClr>
                </a:solidFill>
                <a:latin typeface="Calibri Light" panose="020F0302020204030204" pitchFamily="34" charset="0"/>
                <a:cs typeface="Calibri Light" panose="020F0302020204030204" pitchFamily="34" charset="0"/>
              </a:rPr>
              <a:t>[1] Al-</a:t>
            </a:r>
            <a:r>
              <a:rPr lang="en-US" sz="1400" i="1" dirty="0" err="1" smtClean="0">
                <a:solidFill>
                  <a:schemeClr val="bg2">
                    <a:lumMod val="75000"/>
                  </a:schemeClr>
                </a:solidFill>
                <a:latin typeface="Calibri Light" panose="020F0302020204030204" pitchFamily="34" charset="0"/>
                <a:cs typeface="Calibri Light" panose="020F0302020204030204" pitchFamily="34" charset="0"/>
              </a:rPr>
              <a:t>Fityani</a:t>
            </a:r>
            <a:r>
              <a:rPr lang="en-US" sz="1400" i="1" dirty="0">
                <a:solidFill>
                  <a:schemeClr val="bg2">
                    <a:lumMod val="75000"/>
                  </a:schemeClr>
                </a:solidFill>
                <a:latin typeface="Calibri Light" panose="020F0302020204030204" pitchFamily="34" charset="0"/>
                <a:cs typeface="Calibri Light" panose="020F0302020204030204" pitchFamily="34" charset="0"/>
              </a:rPr>
              <a:t>, </a:t>
            </a:r>
            <a:r>
              <a:rPr lang="en-US" sz="1400" i="1" dirty="0" err="1">
                <a:solidFill>
                  <a:schemeClr val="bg2">
                    <a:lumMod val="75000"/>
                  </a:schemeClr>
                </a:solidFill>
                <a:latin typeface="Calibri Light" panose="020F0302020204030204" pitchFamily="34" charset="0"/>
                <a:cs typeface="Calibri Light" panose="020F0302020204030204" pitchFamily="34" charset="0"/>
              </a:rPr>
              <a:t>Kinda</a:t>
            </a:r>
            <a:r>
              <a:rPr lang="en-US" sz="1400" i="1" dirty="0">
                <a:solidFill>
                  <a:schemeClr val="bg2">
                    <a:lumMod val="75000"/>
                  </a:schemeClr>
                </a:solidFill>
                <a:latin typeface="Calibri Light" panose="020F0302020204030204" pitchFamily="34" charset="0"/>
                <a:cs typeface="Calibri Light" panose="020F0302020204030204" pitchFamily="34" charset="0"/>
              </a:rPr>
              <a:t>, and Carol </a:t>
            </a:r>
            <a:r>
              <a:rPr lang="en-US" sz="1400" i="1" dirty="0" err="1">
                <a:solidFill>
                  <a:schemeClr val="bg2">
                    <a:lumMod val="75000"/>
                  </a:schemeClr>
                </a:solidFill>
                <a:latin typeface="Calibri Light" panose="020F0302020204030204" pitchFamily="34" charset="0"/>
                <a:cs typeface="Calibri Light" panose="020F0302020204030204" pitchFamily="34" charset="0"/>
              </a:rPr>
              <a:t>Padden</a:t>
            </a:r>
            <a:r>
              <a:rPr lang="en-US" sz="1400" i="1" dirty="0">
                <a:solidFill>
                  <a:schemeClr val="bg2">
                    <a:lumMod val="75000"/>
                  </a:schemeClr>
                </a:solidFill>
                <a:latin typeface="Calibri Light" panose="020F0302020204030204" pitchFamily="34" charset="0"/>
                <a:cs typeface="Calibri Light" panose="020F0302020204030204" pitchFamily="34" charset="0"/>
              </a:rPr>
              <a:t>. "Sign language geography in the Arab world." Sign languages: A Cambridge survey (2010): 433-450</a:t>
            </a:r>
            <a:r>
              <a:rPr lang="en-US" sz="1400" i="1" dirty="0" smtClean="0">
                <a:solidFill>
                  <a:schemeClr val="bg2">
                    <a:lumMod val="75000"/>
                  </a:schemeClr>
                </a:solidFill>
                <a:latin typeface="Calibri Light" panose="020F0302020204030204" pitchFamily="34" charset="0"/>
                <a:cs typeface="Calibri Light" panose="020F0302020204030204" pitchFamily="34" charset="0"/>
              </a:rPr>
              <a:t>.</a:t>
            </a:r>
          </a:p>
          <a:p>
            <a:endParaRPr lang="en-US" sz="1400" dirty="0" smtClean="0">
              <a:solidFill>
                <a:schemeClr val="bg2">
                  <a:lumMod val="75000"/>
                </a:schemeClr>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[2] </a:t>
            </a:r>
            <a:r>
              <a:rPr lang="en-US" sz="1400" i="1" dirty="0">
                <a:solidFill>
                  <a:schemeClr val="bg2"/>
                </a:solidFill>
                <a:latin typeface="Calibri Light" panose="020F0302020204030204" pitchFamily="34" charset="0"/>
                <a:cs typeface="Calibri Light" panose="020F0302020204030204" pitchFamily="34" charset="0"/>
              </a:rPr>
              <a:t>Kato, </a:t>
            </a:r>
            <a:r>
              <a:rPr lang="en-US" sz="1400" i="1" dirty="0" err="1">
                <a:solidFill>
                  <a:schemeClr val="bg2"/>
                </a:solidFill>
                <a:latin typeface="Calibri Light" panose="020F0302020204030204" pitchFamily="34" charset="0"/>
                <a:cs typeface="Calibri Light" panose="020F0302020204030204" pitchFamily="34" charset="0"/>
              </a:rPr>
              <a:t>Mihoko</a:t>
            </a:r>
            <a:r>
              <a:rPr lang="en-US" sz="1400" i="1" dirty="0">
                <a:solidFill>
                  <a:schemeClr val="bg2"/>
                </a:solidFill>
                <a:latin typeface="Calibri Light" panose="020F0302020204030204" pitchFamily="34" charset="0"/>
                <a:cs typeface="Calibri Light" panose="020F0302020204030204" pitchFamily="34" charset="0"/>
              </a:rPr>
              <a:t>. "A study of notation and sign writing systems for the deaf." Intercultural Communication Studies 17, no. 4 (2008): 97-114</a:t>
            </a:r>
            <a:r>
              <a:rPr lang="en-US" sz="1400" i="1" dirty="0" smtClean="0">
                <a:solidFill>
                  <a:schemeClr val="bg2"/>
                </a:solidFill>
                <a:latin typeface="Calibri Light" panose="020F0302020204030204" pitchFamily="34" charset="0"/>
                <a:cs typeface="Calibri Light" panose="020F0302020204030204" pitchFamily="34" charset="0"/>
              </a:rPr>
              <a:t>.</a:t>
            </a:r>
          </a:p>
          <a:p>
            <a:endParaRPr lang="en-US" sz="1400" i="1" dirty="0" smtClean="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[3] </a:t>
            </a:r>
            <a:r>
              <a:rPr lang="en-US" sz="1400" i="1" dirty="0">
                <a:solidFill>
                  <a:schemeClr val="bg2"/>
                </a:solidFill>
                <a:latin typeface="Calibri Light" panose="020F0302020204030204" pitchFamily="34" charset="0"/>
                <a:cs typeface="Calibri Light" panose="020F0302020204030204" pitchFamily="34" charset="0"/>
              </a:rPr>
              <a:t>Al-</a:t>
            </a:r>
            <a:r>
              <a:rPr lang="en-US" sz="1400" i="1" dirty="0" err="1">
                <a:solidFill>
                  <a:schemeClr val="bg2"/>
                </a:solidFill>
                <a:latin typeface="Calibri Light" panose="020F0302020204030204" pitchFamily="34" charset="0"/>
                <a:cs typeface="Calibri Light" panose="020F0302020204030204" pitchFamily="34" charset="0"/>
              </a:rPr>
              <a:t>Fityani</a:t>
            </a:r>
            <a:r>
              <a:rPr lang="en-US" sz="1400" i="1" dirty="0">
                <a:solidFill>
                  <a:schemeClr val="bg2"/>
                </a:solidFill>
                <a:latin typeface="Calibri Light" panose="020F0302020204030204" pitchFamily="34" charset="0"/>
                <a:cs typeface="Calibri Light" panose="020F0302020204030204" pitchFamily="34" charset="0"/>
              </a:rPr>
              <a:t>, </a:t>
            </a:r>
            <a:r>
              <a:rPr lang="en-US" sz="1400" i="1" dirty="0" err="1">
                <a:solidFill>
                  <a:schemeClr val="bg2"/>
                </a:solidFill>
                <a:latin typeface="Calibri Light" panose="020F0302020204030204" pitchFamily="34" charset="0"/>
                <a:cs typeface="Calibri Light" panose="020F0302020204030204" pitchFamily="34" charset="0"/>
              </a:rPr>
              <a:t>Kinda</a:t>
            </a:r>
            <a:r>
              <a:rPr lang="en-US" sz="1400" i="1" dirty="0">
                <a:solidFill>
                  <a:schemeClr val="bg2"/>
                </a:solidFill>
                <a:latin typeface="Calibri Light" panose="020F0302020204030204" pitchFamily="34" charset="0"/>
                <a:cs typeface="Calibri Light" panose="020F0302020204030204" pitchFamily="34" charset="0"/>
              </a:rPr>
              <a:t>, and Carol </a:t>
            </a:r>
            <a:r>
              <a:rPr lang="en-US" sz="1400" i="1" dirty="0" err="1">
                <a:solidFill>
                  <a:schemeClr val="bg2"/>
                </a:solidFill>
                <a:latin typeface="Calibri Light" panose="020F0302020204030204" pitchFamily="34" charset="0"/>
                <a:cs typeface="Calibri Light" panose="020F0302020204030204" pitchFamily="34" charset="0"/>
              </a:rPr>
              <a:t>Padden</a:t>
            </a:r>
            <a:r>
              <a:rPr lang="en-US" sz="1400" i="1" dirty="0">
                <a:solidFill>
                  <a:schemeClr val="bg2"/>
                </a:solidFill>
                <a:latin typeface="Calibri Light" panose="020F0302020204030204" pitchFamily="34" charset="0"/>
                <a:cs typeface="Calibri Light" panose="020F0302020204030204" pitchFamily="34" charset="0"/>
              </a:rPr>
              <a:t>. "Sign language geography in the Arab world." Sign languages: A Cambridge survey (2010): 433-450</a:t>
            </a:r>
            <a:r>
              <a:rPr lang="en-US" sz="1400" i="1" dirty="0" smtClean="0">
                <a:solidFill>
                  <a:schemeClr val="bg2"/>
                </a:solidFill>
                <a:latin typeface="Calibri Light" panose="020F0302020204030204" pitchFamily="34" charset="0"/>
                <a:cs typeface="Calibri Light" panose="020F0302020204030204" pitchFamily="34" charset="0"/>
              </a:rPr>
              <a:t>.</a:t>
            </a:r>
          </a:p>
          <a:p>
            <a:endParaRPr lang="en-US" sz="1400" i="1" dirty="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[4] </a:t>
            </a:r>
            <a:r>
              <a:rPr lang="en-US" sz="1400" i="1" dirty="0">
                <a:solidFill>
                  <a:schemeClr val="bg2"/>
                </a:solidFill>
                <a:latin typeface="Calibri Light" panose="020F0302020204030204" pitchFamily="34" charset="0"/>
                <a:cs typeface="Calibri Light" panose="020F0302020204030204" pitchFamily="34" charset="0"/>
              </a:rPr>
              <a:t>Cox, S., Lincoln, M., </a:t>
            </a:r>
            <a:r>
              <a:rPr lang="en-US" sz="1400" i="1" dirty="0" err="1">
                <a:solidFill>
                  <a:schemeClr val="bg2"/>
                </a:solidFill>
                <a:latin typeface="Calibri Light" panose="020F0302020204030204" pitchFamily="34" charset="0"/>
                <a:cs typeface="Calibri Light" panose="020F0302020204030204" pitchFamily="34" charset="0"/>
              </a:rPr>
              <a:t>Tryggvason</a:t>
            </a:r>
            <a:r>
              <a:rPr lang="en-US" sz="1400" i="1" dirty="0">
                <a:solidFill>
                  <a:schemeClr val="bg2"/>
                </a:solidFill>
                <a:latin typeface="Calibri Light" panose="020F0302020204030204" pitchFamily="34" charset="0"/>
                <a:cs typeface="Calibri Light" panose="020F0302020204030204" pitchFamily="34" charset="0"/>
              </a:rPr>
              <a:t>, J., </a:t>
            </a:r>
            <a:r>
              <a:rPr lang="en-US" sz="1400" i="1" dirty="0" err="1">
                <a:solidFill>
                  <a:schemeClr val="bg2"/>
                </a:solidFill>
                <a:latin typeface="Calibri Light" panose="020F0302020204030204" pitchFamily="34" charset="0"/>
                <a:cs typeface="Calibri Light" panose="020F0302020204030204" pitchFamily="34" charset="0"/>
              </a:rPr>
              <a:t>Nakisa</a:t>
            </a:r>
            <a:r>
              <a:rPr lang="en-US" sz="1400" i="1" dirty="0">
                <a:solidFill>
                  <a:schemeClr val="bg2"/>
                </a:solidFill>
                <a:latin typeface="Calibri Light" panose="020F0302020204030204" pitchFamily="34" charset="0"/>
                <a:cs typeface="Calibri Light" panose="020F0302020204030204" pitchFamily="34" charset="0"/>
              </a:rPr>
              <a:t>, M., Wells, M., </a:t>
            </a:r>
            <a:r>
              <a:rPr lang="en-US" sz="1400" i="1" dirty="0" err="1">
                <a:solidFill>
                  <a:schemeClr val="bg2"/>
                </a:solidFill>
                <a:latin typeface="Calibri Light" panose="020F0302020204030204" pitchFamily="34" charset="0"/>
                <a:cs typeface="Calibri Light" panose="020F0302020204030204" pitchFamily="34" charset="0"/>
              </a:rPr>
              <a:t>Tutt</a:t>
            </a:r>
            <a:r>
              <a:rPr lang="en-US" sz="1400" i="1" dirty="0">
                <a:solidFill>
                  <a:schemeClr val="bg2"/>
                </a:solidFill>
                <a:latin typeface="Calibri Light" panose="020F0302020204030204" pitchFamily="34" charset="0"/>
                <a:cs typeface="Calibri Light" panose="020F0302020204030204" pitchFamily="34" charset="0"/>
              </a:rPr>
              <a:t>, M. and Abbott, S., 2002, July. Tessa, a system to aid communication with deaf people. In Proceedings of the fifth international ACM conference on Assistive technologies (pp. 205-212). ACM.</a:t>
            </a:r>
            <a:endParaRPr lang="en-US" sz="1400" dirty="0">
              <a:solidFill>
                <a:schemeClr val="bg2"/>
              </a:solidFill>
              <a:latin typeface="Calibri Light" panose="020F0302020204030204" pitchFamily="34" charset="0"/>
              <a:cs typeface="Calibri Light" panose="020F0302020204030204" pitchFamily="34" charset="0"/>
            </a:endParaRPr>
          </a:p>
          <a:p>
            <a:endParaRPr lang="en-US" sz="1400" i="1" dirty="0" smtClean="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[5] </a:t>
            </a:r>
            <a:r>
              <a:rPr lang="en-US" sz="1400" u="sng" dirty="0">
                <a:solidFill>
                  <a:schemeClr val="bg2"/>
                </a:solidFill>
                <a:latin typeface="Calibri Light" panose="020F0302020204030204" pitchFamily="34" charset="0"/>
                <a:cs typeface="Calibri Light" panose="020F0302020204030204" pitchFamily="34" charset="0"/>
                <a:hlinkClick r:id="rId3"/>
              </a:rPr>
              <a:t>https://</a:t>
            </a:r>
            <a:r>
              <a:rPr lang="en-US" sz="1400" u="sng" dirty="0" smtClean="0">
                <a:solidFill>
                  <a:schemeClr val="bg2"/>
                </a:solidFill>
                <a:latin typeface="Calibri Light" panose="020F0302020204030204" pitchFamily="34" charset="0"/>
                <a:cs typeface="Calibri Light" panose="020F0302020204030204" pitchFamily="34" charset="0"/>
                <a:hlinkClick r:id="rId3"/>
              </a:rPr>
              <a:t>www.handtalk.me/sobre</a:t>
            </a:r>
            <a:endParaRPr lang="en-US" sz="1400" u="sng" dirty="0" smtClean="0">
              <a:solidFill>
                <a:schemeClr val="bg2"/>
              </a:solidFill>
              <a:latin typeface="Calibri Light" panose="020F0302020204030204" pitchFamily="34" charset="0"/>
              <a:cs typeface="Calibri Light" panose="020F0302020204030204" pitchFamily="34" charset="0"/>
            </a:endParaRPr>
          </a:p>
          <a:p>
            <a:endParaRPr lang="en-US" sz="1400" u="sng" dirty="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[6] </a:t>
            </a:r>
            <a:r>
              <a:rPr lang="en-US" sz="1400" i="1" dirty="0">
                <a:solidFill>
                  <a:schemeClr val="bg2"/>
                </a:solidFill>
                <a:latin typeface="Calibri Light" panose="020F0302020204030204" pitchFamily="34" charset="0"/>
                <a:cs typeface="Calibri Light" panose="020F0302020204030204" pitchFamily="34" charset="0"/>
              </a:rPr>
              <a:t>U. </a:t>
            </a:r>
            <a:r>
              <a:rPr lang="en-US" sz="1400" i="1" dirty="0" err="1">
                <a:solidFill>
                  <a:schemeClr val="bg2"/>
                </a:solidFill>
                <a:latin typeface="Calibri Light" panose="020F0302020204030204" pitchFamily="34" charset="0"/>
                <a:cs typeface="Calibri Light" panose="020F0302020204030204" pitchFamily="34" charset="0"/>
              </a:rPr>
              <a:t>Gollner</a:t>
            </a:r>
            <a:r>
              <a:rPr lang="en-US" sz="1400" i="1" dirty="0">
                <a:solidFill>
                  <a:schemeClr val="bg2"/>
                </a:solidFill>
                <a:latin typeface="Calibri Light" panose="020F0302020204030204" pitchFamily="34" charset="0"/>
                <a:cs typeface="Calibri Light" panose="020F0302020204030204" pitchFamily="34" charset="0"/>
              </a:rPr>
              <a:t> et al., "Mobile </a:t>
            </a:r>
            <a:r>
              <a:rPr lang="en-US" sz="1400" i="1" dirty="0" err="1">
                <a:solidFill>
                  <a:schemeClr val="bg2"/>
                </a:solidFill>
                <a:latin typeface="Calibri Light" panose="020F0302020204030204" pitchFamily="34" charset="0"/>
                <a:cs typeface="Calibri Light" panose="020F0302020204030204" pitchFamily="34" charset="0"/>
              </a:rPr>
              <a:t>Lorm</a:t>
            </a:r>
            <a:r>
              <a:rPr lang="en-US" sz="1400" i="1" dirty="0">
                <a:solidFill>
                  <a:schemeClr val="bg2"/>
                </a:solidFill>
                <a:latin typeface="Calibri Light" panose="020F0302020204030204" pitchFamily="34" charset="0"/>
                <a:cs typeface="Calibri Light" panose="020F0302020204030204" pitchFamily="34" charset="0"/>
              </a:rPr>
              <a:t> glove introducing a communication device for deaf-blind people", Proc. 6th Int. Conf. Tangible Embedded and Embodied Interaction, pp. 127-130, 2012.</a:t>
            </a:r>
          </a:p>
          <a:p>
            <a:endParaRPr lang="en-US" sz="1600" u="sng" dirty="0" smtClean="0">
              <a:solidFill>
                <a:schemeClr val="bg2"/>
              </a:solidFill>
              <a:latin typeface="Calibri Light" panose="020F0302020204030204" pitchFamily="34" charset="0"/>
              <a:cs typeface="Calibri Light" panose="020F0302020204030204" pitchFamily="34" charset="0"/>
            </a:endParaRPr>
          </a:p>
          <a:p>
            <a:endParaRPr lang="en-US" sz="1600" i="1"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lumMod val="75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42456" y="419199"/>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Outline</a:t>
            </a:r>
            <a:endParaRPr sz="3600" dirty="0"/>
          </a:p>
        </p:txBody>
      </p:sp>
      <p:sp>
        <p:nvSpPr>
          <p:cNvPr id="76" name="Google Shape;76;p13"/>
          <p:cNvSpPr txBox="1"/>
          <p:nvPr/>
        </p:nvSpPr>
        <p:spPr>
          <a:xfrm>
            <a:off x="407632" y="1583354"/>
            <a:ext cx="8736368" cy="5012280"/>
          </a:xfrm>
          <a:prstGeom prst="rect">
            <a:avLst/>
          </a:prstGeom>
          <a:noFill/>
          <a:ln>
            <a:noFill/>
          </a:ln>
        </p:spPr>
        <p:txBody>
          <a:bodyPr spcFirstLastPara="1" wrap="square" lIns="91425" tIns="91425" rIns="91425" bIns="91425" anchor="t" anchorCtr="0">
            <a:noAutofit/>
          </a:bodyPr>
          <a:lstStyle/>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Introduction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Problem definition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Literature Review</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Research Goals</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Dataset gathering</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Implementation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Train/Test system</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Conclusion</a:t>
            </a:r>
          </a:p>
        </p:txBody>
      </p:sp>
      <p:sp>
        <p:nvSpPr>
          <p:cNvPr id="79" name="Google Shape;79;p1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idx="4294967295"/>
          </p:nvPr>
        </p:nvSpPr>
        <p:spPr>
          <a:xfrm>
            <a:off x="219456" y="265175"/>
            <a:ext cx="6373368" cy="77116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800" b="1" dirty="0" smtClean="0"/>
              <a:t>References</a:t>
            </a:r>
            <a:endParaRPr sz="2800" b="1" dirty="0"/>
          </a:p>
        </p:txBody>
      </p:sp>
      <p:sp>
        <p:nvSpPr>
          <p:cNvPr id="378" name="Google Shape;378;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375;p36"/>
          <p:cNvSpPr txBox="1">
            <a:spLocks/>
          </p:cNvSpPr>
          <p:nvPr/>
        </p:nvSpPr>
        <p:spPr>
          <a:xfrm>
            <a:off x="408432" y="1139951"/>
            <a:ext cx="8177784" cy="5193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en-US" sz="1400" i="1" dirty="0" smtClean="0">
                <a:solidFill>
                  <a:schemeClr val="bg2"/>
                </a:solidFill>
                <a:latin typeface="Calibri Light" panose="020F0302020204030204" pitchFamily="34" charset="0"/>
                <a:cs typeface="Calibri Light" panose="020F0302020204030204" pitchFamily="34" charset="0"/>
              </a:rPr>
              <a:t>[</a:t>
            </a:r>
            <a:r>
              <a:rPr lang="en-US" sz="1400" i="1" dirty="0">
                <a:solidFill>
                  <a:schemeClr val="bg2"/>
                </a:solidFill>
                <a:latin typeface="Calibri Light" panose="020F0302020204030204" pitchFamily="34" charset="0"/>
                <a:cs typeface="Calibri Light" panose="020F0302020204030204" pitchFamily="34" charset="0"/>
              </a:rPr>
              <a:t>7</a:t>
            </a:r>
            <a:r>
              <a:rPr lang="en-US" sz="1400" i="1" dirty="0" smtClean="0">
                <a:solidFill>
                  <a:schemeClr val="bg2"/>
                </a:solidFill>
                <a:latin typeface="Calibri Light" panose="020F0302020204030204" pitchFamily="34" charset="0"/>
                <a:cs typeface="Calibri Light" panose="020F0302020204030204" pitchFamily="34" charset="0"/>
              </a:rPr>
              <a:t>] </a:t>
            </a:r>
            <a:r>
              <a:rPr lang="en-US" sz="1400" i="1" dirty="0" err="1">
                <a:solidFill>
                  <a:schemeClr val="bg2"/>
                </a:solidFill>
                <a:latin typeface="Calibri Light" panose="020F0302020204030204" pitchFamily="34" charset="0"/>
                <a:cs typeface="Calibri Light" panose="020F0302020204030204" pitchFamily="34" charset="0"/>
              </a:rPr>
              <a:t>Rajamohan</a:t>
            </a:r>
            <a:r>
              <a:rPr lang="en-US" sz="1400" i="1" dirty="0">
                <a:solidFill>
                  <a:schemeClr val="bg2"/>
                </a:solidFill>
                <a:latin typeface="Calibri Light" panose="020F0302020204030204" pitchFamily="34" charset="0"/>
                <a:cs typeface="Calibri Light" panose="020F0302020204030204" pitchFamily="34" charset="0"/>
              </a:rPr>
              <a:t>, </a:t>
            </a:r>
            <a:r>
              <a:rPr lang="en-US" sz="1400" i="1" dirty="0" err="1">
                <a:solidFill>
                  <a:schemeClr val="bg2"/>
                </a:solidFill>
                <a:latin typeface="Calibri Light" panose="020F0302020204030204" pitchFamily="34" charset="0"/>
                <a:cs typeface="Calibri Light" panose="020F0302020204030204" pitchFamily="34" charset="0"/>
              </a:rPr>
              <a:t>Anbarasi</a:t>
            </a:r>
            <a:r>
              <a:rPr lang="en-US" sz="1400" i="1" dirty="0">
                <a:solidFill>
                  <a:schemeClr val="bg2"/>
                </a:solidFill>
                <a:latin typeface="Calibri Light" panose="020F0302020204030204" pitchFamily="34" charset="0"/>
                <a:cs typeface="Calibri Light" panose="020F0302020204030204" pitchFamily="34" charset="0"/>
              </a:rPr>
              <a:t>, R. </a:t>
            </a:r>
            <a:r>
              <a:rPr lang="en-US" sz="1400" i="1" dirty="0" err="1">
                <a:solidFill>
                  <a:schemeClr val="bg2"/>
                </a:solidFill>
                <a:latin typeface="Calibri Light" panose="020F0302020204030204" pitchFamily="34" charset="0"/>
                <a:cs typeface="Calibri Light" panose="020F0302020204030204" pitchFamily="34" charset="0"/>
              </a:rPr>
              <a:t>Hemavathy</a:t>
            </a:r>
            <a:r>
              <a:rPr lang="en-US" sz="1400" i="1" dirty="0">
                <a:solidFill>
                  <a:schemeClr val="bg2"/>
                </a:solidFill>
                <a:latin typeface="Calibri Light" panose="020F0302020204030204" pitchFamily="34" charset="0"/>
                <a:cs typeface="Calibri Light" panose="020F0302020204030204" pitchFamily="34" charset="0"/>
              </a:rPr>
              <a:t>, and M. </a:t>
            </a:r>
            <a:r>
              <a:rPr lang="en-US" sz="1400" i="1" dirty="0" err="1">
                <a:solidFill>
                  <a:schemeClr val="bg2"/>
                </a:solidFill>
                <a:latin typeface="Calibri Light" panose="020F0302020204030204" pitchFamily="34" charset="0"/>
                <a:cs typeface="Calibri Light" panose="020F0302020204030204" pitchFamily="34" charset="0"/>
              </a:rPr>
              <a:t>Dhanalakshmi</a:t>
            </a:r>
            <a:r>
              <a:rPr lang="en-US" sz="1400" i="1" dirty="0">
                <a:solidFill>
                  <a:schemeClr val="bg2"/>
                </a:solidFill>
                <a:latin typeface="Calibri Light" panose="020F0302020204030204" pitchFamily="34" charset="0"/>
                <a:cs typeface="Calibri Light" panose="020F0302020204030204" pitchFamily="34" charset="0"/>
              </a:rPr>
              <a:t>. "Deaf-mute communication interpreter." International Journal of Scientific Engineering and Technology 2.5 (2013): 336-341</a:t>
            </a:r>
            <a:r>
              <a:rPr lang="en-US" sz="1400" i="1" dirty="0" smtClean="0">
                <a:solidFill>
                  <a:schemeClr val="bg2"/>
                </a:solidFill>
                <a:latin typeface="Calibri Light" panose="020F0302020204030204" pitchFamily="34" charset="0"/>
                <a:cs typeface="Calibri Light" panose="020F0302020204030204" pitchFamily="34" charset="0"/>
              </a:rPr>
              <a:t>.</a:t>
            </a:r>
          </a:p>
          <a:p>
            <a:endParaRPr lang="en-US" sz="1400" i="1" dirty="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a:t>
            </a:r>
            <a:r>
              <a:rPr lang="en-US" sz="1400" i="1" dirty="0">
                <a:solidFill>
                  <a:schemeClr val="bg2"/>
                </a:solidFill>
                <a:latin typeface="Calibri Light" panose="020F0302020204030204" pitchFamily="34" charset="0"/>
                <a:cs typeface="Calibri Light" panose="020F0302020204030204" pitchFamily="34" charset="0"/>
              </a:rPr>
              <a:t>8</a:t>
            </a:r>
            <a:r>
              <a:rPr lang="en-US" sz="1400" i="1" dirty="0" smtClean="0">
                <a:solidFill>
                  <a:schemeClr val="bg2"/>
                </a:solidFill>
                <a:latin typeface="Calibri Light" panose="020F0302020204030204" pitchFamily="34" charset="0"/>
                <a:cs typeface="Calibri Light" panose="020F0302020204030204" pitchFamily="34" charset="0"/>
              </a:rPr>
              <a:t>] </a:t>
            </a:r>
            <a:r>
              <a:rPr lang="en-US" sz="1400" i="1" dirty="0" err="1">
                <a:solidFill>
                  <a:schemeClr val="bg2"/>
                </a:solidFill>
                <a:latin typeface="Calibri Light" panose="020F0302020204030204" pitchFamily="34" charset="0"/>
                <a:cs typeface="Calibri Light" panose="020F0302020204030204" pitchFamily="34" charset="0"/>
              </a:rPr>
              <a:t>Halawani</a:t>
            </a:r>
            <a:r>
              <a:rPr lang="en-US" sz="1400" i="1" dirty="0">
                <a:solidFill>
                  <a:schemeClr val="bg2"/>
                </a:solidFill>
                <a:latin typeface="Calibri Light" panose="020F0302020204030204" pitchFamily="34" charset="0"/>
                <a:cs typeface="Calibri Light" panose="020F0302020204030204" pitchFamily="34" charset="0"/>
              </a:rPr>
              <a:t>, Sami M. "Arabic sign language translation system on mobile devices." IJCSNS International Journal of Computer Science and Network Security 8.1 (2008): 251-256</a:t>
            </a:r>
            <a:r>
              <a:rPr lang="en-US" sz="1400" i="1" dirty="0" smtClean="0">
                <a:solidFill>
                  <a:schemeClr val="bg2"/>
                </a:solidFill>
                <a:latin typeface="Calibri Light" panose="020F0302020204030204" pitchFamily="34" charset="0"/>
                <a:cs typeface="Calibri Light" panose="020F0302020204030204" pitchFamily="34" charset="0"/>
              </a:rPr>
              <a:t>.</a:t>
            </a:r>
          </a:p>
          <a:p>
            <a:endParaRPr lang="en-US" sz="1400" i="1" dirty="0" smtClean="0">
              <a:solidFill>
                <a:schemeClr val="bg2"/>
              </a:solidFill>
              <a:latin typeface="Calibri Light" panose="020F0302020204030204" pitchFamily="34" charset="0"/>
              <a:cs typeface="Calibri Light" panose="020F0302020204030204" pitchFamily="34" charset="0"/>
            </a:endParaRPr>
          </a:p>
          <a:p>
            <a:r>
              <a:rPr lang="en-US" sz="1400" i="1" dirty="0" smtClean="0">
                <a:solidFill>
                  <a:schemeClr val="bg2"/>
                </a:solidFill>
                <a:latin typeface="Calibri Light" panose="020F0302020204030204" pitchFamily="34" charset="0"/>
                <a:cs typeface="Calibri Light" panose="020F0302020204030204" pitchFamily="34" charset="0"/>
              </a:rPr>
              <a:t>[</a:t>
            </a:r>
            <a:r>
              <a:rPr lang="en-US" sz="1400" i="1" dirty="0">
                <a:solidFill>
                  <a:schemeClr val="bg2"/>
                </a:solidFill>
                <a:latin typeface="Calibri Light" panose="020F0302020204030204" pitchFamily="34" charset="0"/>
                <a:cs typeface="Calibri Light" panose="020F0302020204030204" pitchFamily="34" charset="0"/>
              </a:rPr>
              <a:t>9</a:t>
            </a:r>
            <a:r>
              <a:rPr lang="en-US" sz="1400" i="1" dirty="0" smtClean="0">
                <a:solidFill>
                  <a:schemeClr val="bg2"/>
                </a:solidFill>
                <a:latin typeface="Calibri Light" panose="020F0302020204030204" pitchFamily="34" charset="0"/>
                <a:cs typeface="Calibri Light" panose="020F0302020204030204" pitchFamily="34" charset="0"/>
              </a:rPr>
              <a:t>] </a:t>
            </a:r>
            <a:r>
              <a:rPr lang="en-US" sz="1400" i="1" dirty="0">
                <a:solidFill>
                  <a:schemeClr val="bg2"/>
                </a:solidFill>
                <a:latin typeface="Calibri Light" panose="020F0302020204030204" pitchFamily="34" charset="0"/>
                <a:cs typeface="Calibri Light" panose="020F0302020204030204" pitchFamily="34" charset="0"/>
              </a:rPr>
              <a:t>Matthews, T., Carter, S., </a:t>
            </a:r>
            <a:r>
              <a:rPr lang="en-US" sz="1400" i="1" dirty="0" err="1">
                <a:solidFill>
                  <a:schemeClr val="bg2"/>
                </a:solidFill>
                <a:latin typeface="Calibri Light" panose="020F0302020204030204" pitchFamily="34" charset="0"/>
                <a:cs typeface="Calibri Light" panose="020F0302020204030204" pitchFamily="34" charset="0"/>
              </a:rPr>
              <a:t>Pai</a:t>
            </a:r>
            <a:r>
              <a:rPr lang="en-US" sz="1400" i="1" dirty="0">
                <a:solidFill>
                  <a:schemeClr val="bg2"/>
                </a:solidFill>
                <a:latin typeface="Calibri Light" panose="020F0302020204030204" pitchFamily="34" charset="0"/>
                <a:cs typeface="Calibri Light" panose="020F0302020204030204" pitchFamily="34" charset="0"/>
              </a:rPr>
              <a:t>, C., Fong, J. and </a:t>
            </a:r>
            <a:r>
              <a:rPr lang="en-US" sz="1400" i="1" dirty="0" err="1">
                <a:solidFill>
                  <a:schemeClr val="bg2"/>
                </a:solidFill>
                <a:latin typeface="Calibri Light" panose="020F0302020204030204" pitchFamily="34" charset="0"/>
                <a:cs typeface="Calibri Light" panose="020F0302020204030204" pitchFamily="34" charset="0"/>
              </a:rPr>
              <a:t>Mankoff</a:t>
            </a:r>
            <a:r>
              <a:rPr lang="en-US" sz="1400" i="1" dirty="0">
                <a:solidFill>
                  <a:schemeClr val="bg2"/>
                </a:solidFill>
                <a:latin typeface="Calibri Light" panose="020F0302020204030204" pitchFamily="34" charset="0"/>
                <a:cs typeface="Calibri Light" panose="020F0302020204030204" pitchFamily="34" charset="0"/>
              </a:rPr>
              <a:t>, J., 2006, September. Scribe4Me: Evaluating a mobile sound transcription tool for the deaf. In International Conference on Ubiquitous Computing (pp. 159-176). Springer, Berlin, Heidelberg.</a:t>
            </a:r>
            <a:endParaRPr lang="en-US" sz="1400" dirty="0">
              <a:solidFill>
                <a:schemeClr val="bg2"/>
              </a:solidFill>
              <a:latin typeface="Calibri Light" panose="020F0302020204030204" pitchFamily="34" charset="0"/>
              <a:cs typeface="Calibri Light" panose="020F0302020204030204" pitchFamily="34" charset="0"/>
            </a:endParaRPr>
          </a:p>
          <a:p>
            <a:endParaRPr lang="en-US" sz="1400" i="1" dirty="0" smtClean="0">
              <a:solidFill>
                <a:schemeClr val="bg2"/>
              </a:solidFill>
              <a:latin typeface="Calibri Light" panose="020F0302020204030204" pitchFamily="34" charset="0"/>
              <a:cs typeface="Calibri Light" panose="020F0302020204030204" pitchFamily="34" charset="0"/>
            </a:endParaRPr>
          </a:p>
          <a:p>
            <a:r>
              <a:rPr lang="en-US" sz="1400" i="1" dirty="0">
                <a:solidFill>
                  <a:schemeClr val="bg2"/>
                </a:solidFill>
                <a:latin typeface="Calibri Light" panose="020F0302020204030204" pitchFamily="34" charset="0"/>
                <a:cs typeface="Calibri Light" panose="020F0302020204030204" pitchFamily="34" charset="0"/>
              </a:rPr>
              <a:t>[</a:t>
            </a:r>
            <a:r>
              <a:rPr lang="en-US" sz="1400" i="1" dirty="0" smtClean="0">
                <a:solidFill>
                  <a:schemeClr val="bg2"/>
                </a:solidFill>
                <a:latin typeface="Calibri Light" panose="020F0302020204030204" pitchFamily="34" charset="0"/>
                <a:cs typeface="Calibri Light" panose="020F0302020204030204" pitchFamily="34" charset="0"/>
              </a:rPr>
              <a:t>10] </a:t>
            </a:r>
            <a:r>
              <a:rPr lang="en-US" sz="1400" i="1" dirty="0">
                <a:solidFill>
                  <a:schemeClr val="bg2"/>
                </a:solidFill>
                <a:latin typeface="Calibri Light" panose="020F0302020204030204" pitchFamily="34" charset="0"/>
                <a:cs typeface="Calibri Light" panose="020F0302020204030204" pitchFamily="34" charset="0"/>
              </a:rPr>
              <a:t>San-Segundo, R., Barra, R., </a:t>
            </a:r>
            <a:r>
              <a:rPr lang="en-US" sz="1400" i="1" dirty="0" err="1">
                <a:solidFill>
                  <a:schemeClr val="bg2"/>
                </a:solidFill>
                <a:latin typeface="Calibri Light" panose="020F0302020204030204" pitchFamily="34" charset="0"/>
                <a:cs typeface="Calibri Light" panose="020F0302020204030204" pitchFamily="34" charset="0"/>
              </a:rPr>
              <a:t>D'Haro</a:t>
            </a:r>
            <a:r>
              <a:rPr lang="en-US" sz="1400" i="1" dirty="0">
                <a:solidFill>
                  <a:schemeClr val="bg2"/>
                </a:solidFill>
                <a:latin typeface="Calibri Light" panose="020F0302020204030204" pitchFamily="34" charset="0"/>
                <a:cs typeface="Calibri Light" panose="020F0302020204030204" pitchFamily="34" charset="0"/>
              </a:rPr>
              <a:t>, L.F., Montero, J.M., Córdoba, R. and </a:t>
            </a:r>
            <a:r>
              <a:rPr lang="en-US" sz="1400" i="1" dirty="0" err="1">
                <a:solidFill>
                  <a:schemeClr val="bg2"/>
                </a:solidFill>
                <a:latin typeface="Calibri Light" panose="020F0302020204030204" pitchFamily="34" charset="0"/>
                <a:cs typeface="Calibri Light" panose="020F0302020204030204" pitchFamily="34" charset="0"/>
              </a:rPr>
              <a:t>Ferreiros</a:t>
            </a:r>
            <a:r>
              <a:rPr lang="en-US" sz="1400" i="1" dirty="0">
                <a:solidFill>
                  <a:schemeClr val="bg2"/>
                </a:solidFill>
                <a:latin typeface="Calibri Light" panose="020F0302020204030204" pitchFamily="34" charset="0"/>
                <a:cs typeface="Calibri Light" panose="020F0302020204030204" pitchFamily="34" charset="0"/>
              </a:rPr>
              <a:t>, J., 2006. A </a:t>
            </a:r>
            <a:r>
              <a:rPr lang="en-US" sz="1400" i="1" dirty="0" err="1">
                <a:solidFill>
                  <a:schemeClr val="bg2"/>
                </a:solidFill>
                <a:latin typeface="Calibri Light" panose="020F0302020204030204" pitchFamily="34" charset="0"/>
                <a:cs typeface="Calibri Light" panose="020F0302020204030204" pitchFamily="34" charset="0"/>
              </a:rPr>
              <a:t>spanish</a:t>
            </a:r>
            <a:r>
              <a:rPr lang="en-US" sz="1400" i="1" dirty="0">
                <a:solidFill>
                  <a:schemeClr val="bg2"/>
                </a:solidFill>
                <a:latin typeface="Calibri Light" panose="020F0302020204030204" pitchFamily="34" charset="0"/>
                <a:cs typeface="Calibri Light" panose="020F0302020204030204" pitchFamily="34" charset="0"/>
              </a:rPr>
              <a:t> speech to sign language translation system for assisting deaf-mute people. In Ninth International Conference on Spoken Language Processing</a:t>
            </a:r>
            <a:r>
              <a:rPr lang="en-US" sz="1400" i="1" dirty="0" smtClean="0">
                <a:solidFill>
                  <a:schemeClr val="bg2"/>
                </a:solidFill>
                <a:latin typeface="Calibri Light" panose="020F0302020204030204" pitchFamily="34" charset="0"/>
                <a:cs typeface="Calibri Light" panose="020F0302020204030204" pitchFamily="34" charset="0"/>
              </a:rPr>
              <a:t>.</a:t>
            </a:r>
          </a:p>
          <a:p>
            <a:endParaRPr lang="en-US" sz="1400" i="1" dirty="0">
              <a:solidFill>
                <a:schemeClr val="bg2"/>
              </a:solidFill>
              <a:latin typeface="Calibri Light" panose="020F0302020204030204" pitchFamily="34" charset="0"/>
              <a:cs typeface="Calibri Light" panose="020F0302020204030204" pitchFamily="34" charset="0"/>
            </a:endParaRPr>
          </a:p>
          <a:p>
            <a:r>
              <a:rPr lang="en-US" sz="1400" i="1">
                <a:solidFill>
                  <a:schemeClr val="bg2"/>
                </a:solidFill>
                <a:latin typeface="Calibri Light" panose="020F0302020204030204" pitchFamily="34" charset="0"/>
                <a:cs typeface="Calibri Light" panose="020F0302020204030204" pitchFamily="34" charset="0"/>
              </a:rPr>
              <a:t>[</a:t>
            </a:r>
            <a:r>
              <a:rPr lang="en-US" sz="1400" i="1" smtClean="0">
                <a:solidFill>
                  <a:schemeClr val="bg2"/>
                </a:solidFill>
                <a:latin typeface="Calibri Light" panose="020F0302020204030204" pitchFamily="34" charset="0"/>
                <a:cs typeface="Calibri Light" panose="020F0302020204030204" pitchFamily="34" charset="0"/>
              </a:rPr>
              <a:t>11] </a:t>
            </a:r>
            <a:r>
              <a:rPr lang="en-US" sz="1400" i="1" dirty="0" err="1">
                <a:solidFill>
                  <a:schemeClr val="bg2"/>
                </a:solidFill>
                <a:latin typeface="Calibri Light" panose="020F0302020204030204" pitchFamily="34" charset="0"/>
                <a:cs typeface="Calibri Light" panose="020F0302020204030204" pitchFamily="34" charset="0"/>
              </a:rPr>
              <a:t>Barberis</a:t>
            </a:r>
            <a:r>
              <a:rPr lang="en-US" sz="1400" i="1" dirty="0">
                <a:solidFill>
                  <a:schemeClr val="bg2"/>
                </a:solidFill>
                <a:latin typeface="Calibri Light" panose="020F0302020204030204" pitchFamily="34" charset="0"/>
                <a:cs typeface="Calibri Light" panose="020F0302020204030204" pitchFamily="34" charset="0"/>
              </a:rPr>
              <a:t>, D., </a:t>
            </a:r>
            <a:r>
              <a:rPr lang="en-US" sz="1400" i="1" dirty="0" err="1">
                <a:solidFill>
                  <a:schemeClr val="bg2"/>
                </a:solidFill>
                <a:latin typeface="Calibri Light" panose="020F0302020204030204" pitchFamily="34" charset="0"/>
                <a:cs typeface="Calibri Light" panose="020F0302020204030204" pitchFamily="34" charset="0"/>
              </a:rPr>
              <a:t>Garazzino</a:t>
            </a:r>
            <a:r>
              <a:rPr lang="en-US" sz="1400" i="1" dirty="0">
                <a:solidFill>
                  <a:schemeClr val="bg2"/>
                </a:solidFill>
                <a:latin typeface="Calibri Light" panose="020F0302020204030204" pitchFamily="34" charset="0"/>
                <a:cs typeface="Calibri Light" panose="020F0302020204030204" pitchFamily="34" charset="0"/>
              </a:rPr>
              <a:t>, N., </a:t>
            </a:r>
            <a:r>
              <a:rPr lang="en-US" sz="1400" i="1" dirty="0" err="1">
                <a:solidFill>
                  <a:schemeClr val="bg2"/>
                </a:solidFill>
                <a:latin typeface="Calibri Light" panose="020F0302020204030204" pitchFamily="34" charset="0"/>
                <a:cs typeface="Calibri Light" panose="020F0302020204030204" pitchFamily="34" charset="0"/>
              </a:rPr>
              <a:t>Prinetto</a:t>
            </a:r>
            <a:r>
              <a:rPr lang="en-US" sz="1400" i="1" dirty="0">
                <a:solidFill>
                  <a:schemeClr val="bg2"/>
                </a:solidFill>
                <a:latin typeface="Calibri Light" panose="020F0302020204030204" pitchFamily="34" charset="0"/>
                <a:cs typeface="Calibri Light" panose="020F0302020204030204" pitchFamily="34" charset="0"/>
              </a:rPr>
              <a:t>, P., </a:t>
            </a:r>
            <a:r>
              <a:rPr lang="en-US" sz="1400" i="1" dirty="0" err="1">
                <a:solidFill>
                  <a:schemeClr val="bg2"/>
                </a:solidFill>
                <a:latin typeface="Calibri Light" panose="020F0302020204030204" pitchFamily="34" charset="0"/>
                <a:cs typeface="Calibri Light" panose="020F0302020204030204" pitchFamily="34" charset="0"/>
              </a:rPr>
              <a:t>Tiotto</a:t>
            </a:r>
            <a:r>
              <a:rPr lang="en-US" sz="1400" i="1" dirty="0">
                <a:solidFill>
                  <a:schemeClr val="bg2"/>
                </a:solidFill>
                <a:latin typeface="Calibri Light" panose="020F0302020204030204" pitchFamily="34" charset="0"/>
                <a:cs typeface="Calibri Light" panose="020F0302020204030204" pitchFamily="34" charset="0"/>
              </a:rPr>
              <a:t>, G., </a:t>
            </a:r>
            <a:r>
              <a:rPr lang="en-US" sz="1400" i="1" dirty="0" err="1">
                <a:solidFill>
                  <a:schemeClr val="bg2"/>
                </a:solidFill>
                <a:latin typeface="Calibri Light" panose="020F0302020204030204" pitchFamily="34" charset="0"/>
                <a:cs typeface="Calibri Light" panose="020F0302020204030204" pitchFamily="34" charset="0"/>
              </a:rPr>
              <a:t>Savino</a:t>
            </a:r>
            <a:r>
              <a:rPr lang="en-US" sz="1400" i="1" dirty="0">
                <a:solidFill>
                  <a:schemeClr val="bg2"/>
                </a:solidFill>
                <a:latin typeface="Calibri Light" panose="020F0302020204030204" pitchFamily="34" charset="0"/>
                <a:cs typeface="Calibri Light" panose="020F0302020204030204" pitchFamily="34" charset="0"/>
              </a:rPr>
              <a:t>, A., </a:t>
            </a:r>
            <a:r>
              <a:rPr lang="en-US" sz="1400" i="1" dirty="0" err="1">
                <a:solidFill>
                  <a:schemeClr val="bg2"/>
                </a:solidFill>
                <a:latin typeface="Calibri Light" panose="020F0302020204030204" pitchFamily="34" charset="0"/>
                <a:cs typeface="Calibri Light" panose="020F0302020204030204" pitchFamily="34" charset="0"/>
              </a:rPr>
              <a:t>Shoaib</a:t>
            </a:r>
            <a:r>
              <a:rPr lang="en-US" sz="1400" i="1" dirty="0">
                <a:solidFill>
                  <a:schemeClr val="bg2"/>
                </a:solidFill>
                <a:latin typeface="Calibri Light" panose="020F0302020204030204" pitchFamily="34" charset="0"/>
                <a:cs typeface="Calibri Light" panose="020F0302020204030204" pitchFamily="34" charset="0"/>
              </a:rPr>
              <a:t>, U. and Ahmad, N., 2011, November. Language resources for computer assisted translation from </a:t>
            </a:r>
            <a:r>
              <a:rPr lang="en-US" sz="1400" i="1" dirty="0" err="1">
                <a:solidFill>
                  <a:schemeClr val="bg2"/>
                </a:solidFill>
                <a:latin typeface="Calibri Light" panose="020F0302020204030204" pitchFamily="34" charset="0"/>
                <a:cs typeface="Calibri Light" panose="020F0302020204030204" pitchFamily="34" charset="0"/>
              </a:rPr>
              <a:t>italian</a:t>
            </a:r>
            <a:r>
              <a:rPr lang="en-US" sz="1400" i="1" dirty="0">
                <a:solidFill>
                  <a:schemeClr val="bg2"/>
                </a:solidFill>
                <a:latin typeface="Calibri Light" panose="020F0302020204030204" pitchFamily="34" charset="0"/>
                <a:cs typeface="Calibri Light" panose="020F0302020204030204" pitchFamily="34" charset="0"/>
              </a:rPr>
              <a:t> to </a:t>
            </a:r>
            <a:r>
              <a:rPr lang="en-US" sz="1400" i="1" dirty="0" err="1">
                <a:solidFill>
                  <a:schemeClr val="bg2"/>
                </a:solidFill>
                <a:latin typeface="Calibri Light" panose="020F0302020204030204" pitchFamily="34" charset="0"/>
                <a:cs typeface="Calibri Light" panose="020F0302020204030204" pitchFamily="34" charset="0"/>
              </a:rPr>
              <a:t>italian</a:t>
            </a:r>
            <a:r>
              <a:rPr lang="en-US" sz="1400" i="1" dirty="0">
                <a:solidFill>
                  <a:schemeClr val="bg2"/>
                </a:solidFill>
                <a:latin typeface="Calibri Light" panose="020F0302020204030204" pitchFamily="34" charset="0"/>
                <a:cs typeface="Calibri Light" panose="020F0302020204030204" pitchFamily="34" charset="0"/>
              </a:rPr>
              <a:t> sign language of deaf people. In Proceedings of Accessibility Reaching Everywhere AEGIS Workshop and International Conference, Brussels, Belgium (November 2011).</a:t>
            </a:r>
            <a:endParaRPr lang="en-US" sz="1400" dirty="0">
              <a:solidFill>
                <a:schemeClr val="bg2"/>
              </a:solidFill>
              <a:latin typeface="Calibri Light" panose="020F0302020204030204" pitchFamily="34" charset="0"/>
              <a:cs typeface="Calibri Light" panose="020F0302020204030204" pitchFamily="34" charset="0"/>
            </a:endParaRPr>
          </a:p>
          <a:p>
            <a:endParaRPr lang="en-US" sz="1400" dirty="0" smtClean="0">
              <a:solidFill>
                <a:schemeClr val="bg2">
                  <a:lumMod val="75000"/>
                </a:schemeClr>
              </a:solidFill>
              <a:latin typeface="Calibri Light" panose="020F0302020204030204" pitchFamily="34" charset="0"/>
              <a:cs typeface="Calibri Light" panose="020F0302020204030204" pitchFamily="34" charset="0"/>
            </a:endParaRPr>
          </a:p>
          <a:p>
            <a:endParaRPr lang="en-US" sz="1600" u="sng" dirty="0" smtClean="0">
              <a:solidFill>
                <a:schemeClr val="bg2"/>
              </a:solidFill>
              <a:latin typeface="Calibri Light" panose="020F0302020204030204" pitchFamily="34" charset="0"/>
              <a:cs typeface="Calibri Light" panose="020F0302020204030204" pitchFamily="34" charset="0"/>
            </a:endParaRPr>
          </a:p>
          <a:p>
            <a:endParaRPr lang="en-US" sz="1600" i="1"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647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idx="4294967295"/>
          </p:nvPr>
        </p:nvSpPr>
        <p:spPr>
          <a:xfrm>
            <a:off x="1371600" y="1986155"/>
            <a:ext cx="6373368"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Thanks!</a:t>
            </a:r>
            <a:endParaRPr sz="6000" b="1" dirty="0"/>
          </a:p>
        </p:txBody>
      </p:sp>
      <p:sp>
        <p:nvSpPr>
          <p:cNvPr id="378" name="Google Shape;378;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23075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01308" y="143226"/>
            <a:ext cx="5642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smtClean="0"/>
              <a:t>Introduction</a:t>
            </a:r>
            <a:endParaRPr sz="4400" b="1" dirty="0"/>
          </a:p>
        </p:txBody>
      </p:sp>
      <p:sp>
        <p:nvSpPr>
          <p:cNvPr id="87" name="Google Shape;87;p14"/>
          <p:cNvSpPr txBox="1">
            <a:spLocks noGrp="1"/>
          </p:cNvSpPr>
          <p:nvPr>
            <p:ph type="body" idx="4294967295"/>
          </p:nvPr>
        </p:nvSpPr>
        <p:spPr>
          <a:xfrm>
            <a:off x="2509662" y="1819656"/>
            <a:ext cx="6186281" cy="4343400"/>
          </a:xfrm>
          <a:prstGeom prst="rect">
            <a:avLst/>
          </a:prstGeom>
        </p:spPr>
        <p:txBody>
          <a:bodyPr spcFirstLastPara="1" wrap="square" lIns="91425" tIns="91425" rIns="91425" bIns="91425" anchor="t" anchorCtr="0">
            <a:noAutofit/>
          </a:bodyPr>
          <a:lstStyle/>
          <a:p>
            <a:r>
              <a:rPr lang="en-US" sz="1600" dirty="0"/>
              <a:t>Deaf are people who can’t talk and hear, hearing people are unfamiliar with Deaf because they don’t know their language. </a:t>
            </a:r>
            <a:r>
              <a:rPr lang="en-US" sz="1600" dirty="0" smtClean="0"/>
              <a:t>[1]</a:t>
            </a:r>
          </a:p>
          <a:p>
            <a:pPr marL="38100" indent="0">
              <a:buNone/>
            </a:pPr>
            <a:endParaRPr lang="en-US" sz="1600" dirty="0" smtClean="0"/>
          </a:p>
          <a:p>
            <a:r>
              <a:rPr lang="en-US" sz="1600" dirty="0"/>
              <a:t>Sign language for deaf people has special features that are quite different from those of spoken language. Sign language is an iconic language compared to spoken language, which is more of an arbitrary one. Another crucial difference between the two languages is that sign language does not have its own writing system. Therefore, in order to write descriptions of signs, line drawings, photographs and illustrations have commonly been used, but these represent only a very small moment in the process of actual signing. </a:t>
            </a:r>
            <a:r>
              <a:rPr lang="en-US" sz="1600" dirty="0" smtClean="0"/>
              <a:t>[2]</a:t>
            </a:r>
            <a:endParaRPr lang="en-US" sz="1600" dirty="0"/>
          </a:p>
          <a:p>
            <a:endParaRPr lang="en-US" sz="1600" dirty="0"/>
          </a:p>
        </p:txBody>
      </p:sp>
      <p:cxnSp>
        <p:nvCxnSpPr>
          <p:cNvPr id="89" name="Google Shape;89;p14"/>
          <p:cNvCxnSpPr/>
          <p:nvPr/>
        </p:nvCxnSpPr>
        <p:spPr>
          <a:xfrm>
            <a:off x="6939075" y="5244825"/>
            <a:ext cx="145800" cy="5676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419812" y="4970090"/>
            <a:ext cx="289500" cy="3963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636225" y="4669275"/>
            <a:ext cx="802500" cy="2595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60" y="1689726"/>
            <a:ext cx="2103302" cy="39627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02441" y="215269"/>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CFD8DC"/>
                </a:solidFill>
              </a:rPr>
              <a:t>1.</a:t>
            </a:r>
            <a:endParaRPr sz="6000" dirty="0">
              <a:solidFill>
                <a:srgbClr val="CFD8DC"/>
              </a:solidFill>
            </a:endParaRPr>
          </a:p>
          <a:p>
            <a:pPr marL="0" lvl="0" indent="0" algn="l" rtl="0">
              <a:spcBef>
                <a:spcPts val="0"/>
              </a:spcBef>
              <a:spcAft>
                <a:spcPts val="0"/>
              </a:spcAft>
              <a:buNone/>
            </a:pPr>
            <a:r>
              <a:rPr lang="en" dirty="0" smtClean="0"/>
              <a:t>Problem Statement</a:t>
            </a:r>
            <a:endParaRPr dirty="0"/>
          </a:p>
        </p:txBody>
      </p:sp>
      <p:sp>
        <p:nvSpPr>
          <p:cNvPr id="98" name="Google Shape;98;p15"/>
          <p:cNvSpPr txBox="1">
            <a:spLocks noGrp="1"/>
          </p:cNvSpPr>
          <p:nvPr>
            <p:ph type="subTitle" idx="1"/>
          </p:nvPr>
        </p:nvSpPr>
        <p:spPr>
          <a:xfrm>
            <a:off x="0" y="1856232"/>
            <a:ext cx="9144000" cy="4562856"/>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800" dirty="0">
                <a:solidFill>
                  <a:schemeClr val="bg2"/>
                </a:solidFill>
              </a:rPr>
              <a:t>In our modern information and communication society, daily life would </a:t>
            </a:r>
            <a:r>
              <a:rPr lang="en-US" sz="1800" dirty="0" smtClean="0">
                <a:solidFill>
                  <a:schemeClr val="bg2"/>
                </a:solidFill>
              </a:rPr>
              <a:t>be unimaginable without technology</a:t>
            </a:r>
            <a:r>
              <a:rPr lang="en-US" sz="1800" dirty="0">
                <a:solidFill>
                  <a:schemeClr val="bg2"/>
                </a:solidFill>
              </a:rPr>
              <a:t>. Information and Communications Technology (ICT) is also very useful for people with special needs</a:t>
            </a:r>
            <a:r>
              <a:rPr lang="en-US" sz="1600" dirty="0" smtClean="0"/>
              <a:t>.</a:t>
            </a:r>
          </a:p>
          <a:p>
            <a:pPr marL="38100" indent="0" algn="just"/>
            <a:endParaRPr lang="en-US" sz="1600" dirty="0" smtClean="0"/>
          </a:p>
          <a:p>
            <a:pPr algn="just">
              <a:buFont typeface="Arial" panose="020B0604020202020204" pitchFamily="34" charset="0"/>
              <a:buChar char="•"/>
            </a:pPr>
            <a:r>
              <a:rPr lang="en-US" sz="1600" dirty="0" smtClean="0">
                <a:solidFill>
                  <a:schemeClr val="bg2"/>
                </a:solidFill>
              </a:rPr>
              <a:t>People think </a:t>
            </a:r>
            <a:r>
              <a:rPr lang="en-US" sz="1600" dirty="0">
                <a:solidFill>
                  <a:schemeClr val="bg2"/>
                </a:solidFill>
              </a:rPr>
              <a:t>that if you cannot hear, you can easily access any necessary information by simply reading it in written form, and if you really need to communicate, you can always write your message down. </a:t>
            </a:r>
            <a:r>
              <a:rPr lang="en-US" sz="1600" dirty="0" smtClean="0">
                <a:solidFill>
                  <a:schemeClr val="bg2"/>
                </a:solidFill>
              </a:rPr>
              <a:t>[1]</a:t>
            </a:r>
          </a:p>
          <a:p>
            <a:pPr algn="just">
              <a:buFont typeface="Arial" panose="020B0604020202020204" pitchFamily="34" charset="0"/>
              <a:buChar char="•"/>
            </a:pPr>
            <a:endParaRPr lang="en-US" sz="1600" dirty="0">
              <a:solidFill>
                <a:schemeClr val="bg2"/>
              </a:solidFill>
            </a:endParaRPr>
          </a:p>
          <a:p>
            <a:pPr algn="just">
              <a:buFont typeface="Arial" panose="020B0604020202020204" pitchFamily="34" charset="0"/>
              <a:buChar char="•"/>
            </a:pPr>
            <a:r>
              <a:rPr lang="en-US" sz="1600" dirty="0">
                <a:solidFill>
                  <a:schemeClr val="bg2"/>
                </a:solidFill>
              </a:rPr>
              <a:t>But this system is not an efficient way to communicate, Deaf have their own language of communication (sign language), they can only understand this language and also they write and read Faster on sign writing. </a:t>
            </a:r>
            <a:endParaRPr lang="en-US" sz="1600" dirty="0" smtClean="0">
              <a:solidFill>
                <a:schemeClr val="bg2"/>
              </a:solidFill>
            </a:endParaRPr>
          </a:p>
          <a:p>
            <a:pPr algn="just">
              <a:buFont typeface="Arial" panose="020B0604020202020204" pitchFamily="34" charset="0"/>
              <a:buChar char="•"/>
            </a:pPr>
            <a:endParaRPr lang="en-US" sz="1600" dirty="0">
              <a:solidFill>
                <a:schemeClr val="bg2"/>
              </a:solidFill>
            </a:endParaRPr>
          </a:p>
          <a:p>
            <a:pPr algn="just">
              <a:buFont typeface="Arial" panose="020B0604020202020204" pitchFamily="34" charset="0"/>
              <a:buChar char="•"/>
            </a:pPr>
            <a:r>
              <a:rPr lang="en-US" sz="1600" dirty="0">
                <a:solidFill>
                  <a:schemeClr val="bg2"/>
                </a:solidFill>
              </a:rPr>
              <a:t>According to survey in 2015, there are 121 “Deaf sign languages” in the world, but there is not such an efficient mechanism where Deaf can easily understand people thoughts. </a:t>
            </a:r>
            <a:r>
              <a:rPr lang="en-US" sz="1600" dirty="0" smtClean="0">
                <a:solidFill>
                  <a:schemeClr val="bg2"/>
                </a:solidFill>
              </a:rPr>
              <a:t>[3]</a:t>
            </a:r>
            <a:endParaRPr lang="en-US" sz="1600" dirty="0">
              <a:solidFill>
                <a:schemeClr val="bg2"/>
              </a:solidFill>
            </a:endParaRPr>
          </a:p>
          <a:p>
            <a:pPr algn="just">
              <a:buFont typeface="Arial" panose="020B0604020202020204" pitchFamily="34" charset="0"/>
              <a:buChar char="•"/>
            </a:pPr>
            <a:endParaRPr lang="en-US" sz="1600" dirty="0">
              <a:solidFill>
                <a:schemeClr val="bg2"/>
              </a:solidFill>
            </a:endParaRPr>
          </a:p>
        </p:txBody>
      </p:sp>
      <p:sp>
        <p:nvSpPr>
          <p:cNvPr id="99" name="Google Shape;99;p15"/>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dirty="0" smtClean="0"/>
              <a:t>Litrature Review</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800" dirty="0" smtClean="0"/>
              <a:t>Area 1: TESSA</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Google Shape;104;p16"/>
          <p:cNvSpPr txBox="1">
            <a:spLocks/>
          </p:cNvSpPr>
          <p:nvPr/>
        </p:nvSpPr>
        <p:spPr>
          <a:xfrm>
            <a:off x="1285404" y="3522480"/>
            <a:ext cx="6880188" cy="1753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i="0" dirty="0"/>
              <a:t>TESSA is an experimental system that aims to aid transactions between a deaf person and a clerk in a Post Office. </a:t>
            </a:r>
            <a:r>
              <a:rPr lang="en-US" sz="2800" i="0" dirty="0" smtClean="0"/>
              <a:t>[4]</a:t>
            </a:r>
            <a:endParaRPr lang="en-US" sz="2800" i="0" dirty="0"/>
          </a:p>
        </p:txBody>
      </p:sp>
    </p:spTree>
    <p:extLst>
      <p:ext uri="{BB962C8B-B14F-4D97-AF65-F5344CB8AC3E}">
        <p14:creationId xmlns:p14="http://schemas.microsoft.com/office/powerpoint/2010/main" val="85423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800" dirty="0" smtClean="0"/>
              <a:t>Area 2: HandTalk</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04;p16"/>
          <p:cNvSpPr txBox="1">
            <a:spLocks/>
          </p:cNvSpPr>
          <p:nvPr/>
        </p:nvSpPr>
        <p:spPr>
          <a:xfrm>
            <a:off x="1285404" y="3522480"/>
            <a:ext cx="6880188" cy="1753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a:t>Founded in 2012, Hand Talk performs digital and automatic translation into the Brazilian Sign Language</a:t>
            </a:r>
            <a:r>
              <a:rPr lang="en-US" sz="2800" dirty="0" smtClean="0"/>
              <a:t>.[5]</a:t>
            </a:r>
            <a:endParaRPr lang="en-US" sz="2800" i="0" dirty="0"/>
          </a:p>
        </p:txBody>
      </p:sp>
    </p:spTree>
    <p:extLst>
      <p:ext uri="{BB962C8B-B14F-4D97-AF65-F5344CB8AC3E}">
        <p14:creationId xmlns:p14="http://schemas.microsoft.com/office/powerpoint/2010/main" val="199529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buNone/>
            </a:pPr>
            <a:r>
              <a:rPr lang="en-US" sz="4800" dirty="0" smtClean="0"/>
              <a:t>Area </a:t>
            </a:r>
            <a:r>
              <a:rPr lang="en-US" sz="4800" dirty="0" smtClean="0"/>
              <a:t>3: </a:t>
            </a:r>
            <a:r>
              <a:rPr lang="en-US" sz="4800" dirty="0"/>
              <a:t>Braille</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04;p16"/>
          <p:cNvSpPr txBox="1">
            <a:spLocks/>
          </p:cNvSpPr>
          <p:nvPr/>
        </p:nvSpPr>
        <p:spPr>
          <a:xfrm>
            <a:off x="1285404" y="3522480"/>
            <a:ext cx="6880188" cy="2155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a:t>This system includes a smart glove that translates the Braille alphabet, which is used almost universally by the literate deaf blind population, into text and vice </a:t>
            </a:r>
            <a:r>
              <a:rPr lang="en-US" sz="2800" dirty="0" smtClean="0"/>
              <a:t>versa. [6]</a:t>
            </a:r>
            <a:endParaRPr lang="en-US" sz="2800" i="0" dirty="0"/>
          </a:p>
        </p:txBody>
      </p:sp>
    </p:spTree>
    <p:extLst>
      <p:ext uri="{BB962C8B-B14F-4D97-AF65-F5344CB8AC3E}">
        <p14:creationId xmlns:p14="http://schemas.microsoft.com/office/powerpoint/2010/main" val="125845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131819" y="1998480"/>
            <a:ext cx="6713400" cy="1093200"/>
          </a:xfrm>
          <a:prstGeom prst="rect">
            <a:avLst/>
          </a:prstGeom>
        </p:spPr>
        <p:txBody>
          <a:bodyPr spcFirstLastPara="1" wrap="square" lIns="91425" tIns="91425" rIns="91425" bIns="91425" anchor="t" anchorCtr="0">
            <a:noAutofit/>
          </a:bodyPr>
          <a:lstStyle/>
          <a:p>
            <a:pPr marL="0" indent="0">
              <a:buNone/>
            </a:pPr>
            <a:r>
              <a:rPr lang="en-US" sz="4400" dirty="0" smtClean="0"/>
              <a:t>Area </a:t>
            </a:r>
            <a:r>
              <a:rPr lang="en-US" sz="4400" dirty="0"/>
              <a:t>4</a:t>
            </a:r>
            <a:r>
              <a:rPr lang="en-US" sz="4800" dirty="0" smtClean="0"/>
              <a:t>: </a:t>
            </a:r>
            <a:r>
              <a:rPr lang="en-US" sz="2000" dirty="0"/>
              <a:t>Deaf-Mute Communication Interpreter</a:t>
            </a:r>
            <a:endParaRPr lang="en-US"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04;p16"/>
          <p:cNvSpPr txBox="1">
            <a:spLocks/>
          </p:cNvSpPr>
          <p:nvPr/>
        </p:nvSpPr>
        <p:spPr>
          <a:xfrm>
            <a:off x="1131819" y="3184152"/>
            <a:ext cx="6880188" cy="2860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a:t>The glove is internally equipped with five flex sensors, tactile sensors and accelerometer. For each specific gesture, the flex sensor produces a proportional change in resistance and accelerometer measures the orientation of hand</a:t>
            </a:r>
            <a:r>
              <a:rPr lang="en-US" sz="2800" dirty="0" smtClean="0"/>
              <a:t>.[7]</a:t>
            </a:r>
            <a:endParaRPr lang="en-US" sz="2800" i="0" dirty="0"/>
          </a:p>
        </p:txBody>
      </p:sp>
    </p:spTree>
    <p:extLst>
      <p:ext uri="{BB962C8B-B14F-4D97-AF65-F5344CB8AC3E}">
        <p14:creationId xmlns:p14="http://schemas.microsoft.com/office/powerpoint/2010/main" val="1771315531"/>
      </p:ext>
    </p:extLst>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1232</Words>
  <Application>Microsoft Office PowerPoint</Application>
  <PresentationFormat>On-screen Show (4:3)</PresentationFormat>
  <Paragraphs>124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 Light</vt:lpstr>
      <vt:lpstr>Courier New</vt:lpstr>
      <vt:lpstr>Source Sans Pro</vt:lpstr>
      <vt:lpstr>Calibri</vt:lpstr>
      <vt:lpstr>Arial</vt:lpstr>
      <vt:lpstr>Roboto Slab</vt:lpstr>
      <vt:lpstr>SuttonSignWritingOneD</vt:lpstr>
      <vt:lpstr>Cordelia template</vt:lpstr>
      <vt:lpstr>Towards a system to  aid communication with Deaf  Submitted by Ah.Zia Yosufi &amp;  Mehreen Najm  Under the Suprevision of  Assist.Prof Rafiullah Momand  Information systems Department Computer Science Faculty Kabul University</vt:lpstr>
      <vt:lpstr>Outline</vt:lpstr>
      <vt:lpstr>Introduction</vt:lpstr>
      <vt:lpstr>1.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vt:lpstr>
      <vt:lpstr>Dataset Gathering</vt:lpstr>
      <vt:lpstr>Dataset Representation Vectors</vt:lpstr>
      <vt:lpstr>PowerPoint Presentation</vt:lpstr>
      <vt:lpstr>Train and Test System</vt:lpstr>
      <vt:lpstr>References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system to  aid communication with Deaf</dc:title>
  <dc:creator>Mehreen Najm</dc:creator>
  <cp:lastModifiedBy>Mehreen Najm</cp:lastModifiedBy>
  <cp:revision>55</cp:revision>
  <dcterms:modified xsi:type="dcterms:W3CDTF">2019-07-30T19:25:14Z</dcterms:modified>
</cp:coreProperties>
</file>