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58" r:id="rId4"/>
    <p:sldId id="259" r:id="rId5"/>
    <p:sldId id="260" r:id="rId6"/>
    <p:sldId id="285" r:id="rId7"/>
    <p:sldId id="286" r:id="rId8"/>
    <p:sldId id="261" r:id="rId9"/>
    <p:sldId id="262" r:id="rId10"/>
    <p:sldId id="263" r:id="rId11"/>
    <p:sldId id="287" r:id="rId12"/>
    <p:sldId id="267" r:id="rId13"/>
    <p:sldId id="280" r:id="rId14"/>
    <p:sldId id="288" r:id="rId15"/>
  </p:sldIdLst>
  <p:sldSz cx="9144000" cy="6858000" type="screen4x3"/>
  <p:notesSz cx="6858000" cy="9144000"/>
  <p:embeddedFontLst>
    <p:embeddedFont>
      <p:font typeface="SuttonSignWritingOneD" panose="02000603000000000000" pitchFamily="2" charset="0"/>
      <p:regular r:id="rId17"/>
    </p:embeddedFont>
    <p:embeddedFont>
      <p:font typeface="Calibri Light" panose="020F0302020204030204" pitchFamily="34" charset="0"/>
      <p:regular r:id="rId18"/>
      <p:italic r:id="rId19"/>
    </p:embeddedFont>
    <p:embeddedFont>
      <p:font typeface="Roboto Slab" panose="020B0604020202020204" charset="0"/>
      <p:regular r:id="rId20"/>
      <p:bold r:id="rId21"/>
    </p:embeddedFont>
    <p:embeddedFont>
      <p:font typeface="Source Sans Pro"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380468-B5B1-435D-B438-C17C1F91CAA7}">
  <a:tblStyle styleId="{4A380468-B5B1-435D-B438-C17C1F91CAA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84" d="100"/>
          <a:sy n="84" d="100"/>
        </p:scale>
        <p:origin x="143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74096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091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5227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88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014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267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21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169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50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22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068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137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789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406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581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noAutofit/>
          </a:bodyPr>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Google Shape;11;p2"/>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2034925"/>
            <a:ext cx="5832600" cy="15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28" name="Google Shape;28;p3"/>
          <p:cNvSpPr txBox="1">
            <a:spLocks noGrp="1"/>
          </p:cNvSpPr>
          <p:nvPr>
            <p:ph type="subTitle" idx="1"/>
          </p:nvPr>
        </p:nvSpPr>
        <p:spPr>
          <a:xfrm>
            <a:off x="1546025" y="3710548"/>
            <a:ext cx="58326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descr="connections-05.png"/>
          <p:cNvPicPr preferRelativeResize="0"/>
          <p:nvPr/>
        </p:nvPicPr>
        <p:blipFill>
          <a:blip r:embed="rId2">
            <a:alphaModFix/>
          </a:blip>
          <a:stretch>
            <a:fillRect/>
          </a:stretch>
        </p:blipFill>
        <p:spPr>
          <a:xfrm rot="10800000" flipH="1">
            <a:off x="5945" y="0"/>
            <a:ext cx="9132109" cy="6858000"/>
          </a:xfrm>
          <a:prstGeom prst="rect">
            <a:avLst/>
          </a:prstGeom>
          <a:noFill/>
          <a:ln>
            <a:noFill/>
          </a:ln>
        </p:spPr>
      </p:pic>
      <p:sp>
        <p:nvSpPr>
          <p:cNvPr id="31" name="Google Shape;31;p4"/>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rgbClr val="263238"/>
              </a:buClr>
              <a:buSzPts val="3600"/>
              <a:buChar char="◎"/>
              <a:defRPr sz="3600" i="1"/>
            </a:lvl1pPr>
            <a:lvl2pPr marL="914400" lvl="1" indent="-457200" algn="ctr" rtl="0">
              <a:spcBef>
                <a:spcPts val="0"/>
              </a:spcBef>
              <a:spcAft>
                <a:spcPts val="0"/>
              </a:spcAft>
              <a:buClr>
                <a:srgbClr val="263238"/>
              </a:buClr>
              <a:buSzPts val="3600"/>
              <a:buChar char="○"/>
              <a:defRPr sz="3600" i="1"/>
            </a:lvl2pPr>
            <a:lvl3pPr marL="1371600" lvl="2" indent="-457200" algn="ctr" rtl="0">
              <a:spcBef>
                <a:spcPts val="0"/>
              </a:spcBef>
              <a:spcAft>
                <a:spcPts val="0"/>
              </a:spcAft>
              <a:buClr>
                <a:srgbClr val="263238"/>
              </a:buClr>
              <a:buSzPts val="3600"/>
              <a:buChar char="◉"/>
              <a:defRPr sz="3600" i="1"/>
            </a:lvl3pPr>
            <a:lvl4pPr marL="1828800" lvl="3" indent="-457200" algn="ctr" rtl="0">
              <a:spcBef>
                <a:spcPts val="0"/>
              </a:spcBef>
              <a:spcAft>
                <a:spcPts val="0"/>
              </a:spcAft>
              <a:buClr>
                <a:srgbClr val="263238"/>
              </a:buClr>
              <a:buSzPts val="3600"/>
              <a:buChar char="●"/>
              <a:defRPr sz="3600" i="1"/>
            </a:lvl4pPr>
            <a:lvl5pPr marL="2286000" lvl="4" indent="-457200" algn="ctr" rtl="0">
              <a:spcBef>
                <a:spcPts val="0"/>
              </a:spcBef>
              <a:spcAft>
                <a:spcPts val="0"/>
              </a:spcAft>
              <a:buClr>
                <a:srgbClr val="263238"/>
              </a:buClr>
              <a:buSzPts val="3600"/>
              <a:buChar char="○"/>
              <a:defRPr sz="3600" i="1"/>
            </a:lvl5pPr>
            <a:lvl6pPr marL="2743200" lvl="5" indent="-457200" algn="ctr" rtl="0">
              <a:spcBef>
                <a:spcPts val="0"/>
              </a:spcBef>
              <a:spcAft>
                <a:spcPts val="0"/>
              </a:spcAft>
              <a:buClr>
                <a:srgbClr val="263238"/>
              </a:buClr>
              <a:buSzPts val="3600"/>
              <a:buChar char="■"/>
              <a:defRPr sz="3600" i="1"/>
            </a:lvl6pPr>
            <a:lvl7pPr marL="3200400" lvl="6" indent="-457200" algn="ctr" rtl="0">
              <a:spcBef>
                <a:spcPts val="0"/>
              </a:spcBef>
              <a:spcAft>
                <a:spcPts val="0"/>
              </a:spcAft>
              <a:buClr>
                <a:srgbClr val="263238"/>
              </a:buClr>
              <a:buSzPts val="3600"/>
              <a:buChar char="●"/>
              <a:defRPr sz="3600" i="1"/>
            </a:lvl7pPr>
            <a:lvl8pPr marL="3657600" lvl="7" indent="-457200" algn="ctr" rtl="0">
              <a:spcBef>
                <a:spcPts val="0"/>
              </a:spcBef>
              <a:spcAft>
                <a:spcPts val="0"/>
              </a:spcAft>
              <a:buClr>
                <a:srgbClr val="263238"/>
              </a:buClr>
              <a:buSzPts val="3600"/>
              <a:buChar char="○"/>
              <a:defRPr sz="3600" i="1"/>
            </a:lvl8pPr>
            <a:lvl9pPr marL="4114800" lvl="8" indent="-457200" algn="ctr">
              <a:spcBef>
                <a:spcPts val="0"/>
              </a:spcBef>
              <a:spcAft>
                <a:spcPts val="0"/>
              </a:spcAft>
              <a:buClr>
                <a:srgbClr val="263238"/>
              </a:buClr>
              <a:buSzPts val="3600"/>
              <a:buChar char="■"/>
              <a:defRPr sz="3600" i="1"/>
            </a:lvl9pPr>
          </a:lstStyle>
          <a:p>
            <a:endParaRPr/>
          </a:p>
        </p:txBody>
      </p:sp>
      <p:grpSp>
        <p:nvGrpSpPr>
          <p:cNvPr id="32" name="Google Shape;32;p4"/>
          <p:cNvGrpSpPr/>
          <p:nvPr/>
        </p:nvGrpSpPr>
        <p:grpSpPr>
          <a:xfrm>
            <a:off x="3593400" y="1074285"/>
            <a:ext cx="1957200" cy="1093200"/>
            <a:chOff x="3593400" y="1760085"/>
            <a:chExt cx="1957200" cy="1093200"/>
          </a:xfrm>
        </p:grpSpPr>
        <p:sp>
          <p:nvSpPr>
            <p:cNvPr id="33" name="Google Shape;33;p4"/>
            <p:cNvSpPr txBox="1"/>
            <p:nvPr/>
          </p:nvSpPr>
          <p:spPr>
            <a:xfrm>
              <a:off x="3593400" y="1872097"/>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0091EA"/>
                  </a:solidFill>
                  <a:latin typeface="Source Sans Pro"/>
                  <a:ea typeface="Source Sans Pro"/>
                  <a:cs typeface="Source Sans Pro"/>
                  <a:sym typeface="Source Sans Pro"/>
                </a:rPr>
                <a:t>“</a:t>
              </a:r>
              <a:endParaRPr sz="6000" b="1">
                <a:solidFill>
                  <a:srgbClr val="0091EA"/>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42095" y="871980"/>
            <a:ext cx="443400" cy="3624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114800" y="269685"/>
            <a:ext cx="457200" cy="804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49075" y="753125"/>
            <a:ext cx="95100" cy="3489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7" name="Google Shape;47;p6"/>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8" name="Google Shape;48;p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410826"/>
            <a:ext cx="7571700" cy="936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6333134"/>
            <a:ext cx="548700" cy="525000"/>
          </a:xfrm>
          <a:prstGeom prst="rect">
            <a:avLst/>
          </a:prstGeom>
          <a:noFill/>
          <a:ln>
            <a:noFill/>
          </a:ln>
        </p:spPr>
        <p:txBody>
          <a:bodyPr spcFirstLastPara="1" wrap="square" lIns="91425" tIns="91425" rIns="91425" bIns="91425" anchor="t" anchorCtr="0">
            <a:noAutofit/>
          </a:bodyPr>
          <a:lstStyle>
            <a:lvl1pPr lvl="0" algn="r">
              <a:buNone/>
              <a:defRPr sz="1300" b="1">
                <a:solidFill>
                  <a:srgbClr val="0091EA"/>
                </a:solidFill>
                <a:latin typeface="Source Sans Pro"/>
                <a:ea typeface="Source Sans Pro"/>
                <a:cs typeface="Source Sans Pro"/>
                <a:sym typeface="Source Sans Pro"/>
              </a:defRPr>
            </a:lvl1pPr>
            <a:lvl2pPr lvl="1" algn="r">
              <a:buNone/>
              <a:defRPr sz="1300" b="1">
                <a:solidFill>
                  <a:srgbClr val="0091EA"/>
                </a:solidFill>
                <a:latin typeface="Source Sans Pro"/>
                <a:ea typeface="Source Sans Pro"/>
                <a:cs typeface="Source Sans Pro"/>
                <a:sym typeface="Source Sans Pro"/>
              </a:defRPr>
            </a:lvl2pPr>
            <a:lvl3pPr lvl="2" algn="r">
              <a:buNone/>
              <a:defRPr sz="1300" b="1">
                <a:solidFill>
                  <a:srgbClr val="0091EA"/>
                </a:solidFill>
                <a:latin typeface="Source Sans Pro"/>
                <a:ea typeface="Source Sans Pro"/>
                <a:cs typeface="Source Sans Pro"/>
                <a:sym typeface="Source Sans Pro"/>
              </a:defRPr>
            </a:lvl3pPr>
            <a:lvl4pPr lvl="3" algn="r">
              <a:buNone/>
              <a:defRPr sz="1300" b="1">
                <a:solidFill>
                  <a:srgbClr val="0091EA"/>
                </a:solidFill>
                <a:latin typeface="Source Sans Pro"/>
                <a:ea typeface="Source Sans Pro"/>
                <a:cs typeface="Source Sans Pro"/>
                <a:sym typeface="Source Sans Pro"/>
              </a:defRPr>
            </a:lvl4pPr>
            <a:lvl5pPr lvl="4" algn="r">
              <a:buNone/>
              <a:defRPr sz="1300" b="1">
                <a:solidFill>
                  <a:srgbClr val="0091EA"/>
                </a:solidFill>
                <a:latin typeface="Source Sans Pro"/>
                <a:ea typeface="Source Sans Pro"/>
                <a:cs typeface="Source Sans Pro"/>
                <a:sym typeface="Source Sans Pro"/>
              </a:defRPr>
            </a:lvl5pPr>
            <a:lvl6pPr lvl="5" algn="r">
              <a:buNone/>
              <a:defRPr sz="1300" b="1">
                <a:solidFill>
                  <a:srgbClr val="0091EA"/>
                </a:solidFill>
                <a:latin typeface="Source Sans Pro"/>
                <a:ea typeface="Source Sans Pro"/>
                <a:cs typeface="Source Sans Pro"/>
                <a:sym typeface="Source Sans Pro"/>
              </a:defRPr>
            </a:lvl6pPr>
            <a:lvl7pPr lvl="6" algn="r">
              <a:buNone/>
              <a:defRPr sz="1300" b="1">
                <a:solidFill>
                  <a:srgbClr val="0091EA"/>
                </a:solidFill>
                <a:latin typeface="Source Sans Pro"/>
                <a:ea typeface="Source Sans Pro"/>
                <a:cs typeface="Source Sans Pro"/>
                <a:sym typeface="Source Sans Pro"/>
              </a:defRPr>
            </a:lvl7pPr>
            <a:lvl8pPr lvl="7" algn="r">
              <a:buNone/>
              <a:defRPr sz="1300" b="1">
                <a:solidFill>
                  <a:srgbClr val="0091EA"/>
                </a:solidFill>
                <a:latin typeface="Source Sans Pro"/>
                <a:ea typeface="Source Sans Pro"/>
                <a:cs typeface="Source Sans Pro"/>
                <a:sym typeface="Source Sans Pro"/>
              </a:defRPr>
            </a:lvl8pPr>
            <a:lvl9pPr lvl="8" algn="r">
              <a:buNone/>
              <a:defRPr sz="1300" b="1">
                <a:solidFill>
                  <a:srgbClr val="0091EA"/>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handtalk.me/sobre"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www.signbank.org/signbank.html"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0" y="1113462"/>
            <a:ext cx="9034273" cy="5369634"/>
          </a:xfrm>
          <a:prstGeom prst="rect">
            <a:avLst/>
          </a:prstGeom>
        </p:spPr>
        <p:txBody>
          <a:bodyPr spcFirstLastPara="1" wrap="square" lIns="91425" tIns="91425" rIns="91425" bIns="91425" anchor="t" anchorCtr="0">
            <a:noAutofit/>
          </a:bodyPr>
          <a:lstStyle/>
          <a:p>
            <a:pPr algn="ctr"/>
            <a:r>
              <a:rPr lang="en" sz="3600" dirty="0" smtClean="0">
                <a:latin typeface="+mn-lt"/>
              </a:rPr>
              <a:t>Towards a system to </a:t>
            </a:r>
            <a:br>
              <a:rPr lang="en" sz="3600" dirty="0" smtClean="0">
                <a:latin typeface="+mn-lt"/>
              </a:rPr>
            </a:br>
            <a:r>
              <a:rPr lang="en" sz="3600" dirty="0" smtClean="0">
                <a:latin typeface="+mn-lt"/>
              </a:rPr>
              <a:t>aid communication with Deaf</a:t>
            </a:r>
            <a:br>
              <a:rPr lang="en" sz="3600" dirty="0" smtClean="0">
                <a:latin typeface="+mn-lt"/>
              </a:rPr>
            </a:br>
            <a:r>
              <a:rPr lang="en" sz="3600" dirty="0" smtClean="0">
                <a:latin typeface="+mn-lt"/>
              </a:rPr>
              <a:t/>
            </a:r>
            <a:br>
              <a:rPr lang="en" sz="3600" dirty="0" smtClean="0">
                <a:latin typeface="+mn-lt"/>
              </a:rPr>
            </a:br>
            <a:r>
              <a:rPr lang="en" sz="1600" b="0" dirty="0" smtClean="0">
                <a:latin typeface="+mn-lt"/>
              </a:rPr>
              <a:t>Submitted by</a:t>
            </a:r>
            <a:r>
              <a:rPr lang="en" sz="1600" b="0" dirty="0">
                <a:latin typeface="+mn-lt"/>
              </a:rPr>
              <a:t/>
            </a:r>
            <a:br>
              <a:rPr lang="en" sz="1600" b="0" dirty="0">
                <a:latin typeface="+mn-lt"/>
              </a:rPr>
            </a:br>
            <a:r>
              <a:rPr lang="en-US" sz="1600" b="0" dirty="0" err="1"/>
              <a:t>Ah.Zia</a:t>
            </a:r>
            <a:r>
              <a:rPr lang="en-US" sz="1600" b="0" dirty="0"/>
              <a:t> </a:t>
            </a:r>
            <a:r>
              <a:rPr lang="en-US" sz="1600" b="0" dirty="0" err="1" smtClean="0"/>
              <a:t>Yosufi</a:t>
            </a:r>
            <a:r>
              <a:rPr lang="en-US" sz="1600" b="0" dirty="0" smtClean="0"/>
              <a:t> &amp;  </a:t>
            </a:r>
            <a:r>
              <a:rPr lang="en-US" sz="1600" b="0" dirty="0"/>
              <a:t>Mehreen </a:t>
            </a:r>
            <a:r>
              <a:rPr lang="en-US" sz="1600" b="0" dirty="0" smtClean="0"/>
              <a:t>Najm</a:t>
            </a:r>
            <a:br>
              <a:rPr lang="en-US" sz="1600" b="0" dirty="0" smtClean="0"/>
            </a:br>
            <a:r>
              <a:rPr lang="en-US" sz="1600" b="0" dirty="0" smtClean="0"/>
              <a:t/>
            </a:r>
            <a:br>
              <a:rPr lang="en-US" sz="1600" b="0" dirty="0" smtClean="0"/>
            </a:br>
            <a:r>
              <a:rPr lang="en-US" sz="1600" b="0" dirty="0" smtClean="0"/>
              <a:t>Under the </a:t>
            </a:r>
            <a:r>
              <a:rPr lang="en-US" sz="1600" b="0" dirty="0" err="1" smtClean="0"/>
              <a:t>Suprevision</a:t>
            </a:r>
            <a:r>
              <a:rPr lang="en-US" sz="1600" b="0" dirty="0" smtClean="0"/>
              <a:t> of</a:t>
            </a:r>
            <a:br>
              <a:rPr lang="en-US" sz="1600" b="0" dirty="0" smtClean="0"/>
            </a:br>
            <a:r>
              <a:rPr lang="en-US" sz="1600" b="0" dirty="0" smtClean="0"/>
              <a:t/>
            </a:r>
            <a:br>
              <a:rPr lang="en-US" sz="1600" b="0" dirty="0" smtClean="0"/>
            </a:br>
            <a:r>
              <a:rPr lang="en-US" sz="1600" b="0" dirty="0" smtClean="0"/>
              <a:t>Assist.Prof </a:t>
            </a:r>
            <a:r>
              <a:rPr lang="en-US" sz="1600" b="0" dirty="0" smtClean="0"/>
              <a:t>Rafiullah Momand</a:t>
            </a:r>
            <a:br>
              <a:rPr lang="en-US" sz="1600" b="0" dirty="0" smtClean="0"/>
            </a:br>
            <a:r>
              <a:rPr lang="en-US" sz="2400" b="0" dirty="0"/>
              <a:t/>
            </a:r>
            <a:br>
              <a:rPr lang="en-US" sz="2400" b="0" dirty="0"/>
            </a:br>
            <a:r>
              <a:rPr lang="en-US" sz="2000" b="0" dirty="0"/>
              <a:t>Information systems Department</a:t>
            </a:r>
            <a:br>
              <a:rPr lang="en-US" sz="2000" b="0" dirty="0"/>
            </a:br>
            <a:r>
              <a:rPr lang="en-US" sz="2000" b="0" dirty="0"/>
              <a:t>Computer Science Faculty</a:t>
            </a:r>
            <a:br>
              <a:rPr lang="en-US" sz="2000" b="0" dirty="0"/>
            </a:br>
            <a:r>
              <a:rPr lang="en-US" sz="2000" b="0" dirty="0"/>
              <a:t>Kabul University</a:t>
            </a:r>
            <a:endParaRPr sz="200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6" y="1600200"/>
            <a:ext cx="7618247" cy="4967700"/>
          </a:xfrm>
          <a:prstGeom prst="rect">
            <a:avLst/>
          </a:prstGeom>
        </p:spPr>
        <p:txBody>
          <a:bodyPr spcFirstLastPara="1" wrap="square" lIns="91425" tIns="91425" rIns="91425" bIns="91425" anchor="t" anchorCtr="0">
            <a:noAutofit/>
          </a:bodyPr>
          <a:lstStyle/>
          <a:p>
            <a:r>
              <a:rPr lang="en-US" sz="2400" dirty="0">
                <a:latin typeface="SuttonSignWritingOneD" panose="02000603000000000000" pitchFamily="2" charset="0"/>
                <a:ea typeface="SuttonSignWritingOneD" panose="02000603000000000000" pitchFamily="2" charset="0"/>
              </a:rPr>
              <a:t>𝠀񀀁񀀉񈗥񈗵񋸦𝠃𝤝𝤨񀀁𝤎𝣤񀀉𝣰𝣮񈗥𝤏𝤇񈗵𝣱𝤑񋸦𝤆𝤜	</a:t>
            </a:r>
            <a:r>
              <a:rPr lang="en-US" sz="2400" dirty="0" smtClean="0"/>
              <a:t>Come</a:t>
            </a:r>
          </a:p>
          <a:p>
            <a:pPr marL="63500" indent="0">
              <a:buNone/>
            </a:pPr>
            <a:endParaRPr lang="en-US" sz="2400" dirty="0" smtClean="0"/>
          </a:p>
          <a:p>
            <a:r>
              <a:rPr lang="en-US" sz="2400" dirty="0">
                <a:latin typeface="SuttonSignWritingOneD" panose="02000603000000000000" pitchFamily="2" charset="0"/>
                <a:ea typeface="SuttonSignWritingOneD" panose="02000603000000000000" pitchFamily="2" charset="0"/>
              </a:rPr>
              <a:t>𝠀񀀁񆨡񋲡񍦁𝠃𝤟𝤬񍦁𝣴𝣵񀀁𝣾𝤎񆨡𝤓𝤚񋲡𝤓𝤤	</a:t>
            </a:r>
            <a:r>
              <a:rPr lang="en-US" sz="2400" dirty="0" smtClean="0">
                <a:latin typeface="SuttonSignWritingOneD" panose="02000603000000000000" pitchFamily="2" charset="0"/>
                <a:ea typeface="SuttonSignWritingOneD" panose="02000603000000000000" pitchFamily="2" charset="0"/>
              </a:rPr>
              <a:t>	</a:t>
            </a:r>
            <a:r>
              <a:rPr lang="en-US" sz="2400" dirty="0" smtClean="0"/>
              <a:t>Throw </a:t>
            </a:r>
            <a:r>
              <a:rPr lang="en-US" sz="2400" dirty="0"/>
              <a:t>in </a:t>
            </a:r>
            <a:r>
              <a:rPr lang="en-US" sz="2400" dirty="0" smtClean="0"/>
              <a:t>mouth</a:t>
            </a:r>
          </a:p>
          <a:p>
            <a:endParaRPr lang="en-US" sz="2400" dirty="0"/>
          </a:p>
          <a:p>
            <a:r>
              <a:rPr lang="en-US" sz="2400" dirty="0">
                <a:latin typeface="SuttonSignWritingOneD" panose="02000603000000000000" pitchFamily="2" charset="0"/>
                <a:ea typeface="SuttonSignWritingOneD" panose="02000603000000000000" pitchFamily="2" charset="0"/>
              </a:rPr>
              <a:t>𝠀񀀡񂤁񃋁񀭡𝠃𝤰𝤖񀀡𝣜𝣷񂤁𝣰𝤁񃋁𝤅𝣹񀭡𝤙𝣷	</a:t>
            </a:r>
            <a:r>
              <a:rPr lang="en-US" sz="2400" dirty="0" smtClean="0">
                <a:latin typeface="SuttonSignWritingOneD" panose="02000603000000000000" pitchFamily="2" charset="0"/>
                <a:ea typeface="SuttonSignWritingOneD" panose="02000603000000000000" pitchFamily="2" charset="0"/>
              </a:rPr>
              <a:t>	</a:t>
            </a:r>
            <a:r>
              <a:rPr lang="en-US" sz="2400" dirty="0" smtClean="0"/>
              <a:t>163</a:t>
            </a:r>
          </a:p>
          <a:p>
            <a:endParaRPr lang="en-US" sz="2400" dirty="0"/>
          </a:p>
          <a:p>
            <a:r>
              <a:rPr lang="en-US" sz="2400" dirty="0" smtClean="0">
                <a:latin typeface="SuttonSignWritingOneD" panose="02000603000000000000" pitchFamily="2" charset="0"/>
                <a:ea typeface="SuttonSignWritingOneD" panose="02000603000000000000" pitchFamily="2" charset="0"/>
              </a:rPr>
              <a:t>𝠀񀀁񌟡񍪡𝠃𝤘𝤫񌟡𝣴𝣵񍪡𝣴𝣵񀀁𝣸𝤍 </a:t>
            </a:r>
            <a:r>
              <a:rPr lang="en-US" sz="2400" dirty="0" smtClean="0"/>
              <a:t>	</a:t>
            </a:r>
            <a:r>
              <a:rPr lang="en-US" sz="2400" dirty="0" err="1" smtClean="0"/>
              <a:t>shhh</a:t>
            </a:r>
            <a:r>
              <a:rPr lang="en-US" sz="2400" dirty="0"/>
              <a:t>!</a:t>
            </a:r>
          </a:p>
          <a:p>
            <a:endParaRPr lang="en-US" sz="2000" dirty="0"/>
          </a:p>
          <a:p>
            <a:endParaRPr lang="en-US" sz="2000" dirty="0"/>
          </a:p>
          <a:p>
            <a:endParaRPr lang="en-US" dirty="0"/>
          </a:p>
        </p:txBody>
      </p:sp>
      <p:sp>
        <p:nvSpPr>
          <p:cNvPr id="133" name="Google Shape;133;p19"/>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smtClean="0"/>
              <a:t>Dataset Representation Vectors</a:t>
            </a:r>
            <a:endParaRPr sz="3200" dirty="0"/>
          </a:p>
        </p:txBody>
      </p:sp>
      <p:sp>
        <p:nvSpPr>
          <p:cNvPr id="135" name="Google Shape;135;p19"/>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p:nvPr/>
        </p:nvSpPr>
        <p:spPr>
          <a:xfrm>
            <a:off x="201168" y="658368"/>
            <a:ext cx="8751915" cy="5102352"/>
          </a:xfrm>
          <a:prstGeom prst="ellipse">
            <a:avLst/>
          </a:prstGeom>
          <a:noFill/>
          <a:ln w="9525" cap="flat" cmpd="sng">
            <a:solidFill>
              <a:srgbClr val="ECEFF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000" b="1" dirty="0" smtClean="0">
                <a:solidFill>
                  <a:schemeClr val="tx1"/>
                </a:solidFill>
                <a:latin typeface="Roboto Slab"/>
                <a:ea typeface="Roboto Slab"/>
                <a:cs typeface="Roboto Slab"/>
                <a:sym typeface="Roboto Slab"/>
              </a:rPr>
              <a:t>Implementation</a:t>
            </a:r>
            <a:endParaRPr sz="6000" dirty="0">
              <a:solidFill>
                <a:schemeClr val="tx1"/>
              </a:solidFill>
              <a:latin typeface="Roboto Slab"/>
              <a:ea typeface="Roboto Slab"/>
              <a:cs typeface="Roboto Slab"/>
              <a:sym typeface="Roboto Slab"/>
            </a:endParaRPr>
          </a:p>
        </p:txBody>
      </p:sp>
      <p:sp>
        <p:nvSpPr>
          <p:cNvPr id="162" name="Google Shape;162;p22"/>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07336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Train and Test System</a:t>
            </a:r>
            <a:endParaRPr dirty="0"/>
          </a:p>
        </p:txBody>
      </p:sp>
      <p:sp>
        <p:nvSpPr>
          <p:cNvPr id="168" name="Google Shape;168;p23"/>
          <p:cNvSpPr/>
          <p:nvPr/>
        </p:nvSpPr>
        <p:spPr>
          <a:xfrm>
            <a:off x="1993392" y="1562078"/>
            <a:ext cx="2414016" cy="2467356"/>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lvl="0" algn="ctr"/>
            <a:r>
              <a:rPr lang="en-US" b="1" dirty="0" smtClean="0">
                <a:solidFill>
                  <a:schemeClr val="bg1">
                    <a:lumMod val="50000"/>
                  </a:schemeClr>
                </a:solidFill>
                <a:latin typeface="Calibri" panose="020F0502020204030204" pitchFamily="34" charset="0"/>
                <a:cs typeface="Calibri" panose="020F0502020204030204" pitchFamily="34" charset="0"/>
              </a:rPr>
              <a:t>Create a tf.data dataset</a:t>
            </a:r>
            <a:endParaRPr dirty="0">
              <a:solidFill>
                <a:schemeClr val="bg1">
                  <a:lumMod val="50000"/>
                </a:schemeClr>
              </a:solidFill>
              <a:latin typeface="Calibri" panose="020F0502020204030204" pitchFamily="34" charset="0"/>
              <a:ea typeface="Source Sans Pro"/>
              <a:cs typeface="Calibri" panose="020F0502020204030204" pitchFamily="34" charset="0"/>
              <a:sym typeface="Source Sans Pro"/>
            </a:endParaRPr>
          </a:p>
        </p:txBody>
      </p:sp>
      <p:sp>
        <p:nvSpPr>
          <p:cNvPr id="169" name="Google Shape;169;p23"/>
          <p:cNvSpPr/>
          <p:nvPr/>
        </p:nvSpPr>
        <p:spPr>
          <a:xfrm>
            <a:off x="154230" y="1551896"/>
            <a:ext cx="2332938" cy="2343300"/>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lvl="0" algn="ctr"/>
            <a:r>
              <a:rPr lang="en-US" sz="1600" b="1" dirty="0">
                <a:solidFill>
                  <a:schemeClr val="bg1">
                    <a:lumMod val="50000"/>
                  </a:schemeClr>
                </a:solidFill>
                <a:latin typeface="Calibri" panose="020F0502020204030204" pitchFamily="34" charset="0"/>
                <a:cs typeface="Calibri" panose="020F0502020204030204" pitchFamily="34" charset="0"/>
              </a:rPr>
              <a:t>prepare the dataset</a:t>
            </a:r>
            <a:endParaRPr sz="1600" dirty="0">
              <a:solidFill>
                <a:schemeClr val="bg1">
                  <a:lumMod val="50000"/>
                </a:schemeClr>
              </a:solidFill>
              <a:latin typeface="Calibri" panose="020F0502020204030204" pitchFamily="34" charset="0"/>
              <a:ea typeface="Source Sans Pro"/>
              <a:cs typeface="Calibri" panose="020F0502020204030204" pitchFamily="34" charset="0"/>
              <a:sym typeface="Source Sans Pro"/>
            </a:endParaRPr>
          </a:p>
        </p:txBody>
      </p:sp>
      <p:sp>
        <p:nvSpPr>
          <p:cNvPr id="170" name="Google Shape;170;p23"/>
          <p:cNvSpPr/>
          <p:nvPr/>
        </p:nvSpPr>
        <p:spPr>
          <a:xfrm>
            <a:off x="4008950" y="1613066"/>
            <a:ext cx="2448762" cy="2491284"/>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r>
              <a:rPr lang="en-US" b="1" dirty="0">
                <a:solidFill>
                  <a:schemeClr val="bg1">
                    <a:lumMod val="50000"/>
                  </a:schemeClr>
                </a:solidFill>
                <a:latin typeface="Calibri" panose="020F0502020204030204" pitchFamily="34" charset="0"/>
                <a:cs typeface="Calibri" panose="020F0502020204030204" pitchFamily="34" charset="0"/>
              </a:rPr>
              <a:t>Write the encoder and decoder </a:t>
            </a:r>
            <a:r>
              <a:rPr lang="en-US" b="1" dirty="0" smtClean="0">
                <a:solidFill>
                  <a:schemeClr val="bg1">
                    <a:lumMod val="50000"/>
                  </a:schemeClr>
                </a:solidFill>
                <a:latin typeface="Calibri" panose="020F0502020204030204" pitchFamily="34" charset="0"/>
                <a:cs typeface="Calibri" panose="020F0502020204030204" pitchFamily="34" charset="0"/>
              </a:rPr>
              <a:t>model</a:t>
            </a:r>
            <a:endParaRPr lang="en-US" b="1" dirty="0"/>
          </a:p>
        </p:txBody>
      </p:sp>
      <p:sp>
        <p:nvSpPr>
          <p:cNvPr id="171" name="Google Shape;171;p23"/>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7" name="Google Shape;170;p23"/>
          <p:cNvSpPr/>
          <p:nvPr/>
        </p:nvSpPr>
        <p:spPr>
          <a:xfrm>
            <a:off x="101887" y="3513626"/>
            <a:ext cx="2437624" cy="2491284"/>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r>
              <a:rPr lang="en-US" b="1" dirty="0">
                <a:solidFill>
                  <a:schemeClr val="bg1">
                    <a:lumMod val="50000"/>
                  </a:schemeClr>
                </a:solidFill>
                <a:latin typeface="Calibri" panose="020F0502020204030204" pitchFamily="34" charset="0"/>
                <a:cs typeface="Calibri" panose="020F0502020204030204" pitchFamily="34" charset="0"/>
              </a:rPr>
              <a:t>Checkpoints (Object-based saving)</a:t>
            </a:r>
          </a:p>
        </p:txBody>
      </p:sp>
      <p:sp>
        <p:nvSpPr>
          <p:cNvPr id="8" name="Google Shape;170;p23"/>
          <p:cNvSpPr/>
          <p:nvPr/>
        </p:nvSpPr>
        <p:spPr>
          <a:xfrm>
            <a:off x="4094309" y="3610574"/>
            <a:ext cx="2448762" cy="2491284"/>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algn="ctr"/>
            <a:r>
              <a:rPr lang="en-US" b="1" dirty="0">
                <a:solidFill>
                  <a:schemeClr val="bg1">
                    <a:lumMod val="50000"/>
                  </a:schemeClr>
                </a:solidFill>
                <a:latin typeface="Calibri" panose="020F0502020204030204" pitchFamily="34" charset="0"/>
                <a:cs typeface="Calibri" panose="020F0502020204030204" pitchFamily="34" charset="0"/>
              </a:rPr>
              <a:t>Translate</a:t>
            </a:r>
          </a:p>
        </p:txBody>
      </p:sp>
      <p:sp>
        <p:nvSpPr>
          <p:cNvPr id="9" name="Google Shape;170;p23"/>
          <p:cNvSpPr/>
          <p:nvPr/>
        </p:nvSpPr>
        <p:spPr>
          <a:xfrm>
            <a:off x="6229972" y="1538150"/>
            <a:ext cx="2448762" cy="2491284"/>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r>
              <a:rPr lang="en-US" b="1" dirty="0">
                <a:solidFill>
                  <a:schemeClr val="bg1">
                    <a:lumMod val="50000"/>
                  </a:schemeClr>
                </a:solidFill>
                <a:latin typeface="Calibri" panose="020F0502020204030204" pitchFamily="34" charset="0"/>
                <a:cs typeface="Calibri" panose="020F0502020204030204" pitchFamily="34" charset="0"/>
              </a:rPr>
              <a:t>Define the optimizer and the loss function</a:t>
            </a:r>
          </a:p>
        </p:txBody>
      </p:sp>
      <p:sp>
        <p:nvSpPr>
          <p:cNvPr id="10" name="Google Shape;170;p23"/>
          <p:cNvSpPr/>
          <p:nvPr/>
        </p:nvSpPr>
        <p:spPr>
          <a:xfrm>
            <a:off x="6457712" y="3610574"/>
            <a:ext cx="2437624" cy="2491284"/>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r>
              <a:rPr lang="en-US" b="1" dirty="0">
                <a:solidFill>
                  <a:schemeClr val="bg1">
                    <a:lumMod val="50000"/>
                  </a:schemeClr>
                </a:solidFill>
                <a:latin typeface="Calibri" panose="020F0502020204030204" pitchFamily="34" charset="0"/>
                <a:cs typeface="Calibri" panose="020F0502020204030204" pitchFamily="34" charset="0"/>
              </a:rPr>
              <a:t>Restore the latest checkpoint and test manually</a:t>
            </a:r>
          </a:p>
        </p:txBody>
      </p:sp>
      <p:sp>
        <p:nvSpPr>
          <p:cNvPr id="11" name="Google Shape;170;p23"/>
          <p:cNvSpPr/>
          <p:nvPr/>
        </p:nvSpPr>
        <p:spPr>
          <a:xfrm>
            <a:off x="2012739" y="3633268"/>
            <a:ext cx="2437624" cy="2491284"/>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algn="ctr"/>
            <a:r>
              <a:rPr lang="en-US" b="1" dirty="0" smtClean="0">
                <a:solidFill>
                  <a:schemeClr val="bg1">
                    <a:lumMod val="50000"/>
                  </a:schemeClr>
                </a:solidFill>
                <a:latin typeface="Calibri" panose="020F0502020204030204" pitchFamily="34" charset="0"/>
                <a:cs typeface="Calibri" panose="020F0502020204030204" pitchFamily="34" charset="0"/>
              </a:rPr>
              <a:t>Training</a:t>
            </a:r>
            <a:endParaRPr lang="en-US" b="1" dirty="0">
              <a:solidFill>
                <a:schemeClr val="bg1">
                  <a:lumMod val="50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6"/>
          <p:cNvSpPr txBox="1">
            <a:spLocks noGrp="1"/>
          </p:cNvSpPr>
          <p:nvPr>
            <p:ph type="ctrTitle" idx="4294967295"/>
          </p:nvPr>
        </p:nvSpPr>
        <p:spPr>
          <a:xfrm>
            <a:off x="219456" y="265175"/>
            <a:ext cx="6373368" cy="771167"/>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800" b="1" dirty="0" smtClean="0"/>
              <a:t>References</a:t>
            </a:r>
            <a:endParaRPr sz="2800" b="1" dirty="0"/>
          </a:p>
        </p:txBody>
      </p:sp>
      <p:sp>
        <p:nvSpPr>
          <p:cNvPr id="378" name="Google Shape;378;p3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6" name="Google Shape;375;p36"/>
          <p:cNvSpPr txBox="1">
            <a:spLocks/>
          </p:cNvSpPr>
          <p:nvPr/>
        </p:nvSpPr>
        <p:spPr>
          <a:xfrm>
            <a:off x="408432" y="1139951"/>
            <a:ext cx="8177784" cy="51931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en-US" sz="1600" i="1" dirty="0" smtClean="0">
                <a:solidFill>
                  <a:schemeClr val="bg2">
                    <a:lumMod val="75000"/>
                  </a:schemeClr>
                </a:solidFill>
                <a:latin typeface="Calibri Light" panose="020F0302020204030204" pitchFamily="34" charset="0"/>
                <a:cs typeface="Calibri Light" panose="020F0302020204030204" pitchFamily="34" charset="0"/>
              </a:rPr>
              <a:t>[1] Al-</a:t>
            </a:r>
            <a:r>
              <a:rPr lang="en-US" sz="1600" i="1" dirty="0" err="1" smtClean="0">
                <a:solidFill>
                  <a:schemeClr val="bg2">
                    <a:lumMod val="75000"/>
                  </a:schemeClr>
                </a:solidFill>
                <a:latin typeface="Calibri Light" panose="020F0302020204030204" pitchFamily="34" charset="0"/>
                <a:cs typeface="Calibri Light" panose="020F0302020204030204" pitchFamily="34" charset="0"/>
              </a:rPr>
              <a:t>Fityani</a:t>
            </a:r>
            <a:r>
              <a:rPr lang="en-US" sz="1600" i="1" dirty="0">
                <a:solidFill>
                  <a:schemeClr val="bg2">
                    <a:lumMod val="75000"/>
                  </a:schemeClr>
                </a:solidFill>
                <a:latin typeface="Calibri Light" panose="020F0302020204030204" pitchFamily="34" charset="0"/>
                <a:cs typeface="Calibri Light" panose="020F0302020204030204" pitchFamily="34" charset="0"/>
              </a:rPr>
              <a:t>, </a:t>
            </a:r>
            <a:r>
              <a:rPr lang="en-US" sz="1600" i="1" dirty="0" err="1">
                <a:solidFill>
                  <a:schemeClr val="bg2">
                    <a:lumMod val="75000"/>
                  </a:schemeClr>
                </a:solidFill>
                <a:latin typeface="Calibri Light" panose="020F0302020204030204" pitchFamily="34" charset="0"/>
                <a:cs typeface="Calibri Light" panose="020F0302020204030204" pitchFamily="34" charset="0"/>
              </a:rPr>
              <a:t>Kinda</a:t>
            </a:r>
            <a:r>
              <a:rPr lang="en-US" sz="1600" i="1" dirty="0">
                <a:solidFill>
                  <a:schemeClr val="bg2">
                    <a:lumMod val="75000"/>
                  </a:schemeClr>
                </a:solidFill>
                <a:latin typeface="Calibri Light" panose="020F0302020204030204" pitchFamily="34" charset="0"/>
                <a:cs typeface="Calibri Light" panose="020F0302020204030204" pitchFamily="34" charset="0"/>
              </a:rPr>
              <a:t>, and Carol </a:t>
            </a:r>
            <a:r>
              <a:rPr lang="en-US" sz="1600" i="1" dirty="0" err="1">
                <a:solidFill>
                  <a:schemeClr val="bg2">
                    <a:lumMod val="75000"/>
                  </a:schemeClr>
                </a:solidFill>
                <a:latin typeface="Calibri Light" panose="020F0302020204030204" pitchFamily="34" charset="0"/>
                <a:cs typeface="Calibri Light" panose="020F0302020204030204" pitchFamily="34" charset="0"/>
              </a:rPr>
              <a:t>Padden</a:t>
            </a:r>
            <a:r>
              <a:rPr lang="en-US" sz="1600" i="1" dirty="0">
                <a:solidFill>
                  <a:schemeClr val="bg2">
                    <a:lumMod val="75000"/>
                  </a:schemeClr>
                </a:solidFill>
                <a:latin typeface="Calibri Light" panose="020F0302020204030204" pitchFamily="34" charset="0"/>
                <a:cs typeface="Calibri Light" panose="020F0302020204030204" pitchFamily="34" charset="0"/>
              </a:rPr>
              <a:t>. "Sign language geography in the Arab world." Sign languages: A Cambridge survey (2010): 433-450</a:t>
            </a:r>
            <a:r>
              <a:rPr lang="en-US" sz="1600" i="1" dirty="0" smtClean="0">
                <a:solidFill>
                  <a:schemeClr val="bg2">
                    <a:lumMod val="75000"/>
                  </a:schemeClr>
                </a:solidFill>
                <a:latin typeface="Calibri Light" panose="020F0302020204030204" pitchFamily="34" charset="0"/>
                <a:cs typeface="Calibri Light" panose="020F0302020204030204" pitchFamily="34" charset="0"/>
              </a:rPr>
              <a:t>.</a:t>
            </a:r>
          </a:p>
          <a:p>
            <a:endParaRPr lang="en-US" sz="1600" dirty="0" smtClean="0">
              <a:solidFill>
                <a:schemeClr val="bg2">
                  <a:lumMod val="75000"/>
                </a:schemeClr>
              </a:solidFill>
              <a:latin typeface="Calibri Light" panose="020F0302020204030204" pitchFamily="34" charset="0"/>
              <a:cs typeface="Calibri Light" panose="020F0302020204030204" pitchFamily="34" charset="0"/>
            </a:endParaRPr>
          </a:p>
          <a:p>
            <a:r>
              <a:rPr lang="en-US" sz="1600" i="1" dirty="0" smtClean="0">
                <a:solidFill>
                  <a:schemeClr val="bg2"/>
                </a:solidFill>
                <a:latin typeface="Calibri Light" panose="020F0302020204030204" pitchFamily="34" charset="0"/>
                <a:cs typeface="Calibri Light" panose="020F0302020204030204" pitchFamily="34" charset="0"/>
              </a:rPr>
              <a:t>[2] </a:t>
            </a:r>
            <a:r>
              <a:rPr lang="en-US" sz="1600" i="1" dirty="0">
                <a:solidFill>
                  <a:schemeClr val="bg2"/>
                </a:solidFill>
                <a:latin typeface="Calibri Light" panose="020F0302020204030204" pitchFamily="34" charset="0"/>
                <a:cs typeface="Calibri Light" panose="020F0302020204030204" pitchFamily="34" charset="0"/>
              </a:rPr>
              <a:t>Kato, </a:t>
            </a:r>
            <a:r>
              <a:rPr lang="en-US" sz="1600" i="1" dirty="0" err="1">
                <a:solidFill>
                  <a:schemeClr val="bg2"/>
                </a:solidFill>
                <a:latin typeface="Calibri Light" panose="020F0302020204030204" pitchFamily="34" charset="0"/>
                <a:cs typeface="Calibri Light" panose="020F0302020204030204" pitchFamily="34" charset="0"/>
              </a:rPr>
              <a:t>Mihoko</a:t>
            </a:r>
            <a:r>
              <a:rPr lang="en-US" sz="1600" i="1" dirty="0">
                <a:solidFill>
                  <a:schemeClr val="bg2"/>
                </a:solidFill>
                <a:latin typeface="Calibri Light" panose="020F0302020204030204" pitchFamily="34" charset="0"/>
                <a:cs typeface="Calibri Light" panose="020F0302020204030204" pitchFamily="34" charset="0"/>
              </a:rPr>
              <a:t>. "A study of notation and sign writing systems for the deaf." Intercultural Communication Studies 17, no. 4 (2008): 97-114</a:t>
            </a:r>
            <a:r>
              <a:rPr lang="en-US" sz="1600" i="1" dirty="0" smtClean="0">
                <a:solidFill>
                  <a:schemeClr val="bg2"/>
                </a:solidFill>
                <a:latin typeface="Calibri Light" panose="020F0302020204030204" pitchFamily="34" charset="0"/>
                <a:cs typeface="Calibri Light" panose="020F0302020204030204" pitchFamily="34" charset="0"/>
              </a:rPr>
              <a:t>.</a:t>
            </a:r>
          </a:p>
          <a:p>
            <a:endParaRPr lang="en-US" sz="1600" i="1" dirty="0" smtClean="0">
              <a:solidFill>
                <a:schemeClr val="bg2"/>
              </a:solidFill>
              <a:latin typeface="Calibri Light" panose="020F0302020204030204" pitchFamily="34" charset="0"/>
              <a:cs typeface="Calibri Light" panose="020F0302020204030204" pitchFamily="34" charset="0"/>
            </a:endParaRPr>
          </a:p>
          <a:p>
            <a:r>
              <a:rPr lang="en-US" sz="1600" i="1" dirty="0" smtClean="0">
                <a:solidFill>
                  <a:schemeClr val="bg2"/>
                </a:solidFill>
                <a:latin typeface="Calibri Light" panose="020F0302020204030204" pitchFamily="34" charset="0"/>
                <a:cs typeface="Calibri Light" panose="020F0302020204030204" pitchFamily="34" charset="0"/>
              </a:rPr>
              <a:t>[3] </a:t>
            </a:r>
            <a:r>
              <a:rPr lang="en-US" sz="1600" i="1" dirty="0">
                <a:solidFill>
                  <a:schemeClr val="bg2"/>
                </a:solidFill>
                <a:latin typeface="Calibri Light" panose="020F0302020204030204" pitchFamily="34" charset="0"/>
                <a:cs typeface="Calibri Light" panose="020F0302020204030204" pitchFamily="34" charset="0"/>
              </a:rPr>
              <a:t>Al-</a:t>
            </a:r>
            <a:r>
              <a:rPr lang="en-US" sz="1600" i="1" dirty="0" err="1">
                <a:solidFill>
                  <a:schemeClr val="bg2"/>
                </a:solidFill>
                <a:latin typeface="Calibri Light" panose="020F0302020204030204" pitchFamily="34" charset="0"/>
                <a:cs typeface="Calibri Light" panose="020F0302020204030204" pitchFamily="34" charset="0"/>
              </a:rPr>
              <a:t>Fityani</a:t>
            </a:r>
            <a:r>
              <a:rPr lang="en-US" sz="1600" i="1" dirty="0">
                <a:solidFill>
                  <a:schemeClr val="bg2"/>
                </a:solidFill>
                <a:latin typeface="Calibri Light" panose="020F0302020204030204" pitchFamily="34" charset="0"/>
                <a:cs typeface="Calibri Light" panose="020F0302020204030204" pitchFamily="34" charset="0"/>
              </a:rPr>
              <a:t>, </a:t>
            </a:r>
            <a:r>
              <a:rPr lang="en-US" sz="1600" i="1" dirty="0" err="1">
                <a:solidFill>
                  <a:schemeClr val="bg2"/>
                </a:solidFill>
                <a:latin typeface="Calibri Light" panose="020F0302020204030204" pitchFamily="34" charset="0"/>
                <a:cs typeface="Calibri Light" panose="020F0302020204030204" pitchFamily="34" charset="0"/>
              </a:rPr>
              <a:t>Kinda</a:t>
            </a:r>
            <a:r>
              <a:rPr lang="en-US" sz="1600" i="1" dirty="0">
                <a:solidFill>
                  <a:schemeClr val="bg2"/>
                </a:solidFill>
                <a:latin typeface="Calibri Light" panose="020F0302020204030204" pitchFamily="34" charset="0"/>
                <a:cs typeface="Calibri Light" panose="020F0302020204030204" pitchFamily="34" charset="0"/>
              </a:rPr>
              <a:t>, and Carol </a:t>
            </a:r>
            <a:r>
              <a:rPr lang="en-US" sz="1600" i="1" dirty="0" err="1">
                <a:solidFill>
                  <a:schemeClr val="bg2"/>
                </a:solidFill>
                <a:latin typeface="Calibri Light" panose="020F0302020204030204" pitchFamily="34" charset="0"/>
                <a:cs typeface="Calibri Light" panose="020F0302020204030204" pitchFamily="34" charset="0"/>
              </a:rPr>
              <a:t>Padden</a:t>
            </a:r>
            <a:r>
              <a:rPr lang="en-US" sz="1600" i="1" dirty="0">
                <a:solidFill>
                  <a:schemeClr val="bg2"/>
                </a:solidFill>
                <a:latin typeface="Calibri Light" panose="020F0302020204030204" pitchFamily="34" charset="0"/>
                <a:cs typeface="Calibri Light" panose="020F0302020204030204" pitchFamily="34" charset="0"/>
              </a:rPr>
              <a:t>. "Sign language geography in the Arab world." Sign languages: A Cambridge survey (2010): 433-450</a:t>
            </a:r>
            <a:r>
              <a:rPr lang="en-US" sz="1600" i="1" dirty="0" smtClean="0">
                <a:solidFill>
                  <a:schemeClr val="bg2"/>
                </a:solidFill>
                <a:latin typeface="Calibri Light" panose="020F0302020204030204" pitchFamily="34" charset="0"/>
                <a:cs typeface="Calibri Light" panose="020F0302020204030204" pitchFamily="34" charset="0"/>
              </a:rPr>
              <a:t>.</a:t>
            </a:r>
          </a:p>
          <a:p>
            <a:endParaRPr lang="en-US" sz="1600" i="1" dirty="0">
              <a:solidFill>
                <a:schemeClr val="bg2"/>
              </a:solidFill>
              <a:latin typeface="Calibri Light" panose="020F0302020204030204" pitchFamily="34" charset="0"/>
              <a:cs typeface="Calibri Light" panose="020F0302020204030204" pitchFamily="34" charset="0"/>
            </a:endParaRPr>
          </a:p>
          <a:p>
            <a:r>
              <a:rPr lang="en-US" sz="1600" i="1" dirty="0" smtClean="0">
                <a:solidFill>
                  <a:schemeClr val="bg2"/>
                </a:solidFill>
                <a:latin typeface="Calibri Light" panose="020F0302020204030204" pitchFamily="34" charset="0"/>
                <a:cs typeface="Calibri Light" panose="020F0302020204030204" pitchFamily="34" charset="0"/>
              </a:rPr>
              <a:t>[4] </a:t>
            </a:r>
            <a:r>
              <a:rPr lang="en-US" sz="1600" i="1" dirty="0">
                <a:solidFill>
                  <a:schemeClr val="bg2"/>
                </a:solidFill>
                <a:latin typeface="Calibri Light" panose="020F0302020204030204" pitchFamily="34" charset="0"/>
                <a:cs typeface="Calibri Light" panose="020F0302020204030204" pitchFamily="34" charset="0"/>
              </a:rPr>
              <a:t>Cox, S., Lincoln, M., </a:t>
            </a:r>
            <a:r>
              <a:rPr lang="en-US" sz="1600" i="1" dirty="0" err="1">
                <a:solidFill>
                  <a:schemeClr val="bg2"/>
                </a:solidFill>
                <a:latin typeface="Calibri Light" panose="020F0302020204030204" pitchFamily="34" charset="0"/>
                <a:cs typeface="Calibri Light" panose="020F0302020204030204" pitchFamily="34" charset="0"/>
              </a:rPr>
              <a:t>Tryggvason</a:t>
            </a:r>
            <a:r>
              <a:rPr lang="en-US" sz="1600" i="1" dirty="0">
                <a:solidFill>
                  <a:schemeClr val="bg2"/>
                </a:solidFill>
                <a:latin typeface="Calibri Light" panose="020F0302020204030204" pitchFamily="34" charset="0"/>
                <a:cs typeface="Calibri Light" panose="020F0302020204030204" pitchFamily="34" charset="0"/>
              </a:rPr>
              <a:t>, J., </a:t>
            </a:r>
            <a:r>
              <a:rPr lang="en-US" sz="1600" i="1" dirty="0" err="1">
                <a:solidFill>
                  <a:schemeClr val="bg2"/>
                </a:solidFill>
                <a:latin typeface="Calibri Light" panose="020F0302020204030204" pitchFamily="34" charset="0"/>
                <a:cs typeface="Calibri Light" panose="020F0302020204030204" pitchFamily="34" charset="0"/>
              </a:rPr>
              <a:t>Nakisa</a:t>
            </a:r>
            <a:r>
              <a:rPr lang="en-US" sz="1600" i="1" dirty="0">
                <a:solidFill>
                  <a:schemeClr val="bg2"/>
                </a:solidFill>
                <a:latin typeface="Calibri Light" panose="020F0302020204030204" pitchFamily="34" charset="0"/>
                <a:cs typeface="Calibri Light" panose="020F0302020204030204" pitchFamily="34" charset="0"/>
              </a:rPr>
              <a:t>, M., Wells, M., </a:t>
            </a:r>
            <a:r>
              <a:rPr lang="en-US" sz="1600" i="1" dirty="0" err="1">
                <a:solidFill>
                  <a:schemeClr val="bg2"/>
                </a:solidFill>
                <a:latin typeface="Calibri Light" panose="020F0302020204030204" pitchFamily="34" charset="0"/>
                <a:cs typeface="Calibri Light" panose="020F0302020204030204" pitchFamily="34" charset="0"/>
              </a:rPr>
              <a:t>Tutt</a:t>
            </a:r>
            <a:r>
              <a:rPr lang="en-US" sz="1600" i="1" dirty="0">
                <a:solidFill>
                  <a:schemeClr val="bg2"/>
                </a:solidFill>
                <a:latin typeface="Calibri Light" panose="020F0302020204030204" pitchFamily="34" charset="0"/>
                <a:cs typeface="Calibri Light" panose="020F0302020204030204" pitchFamily="34" charset="0"/>
              </a:rPr>
              <a:t>, M. and Abbott, S., 2002, July. Tessa, a system to aid communication with deaf people. In Proceedings of the fifth international ACM conference on Assistive technologies (pp. 205-212). ACM.</a:t>
            </a:r>
            <a:endParaRPr lang="en-US" sz="1600" dirty="0">
              <a:solidFill>
                <a:schemeClr val="bg2"/>
              </a:solidFill>
              <a:latin typeface="Calibri Light" panose="020F0302020204030204" pitchFamily="34" charset="0"/>
              <a:cs typeface="Calibri Light" panose="020F0302020204030204" pitchFamily="34" charset="0"/>
            </a:endParaRPr>
          </a:p>
          <a:p>
            <a:endParaRPr lang="en-US" sz="1600" i="1" dirty="0" smtClean="0">
              <a:solidFill>
                <a:schemeClr val="bg2"/>
              </a:solidFill>
              <a:latin typeface="Calibri Light" panose="020F0302020204030204" pitchFamily="34" charset="0"/>
              <a:cs typeface="Calibri Light" panose="020F0302020204030204" pitchFamily="34" charset="0"/>
            </a:endParaRPr>
          </a:p>
          <a:p>
            <a:r>
              <a:rPr lang="en-US" sz="1600" i="1" dirty="0" smtClean="0">
                <a:solidFill>
                  <a:schemeClr val="bg2"/>
                </a:solidFill>
                <a:latin typeface="Calibri Light" panose="020F0302020204030204" pitchFamily="34" charset="0"/>
                <a:cs typeface="Calibri Light" panose="020F0302020204030204" pitchFamily="34" charset="0"/>
              </a:rPr>
              <a:t>[5] </a:t>
            </a:r>
            <a:r>
              <a:rPr lang="en-US" sz="1600" u="sng" dirty="0">
                <a:solidFill>
                  <a:schemeClr val="bg2"/>
                </a:solidFill>
                <a:latin typeface="Calibri Light" panose="020F0302020204030204" pitchFamily="34" charset="0"/>
                <a:cs typeface="Calibri Light" panose="020F0302020204030204" pitchFamily="34" charset="0"/>
                <a:hlinkClick r:id="rId3"/>
              </a:rPr>
              <a:t>https</a:t>
            </a:r>
            <a:r>
              <a:rPr lang="en-US" sz="1600" u="sng">
                <a:solidFill>
                  <a:schemeClr val="bg2"/>
                </a:solidFill>
                <a:latin typeface="Calibri Light" panose="020F0302020204030204" pitchFamily="34" charset="0"/>
                <a:cs typeface="Calibri Light" panose="020F0302020204030204" pitchFamily="34" charset="0"/>
                <a:hlinkClick r:id="rId3"/>
              </a:rPr>
              <a:t>://</a:t>
            </a:r>
            <a:r>
              <a:rPr lang="en-US" sz="1600" u="sng" smtClean="0">
                <a:solidFill>
                  <a:schemeClr val="bg2"/>
                </a:solidFill>
                <a:latin typeface="Calibri Light" panose="020F0302020204030204" pitchFamily="34" charset="0"/>
                <a:cs typeface="Calibri Light" panose="020F0302020204030204" pitchFamily="34" charset="0"/>
                <a:hlinkClick r:id="rId3"/>
              </a:rPr>
              <a:t>www.handtalk.me/sobre</a:t>
            </a:r>
            <a:endParaRPr lang="en-US" sz="1600" u="sng" smtClean="0">
              <a:solidFill>
                <a:schemeClr val="bg2"/>
              </a:solidFill>
              <a:latin typeface="Calibri Light" panose="020F0302020204030204" pitchFamily="34" charset="0"/>
              <a:cs typeface="Calibri Light" panose="020F0302020204030204" pitchFamily="34" charset="0"/>
            </a:endParaRPr>
          </a:p>
          <a:p>
            <a:endParaRPr lang="en-US" sz="1600" i="1" dirty="0">
              <a:solidFill>
                <a:schemeClr val="bg2"/>
              </a:solidFill>
              <a:latin typeface="Calibri Light" panose="020F0302020204030204" pitchFamily="34" charset="0"/>
              <a:cs typeface="Calibri Light" panose="020F0302020204030204" pitchFamily="34" charset="0"/>
            </a:endParaRPr>
          </a:p>
          <a:p>
            <a:endParaRPr lang="en-US" sz="1600" dirty="0">
              <a:solidFill>
                <a:schemeClr val="bg2"/>
              </a:solidFill>
              <a:latin typeface="Calibri Light" panose="020F0302020204030204" pitchFamily="34" charset="0"/>
              <a:cs typeface="Calibri Light" panose="020F0302020204030204" pitchFamily="34" charset="0"/>
            </a:endParaRPr>
          </a:p>
          <a:p>
            <a:endParaRPr lang="en-US" sz="1600" dirty="0">
              <a:solidFill>
                <a:schemeClr val="bg2">
                  <a:lumMod val="75000"/>
                </a:schemeClr>
              </a:solidFill>
              <a:latin typeface="Calibri Light" panose="020F0302020204030204" pitchFamily="34" charset="0"/>
              <a:cs typeface="Calibri Light" panose="020F03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6"/>
          <p:cNvSpPr txBox="1">
            <a:spLocks noGrp="1"/>
          </p:cNvSpPr>
          <p:nvPr>
            <p:ph type="ctrTitle" idx="4294967295"/>
          </p:nvPr>
        </p:nvSpPr>
        <p:spPr>
          <a:xfrm>
            <a:off x="1371600" y="1986155"/>
            <a:ext cx="6373368"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Thanks!</a:t>
            </a:r>
            <a:endParaRPr sz="6000" b="1" dirty="0"/>
          </a:p>
        </p:txBody>
      </p:sp>
      <p:sp>
        <p:nvSpPr>
          <p:cNvPr id="378" name="Google Shape;378;p36"/>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23075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142456" y="419199"/>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t>Outline</a:t>
            </a:r>
            <a:endParaRPr sz="3600" dirty="0"/>
          </a:p>
        </p:txBody>
      </p:sp>
      <p:sp>
        <p:nvSpPr>
          <p:cNvPr id="76" name="Google Shape;76;p13"/>
          <p:cNvSpPr txBox="1"/>
          <p:nvPr/>
        </p:nvSpPr>
        <p:spPr>
          <a:xfrm>
            <a:off x="407632" y="1583354"/>
            <a:ext cx="8736368" cy="5012280"/>
          </a:xfrm>
          <a:prstGeom prst="rect">
            <a:avLst/>
          </a:prstGeom>
          <a:noFill/>
          <a:ln>
            <a:noFill/>
          </a:ln>
        </p:spPr>
        <p:txBody>
          <a:bodyPr spcFirstLastPara="1" wrap="square" lIns="91425" tIns="91425" rIns="91425" bIns="91425" anchor="t" anchorCtr="0">
            <a:noAutofit/>
          </a:bodyPr>
          <a:lstStyle/>
          <a:p>
            <a:pPr marL="342900" lvl="0" indent="-342900">
              <a:spcBef>
                <a:spcPts val="600"/>
              </a:spcBef>
              <a:buClr>
                <a:schemeClr val="accent4">
                  <a:lumMod val="50000"/>
                </a:schemeClr>
              </a:buClr>
              <a:buSzPct val="70000"/>
              <a:buFont typeface="Courier New" panose="02070309020205020404" pitchFamily="49" charset="0"/>
              <a:buChar char="o"/>
            </a:pPr>
            <a:r>
              <a:rPr lang="en-US" sz="2400" dirty="0">
                <a:solidFill>
                  <a:schemeClr val="accent4">
                    <a:lumMod val="75000"/>
                  </a:schemeClr>
                </a:solidFill>
                <a:latin typeface="Arial" panose="020B0604020202020204" pitchFamily="34" charset="0"/>
                <a:ea typeface="Source Sans Pro"/>
                <a:cs typeface="Arial" panose="020B0604020202020204" pitchFamily="34" charset="0"/>
                <a:sym typeface="Source Sans Pro"/>
              </a:rPr>
              <a:t>Introduction</a:t>
            </a:r>
          </a:p>
          <a:p>
            <a:pPr marL="342900" lvl="0" indent="-342900">
              <a:spcBef>
                <a:spcPts val="600"/>
              </a:spcBef>
              <a:buClr>
                <a:schemeClr val="accent4">
                  <a:lumMod val="50000"/>
                </a:schemeClr>
              </a:buClr>
              <a:buSzPct val="70000"/>
              <a:buFont typeface="Courier New" panose="02070309020205020404" pitchFamily="49" charset="0"/>
              <a:buChar char="o"/>
            </a:pPr>
            <a:r>
              <a:rPr lang="en-US" sz="2400" dirty="0">
                <a:solidFill>
                  <a:schemeClr val="accent4">
                    <a:lumMod val="75000"/>
                  </a:schemeClr>
                </a:solidFill>
                <a:latin typeface="Arial" panose="020B0604020202020204" pitchFamily="34" charset="0"/>
                <a:ea typeface="Source Sans Pro"/>
                <a:cs typeface="Arial" panose="020B0604020202020204" pitchFamily="34" charset="0"/>
                <a:sym typeface="Source Sans Pro"/>
              </a:rPr>
              <a:t>Problem definition</a:t>
            </a:r>
          </a:p>
          <a:p>
            <a:pPr marL="342900" lvl="0" indent="-342900">
              <a:spcBef>
                <a:spcPts val="600"/>
              </a:spcBef>
              <a:buClr>
                <a:schemeClr val="accent4">
                  <a:lumMod val="50000"/>
                </a:schemeClr>
              </a:buClr>
              <a:buSzPct val="70000"/>
              <a:buFont typeface="Courier New" panose="02070309020205020404" pitchFamily="49" charset="0"/>
              <a:buChar char="o"/>
            </a:pPr>
            <a:r>
              <a:rPr lang="en-US" sz="2400" dirty="0">
                <a:solidFill>
                  <a:schemeClr val="accent4">
                    <a:lumMod val="75000"/>
                  </a:schemeClr>
                </a:solidFill>
                <a:latin typeface="Arial" panose="020B0604020202020204" pitchFamily="34" charset="0"/>
                <a:ea typeface="Source Sans Pro"/>
                <a:cs typeface="Arial" panose="020B0604020202020204" pitchFamily="34" charset="0"/>
                <a:sym typeface="Source Sans Pro"/>
              </a:rPr>
              <a:t>Literature Review</a:t>
            </a:r>
          </a:p>
          <a:p>
            <a:pPr marL="342900" lvl="0" indent="-342900">
              <a:spcBef>
                <a:spcPts val="600"/>
              </a:spcBef>
              <a:buClr>
                <a:schemeClr val="accent4">
                  <a:lumMod val="50000"/>
                </a:schemeClr>
              </a:buClr>
              <a:buSzPct val="70000"/>
              <a:buFont typeface="Courier New" panose="02070309020205020404" pitchFamily="49" charset="0"/>
              <a:buChar char="o"/>
            </a:pPr>
            <a:r>
              <a:rPr lang="en-US" sz="2400" dirty="0">
                <a:solidFill>
                  <a:schemeClr val="accent4">
                    <a:lumMod val="75000"/>
                  </a:schemeClr>
                </a:solidFill>
                <a:latin typeface="Arial" panose="020B0604020202020204" pitchFamily="34" charset="0"/>
                <a:ea typeface="Source Sans Pro"/>
                <a:cs typeface="Arial" panose="020B0604020202020204" pitchFamily="34" charset="0"/>
                <a:sym typeface="Source Sans Pro"/>
              </a:rPr>
              <a:t>Research Goals</a:t>
            </a:r>
          </a:p>
          <a:p>
            <a:pPr marL="342900" lvl="0" indent="-342900">
              <a:spcBef>
                <a:spcPts val="600"/>
              </a:spcBef>
              <a:buClr>
                <a:schemeClr val="accent4">
                  <a:lumMod val="50000"/>
                </a:schemeClr>
              </a:buClr>
              <a:buSzPct val="70000"/>
              <a:buFont typeface="Courier New" panose="02070309020205020404" pitchFamily="49" charset="0"/>
              <a:buChar char="o"/>
            </a:pPr>
            <a:r>
              <a:rPr lang="en-US" sz="2400" dirty="0">
                <a:solidFill>
                  <a:schemeClr val="accent4">
                    <a:lumMod val="75000"/>
                  </a:schemeClr>
                </a:solidFill>
                <a:latin typeface="Arial" panose="020B0604020202020204" pitchFamily="34" charset="0"/>
                <a:ea typeface="Source Sans Pro"/>
                <a:cs typeface="Arial" panose="020B0604020202020204" pitchFamily="34" charset="0"/>
                <a:sym typeface="Source Sans Pro"/>
              </a:rPr>
              <a:t>Dataset gathering</a:t>
            </a:r>
          </a:p>
          <a:p>
            <a:pPr marL="342900" lvl="0" indent="-342900">
              <a:spcBef>
                <a:spcPts val="600"/>
              </a:spcBef>
              <a:buClr>
                <a:schemeClr val="accent4">
                  <a:lumMod val="50000"/>
                </a:schemeClr>
              </a:buClr>
              <a:buSzPct val="70000"/>
              <a:buFont typeface="Courier New" panose="02070309020205020404" pitchFamily="49" charset="0"/>
              <a:buChar char="o"/>
            </a:pPr>
            <a:r>
              <a:rPr lang="en-US" sz="2400" dirty="0">
                <a:solidFill>
                  <a:schemeClr val="accent4">
                    <a:lumMod val="75000"/>
                  </a:schemeClr>
                </a:solidFill>
                <a:latin typeface="Arial" panose="020B0604020202020204" pitchFamily="34" charset="0"/>
                <a:ea typeface="Source Sans Pro"/>
                <a:cs typeface="Arial" panose="020B0604020202020204" pitchFamily="34" charset="0"/>
                <a:sym typeface="Source Sans Pro"/>
              </a:rPr>
              <a:t>Implementation</a:t>
            </a:r>
          </a:p>
          <a:p>
            <a:pPr marL="342900" lvl="0" indent="-342900">
              <a:spcBef>
                <a:spcPts val="600"/>
              </a:spcBef>
              <a:buClr>
                <a:schemeClr val="accent4">
                  <a:lumMod val="50000"/>
                </a:schemeClr>
              </a:buClr>
              <a:buSzPct val="70000"/>
              <a:buFont typeface="Courier New" panose="02070309020205020404" pitchFamily="49" charset="0"/>
              <a:buChar char="o"/>
            </a:pPr>
            <a:r>
              <a:rPr lang="en-US" sz="2400" dirty="0">
                <a:solidFill>
                  <a:schemeClr val="accent4">
                    <a:lumMod val="75000"/>
                  </a:schemeClr>
                </a:solidFill>
                <a:latin typeface="Arial" panose="020B0604020202020204" pitchFamily="34" charset="0"/>
                <a:ea typeface="Source Sans Pro"/>
                <a:cs typeface="Arial" panose="020B0604020202020204" pitchFamily="34" charset="0"/>
                <a:sym typeface="Source Sans Pro"/>
              </a:rPr>
              <a:t>Train/Test system</a:t>
            </a:r>
          </a:p>
          <a:p>
            <a:pPr marL="342900" lvl="0" indent="-342900">
              <a:spcBef>
                <a:spcPts val="600"/>
              </a:spcBef>
              <a:buClr>
                <a:schemeClr val="accent4">
                  <a:lumMod val="50000"/>
                </a:schemeClr>
              </a:buClr>
              <a:buSzPct val="70000"/>
              <a:buFont typeface="Courier New" panose="02070309020205020404" pitchFamily="49" charset="0"/>
              <a:buChar char="o"/>
            </a:pPr>
            <a:r>
              <a:rPr lang="en-US" sz="2400" dirty="0">
                <a:solidFill>
                  <a:schemeClr val="accent4">
                    <a:lumMod val="75000"/>
                  </a:schemeClr>
                </a:solidFill>
                <a:latin typeface="Arial" panose="020B0604020202020204" pitchFamily="34" charset="0"/>
                <a:ea typeface="Source Sans Pro"/>
                <a:cs typeface="Arial" panose="020B0604020202020204" pitchFamily="34" charset="0"/>
                <a:sym typeface="Source Sans Pro"/>
              </a:rPr>
              <a:t>Conclusion</a:t>
            </a:r>
          </a:p>
        </p:txBody>
      </p:sp>
      <p:sp>
        <p:nvSpPr>
          <p:cNvPr id="79" name="Google Shape;79;p13"/>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101308" y="143226"/>
            <a:ext cx="56421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b="1" dirty="0" smtClean="0"/>
              <a:t>Introduction</a:t>
            </a:r>
            <a:endParaRPr sz="4400" b="1" dirty="0"/>
          </a:p>
        </p:txBody>
      </p:sp>
      <p:sp>
        <p:nvSpPr>
          <p:cNvPr id="87" name="Google Shape;87;p14"/>
          <p:cNvSpPr txBox="1">
            <a:spLocks noGrp="1"/>
          </p:cNvSpPr>
          <p:nvPr>
            <p:ph type="body" idx="4294967295"/>
          </p:nvPr>
        </p:nvSpPr>
        <p:spPr>
          <a:xfrm>
            <a:off x="2509662" y="1819656"/>
            <a:ext cx="6186281" cy="4343400"/>
          </a:xfrm>
          <a:prstGeom prst="rect">
            <a:avLst/>
          </a:prstGeom>
        </p:spPr>
        <p:txBody>
          <a:bodyPr spcFirstLastPara="1" wrap="square" lIns="91425" tIns="91425" rIns="91425" bIns="91425" anchor="t" anchorCtr="0">
            <a:noAutofit/>
          </a:bodyPr>
          <a:lstStyle/>
          <a:p>
            <a:r>
              <a:rPr lang="en-US" sz="1600" dirty="0"/>
              <a:t>Deaf are people who can’t talk and hear, hearing people are unfamiliar with Deaf because they don’t know their language. </a:t>
            </a:r>
            <a:r>
              <a:rPr lang="en-US" sz="1600" dirty="0" smtClean="0"/>
              <a:t>[1]</a:t>
            </a:r>
          </a:p>
          <a:p>
            <a:pPr marL="38100" indent="0">
              <a:buNone/>
            </a:pPr>
            <a:endParaRPr lang="en-US" sz="1600" dirty="0" smtClean="0"/>
          </a:p>
          <a:p>
            <a:r>
              <a:rPr lang="en-US" sz="1600" dirty="0"/>
              <a:t>Sign language for deaf people has special features that are quite different from those of spoken language. Sign language is an iconic language compared to spoken language, which is more of an arbitrary one. Another crucial difference between the two languages is that sign language does not have its own writing system. Therefore, in order to write descriptions of signs, line drawings, photographs and illustrations have commonly been used, but these represent only a very small moment in the process of actual signing. </a:t>
            </a:r>
            <a:r>
              <a:rPr lang="en-US" sz="1600" dirty="0" smtClean="0"/>
              <a:t>[2]</a:t>
            </a:r>
            <a:endParaRPr lang="en-US" sz="1600" dirty="0"/>
          </a:p>
          <a:p>
            <a:endParaRPr lang="en-US" sz="1600" dirty="0"/>
          </a:p>
        </p:txBody>
      </p:sp>
      <p:cxnSp>
        <p:nvCxnSpPr>
          <p:cNvPr id="89" name="Google Shape;89;p14"/>
          <p:cNvCxnSpPr/>
          <p:nvPr/>
        </p:nvCxnSpPr>
        <p:spPr>
          <a:xfrm>
            <a:off x="6939075" y="5244825"/>
            <a:ext cx="145800" cy="5676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419812" y="4970090"/>
            <a:ext cx="289500" cy="3963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636225" y="4669275"/>
            <a:ext cx="802500" cy="2595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360" y="1689726"/>
            <a:ext cx="2103302" cy="396274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302441" y="215269"/>
            <a:ext cx="58326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CFD8DC"/>
                </a:solidFill>
              </a:rPr>
              <a:t>1.</a:t>
            </a:r>
            <a:endParaRPr sz="6000" dirty="0">
              <a:solidFill>
                <a:srgbClr val="CFD8DC"/>
              </a:solidFill>
            </a:endParaRPr>
          </a:p>
          <a:p>
            <a:pPr marL="0" lvl="0" indent="0" algn="l" rtl="0">
              <a:spcBef>
                <a:spcPts val="0"/>
              </a:spcBef>
              <a:spcAft>
                <a:spcPts val="0"/>
              </a:spcAft>
              <a:buNone/>
            </a:pPr>
            <a:r>
              <a:rPr lang="en" dirty="0" smtClean="0"/>
              <a:t>Problem Statement</a:t>
            </a:r>
            <a:endParaRPr dirty="0"/>
          </a:p>
        </p:txBody>
      </p:sp>
      <p:sp>
        <p:nvSpPr>
          <p:cNvPr id="98" name="Google Shape;98;p15"/>
          <p:cNvSpPr txBox="1">
            <a:spLocks noGrp="1"/>
          </p:cNvSpPr>
          <p:nvPr>
            <p:ph type="subTitle" idx="1"/>
          </p:nvPr>
        </p:nvSpPr>
        <p:spPr>
          <a:xfrm>
            <a:off x="0" y="1856232"/>
            <a:ext cx="9144000" cy="4562856"/>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sz="1800" dirty="0">
                <a:solidFill>
                  <a:schemeClr val="bg2"/>
                </a:solidFill>
              </a:rPr>
              <a:t>In our modern information and communication society, daily life would </a:t>
            </a:r>
            <a:r>
              <a:rPr lang="en-US" sz="1800" dirty="0" smtClean="0">
                <a:solidFill>
                  <a:schemeClr val="bg2"/>
                </a:solidFill>
              </a:rPr>
              <a:t>be unimaginable without technology</a:t>
            </a:r>
            <a:r>
              <a:rPr lang="en-US" sz="1800" dirty="0">
                <a:solidFill>
                  <a:schemeClr val="bg2"/>
                </a:solidFill>
              </a:rPr>
              <a:t>. Information and Communications Technology (ICT) is also very useful for people with special needs</a:t>
            </a:r>
            <a:r>
              <a:rPr lang="en-US" sz="1600" dirty="0" smtClean="0"/>
              <a:t>.</a:t>
            </a:r>
          </a:p>
          <a:p>
            <a:pPr marL="38100" indent="0" algn="just"/>
            <a:endParaRPr lang="en-US" sz="1600" dirty="0" smtClean="0"/>
          </a:p>
          <a:p>
            <a:pPr algn="just">
              <a:buFont typeface="Arial" panose="020B0604020202020204" pitchFamily="34" charset="0"/>
              <a:buChar char="•"/>
            </a:pPr>
            <a:r>
              <a:rPr lang="en-US" sz="1600" dirty="0" smtClean="0">
                <a:solidFill>
                  <a:schemeClr val="bg2"/>
                </a:solidFill>
              </a:rPr>
              <a:t>People think </a:t>
            </a:r>
            <a:r>
              <a:rPr lang="en-US" sz="1600" dirty="0">
                <a:solidFill>
                  <a:schemeClr val="bg2"/>
                </a:solidFill>
              </a:rPr>
              <a:t>that if you cannot hear, you can easily access any necessary information by simply reading it in written form, and if you really need to communicate, you can always write your message down. </a:t>
            </a:r>
            <a:r>
              <a:rPr lang="en-US" sz="1600" dirty="0" smtClean="0">
                <a:solidFill>
                  <a:schemeClr val="bg2"/>
                </a:solidFill>
              </a:rPr>
              <a:t>[1]</a:t>
            </a:r>
          </a:p>
          <a:p>
            <a:pPr algn="just">
              <a:buFont typeface="Arial" panose="020B0604020202020204" pitchFamily="34" charset="0"/>
              <a:buChar char="•"/>
            </a:pPr>
            <a:endParaRPr lang="en-US" sz="1600" dirty="0">
              <a:solidFill>
                <a:schemeClr val="bg2"/>
              </a:solidFill>
            </a:endParaRPr>
          </a:p>
          <a:p>
            <a:pPr algn="just">
              <a:buFont typeface="Arial" panose="020B0604020202020204" pitchFamily="34" charset="0"/>
              <a:buChar char="•"/>
            </a:pPr>
            <a:r>
              <a:rPr lang="en-US" sz="1600" dirty="0">
                <a:solidFill>
                  <a:schemeClr val="bg2"/>
                </a:solidFill>
              </a:rPr>
              <a:t>But this system is not an efficient way to communicate, Deaf have their own language of communication (sign language), they can only understand this language and also they write and read Faster on sign writing. </a:t>
            </a:r>
            <a:endParaRPr lang="en-US" sz="1600" dirty="0" smtClean="0">
              <a:solidFill>
                <a:schemeClr val="bg2"/>
              </a:solidFill>
            </a:endParaRPr>
          </a:p>
          <a:p>
            <a:pPr algn="just">
              <a:buFont typeface="Arial" panose="020B0604020202020204" pitchFamily="34" charset="0"/>
              <a:buChar char="•"/>
            </a:pPr>
            <a:endParaRPr lang="en-US" sz="1600" dirty="0">
              <a:solidFill>
                <a:schemeClr val="bg2"/>
              </a:solidFill>
            </a:endParaRPr>
          </a:p>
          <a:p>
            <a:pPr algn="just">
              <a:buFont typeface="Arial" panose="020B0604020202020204" pitchFamily="34" charset="0"/>
              <a:buChar char="•"/>
            </a:pPr>
            <a:r>
              <a:rPr lang="en-US" sz="1600" dirty="0">
                <a:solidFill>
                  <a:schemeClr val="bg2"/>
                </a:solidFill>
              </a:rPr>
              <a:t>According to survey in 2015, there are 121 “Deaf sign languages” in the world, but there is not such an efficient mechanism where Deaf can easily understand people thoughts. </a:t>
            </a:r>
            <a:r>
              <a:rPr lang="en-US" sz="1600" dirty="0" smtClean="0">
                <a:solidFill>
                  <a:schemeClr val="bg2"/>
                </a:solidFill>
              </a:rPr>
              <a:t>[3]</a:t>
            </a:r>
            <a:endParaRPr lang="en-US" sz="1600" dirty="0">
              <a:solidFill>
                <a:schemeClr val="bg2"/>
              </a:solidFill>
            </a:endParaRPr>
          </a:p>
          <a:p>
            <a:pPr algn="just">
              <a:buFont typeface="Arial" panose="020B0604020202020204" pitchFamily="34" charset="0"/>
              <a:buChar char="•"/>
            </a:pPr>
            <a:endParaRPr lang="en-US" sz="1600" dirty="0">
              <a:solidFill>
                <a:schemeClr val="bg2"/>
              </a:solidFill>
            </a:endParaRPr>
          </a:p>
        </p:txBody>
      </p:sp>
      <p:sp>
        <p:nvSpPr>
          <p:cNvPr id="99" name="Google Shape;99;p15"/>
          <p:cNvSpPr txBox="1">
            <a:spLocks noGrp="1"/>
          </p:cNvSpPr>
          <p:nvPr>
            <p:ph type="sldNum" idx="4294967295"/>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dirty="0" smtClean="0"/>
              <a:t>Litrature Review</a:t>
            </a:r>
            <a:endParaRPr sz="4800" dirty="0"/>
          </a:p>
        </p:txBody>
      </p:sp>
      <p:sp>
        <p:nvSpPr>
          <p:cNvPr id="105" name="Google Shape;105;p16"/>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4800" dirty="0" smtClean="0"/>
              <a:t>Area 1: TESSA</a:t>
            </a:r>
            <a:endParaRPr sz="4800" dirty="0"/>
          </a:p>
        </p:txBody>
      </p:sp>
      <p:sp>
        <p:nvSpPr>
          <p:cNvPr id="105" name="Google Shape;105;p16"/>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4" name="Google Shape;104;p16"/>
          <p:cNvSpPr txBox="1">
            <a:spLocks/>
          </p:cNvSpPr>
          <p:nvPr/>
        </p:nvSpPr>
        <p:spPr>
          <a:xfrm>
            <a:off x="1285404" y="3522480"/>
            <a:ext cx="6880188" cy="17536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9pPr>
          </a:lstStyle>
          <a:p>
            <a:pPr marL="0" indent="0">
              <a:buNone/>
            </a:pPr>
            <a:r>
              <a:rPr lang="en-US" sz="2800" i="0" dirty="0"/>
              <a:t>TESSA is an experimental system that aims to aid transactions between a deaf person and a clerk in a Post Office. </a:t>
            </a:r>
            <a:r>
              <a:rPr lang="en-US" sz="2800" i="0" dirty="0" smtClean="0"/>
              <a:t>[4]</a:t>
            </a:r>
            <a:endParaRPr lang="en-US" sz="2800" i="0" dirty="0"/>
          </a:p>
        </p:txBody>
      </p:sp>
    </p:spTree>
    <p:extLst>
      <p:ext uri="{BB962C8B-B14F-4D97-AF65-F5344CB8AC3E}">
        <p14:creationId xmlns:p14="http://schemas.microsoft.com/office/powerpoint/2010/main" val="854233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4800" dirty="0" smtClean="0"/>
              <a:t>Area 2: HandTalk</a:t>
            </a:r>
            <a:endParaRPr sz="4800" dirty="0"/>
          </a:p>
        </p:txBody>
      </p:sp>
      <p:sp>
        <p:nvSpPr>
          <p:cNvPr id="105" name="Google Shape;105;p16"/>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04;p16"/>
          <p:cNvSpPr txBox="1">
            <a:spLocks/>
          </p:cNvSpPr>
          <p:nvPr/>
        </p:nvSpPr>
        <p:spPr>
          <a:xfrm>
            <a:off x="1285404" y="3522480"/>
            <a:ext cx="6880188" cy="17536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rgbClr val="263238"/>
              </a:buClr>
              <a:buSzPts val="3600"/>
              <a:buFont typeface="Source Sans Pro"/>
              <a:buChar char="■"/>
              <a:defRPr sz="3600" b="0" i="1" u="none" strike="noStrike" cap="none">
                <a:solidFill>
                  <a:srgbClr val="263238"/>
                </a:solidFill>
                <a:latin typeface="Source Sans Pro"/>
                <a:ea typeface="Source Sans Pro"/>
                <a:cs typeface="Source Sans Pro"/>
                <a:sym typeface="Source Sans Pro"/>
              </a:defRPr>
            </a:lvl9pPr>
          </a:lstStyle>
          <a:p>
            <a:pPr marL="0" indent="0">
              <a:buNone/>
            </a:pPr>
            <a:r>
              <a:rPr lang="en-US" sz="2800" dirty="0"/>
              <a:t>Founded in 2012, Hand Talk performs digital and automatic translation into the Brazilian Sign Language</a:t>
            </a:r>
            <a:r>
              <a:rPr lang="en-US" sz="2800" dirty="0" smtClean="0"/>
              <a:t>.[5]</a:t>
            </a:r>
            <a:endParaRPr lang="en-US" sz="2800" i="0" dirty="0"/>
          </a:p>
        </p:txBody>
      </p:sp>
    </p:spTree>
    <p:extLst>
      <p:ext uri="{BB962C8B-B14F-4D97-AF65-F5344CB8AC3E}">
        <p14:creationId xmlns:p14="http://schemas.microsoft.com/office/powerpoint/2010/main" val="199529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502920" y="483978"/>
            <a:ext cx="7571700" cy="9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smtClean="0"/>
              <a:t>Goals</a:t>
            </a:r>
            <a:endParaRPr sz="4000" dirty="0"/>
          </a:p>
        </p:txBody>
      </p:sp>
      <p:sp>
        <p:nvSpPr>
          <p:cNvPr id="111" name="Google Shape;111;p17"/>
          <p:cNvSpPr txBox="1">
            <a:spLocks noGrp="1"/>
          </p:cNvSpPr>
          <p:nvPr>
            <p:ph type="body" idx="1"/>
          </p:nvPr>
        </p:nvSpPr>
        <p:spPr>
          <a:xfrm>
            <a:off x="502920" y="1682267"/>
            <a:ext cx="8275320" cy="4764900"/>
          </a:xfrm>
          <a:prstGeom prst="rect">
            <a:avLst/>
          </a:prstGeom>
        </p:spPr>
        <p:txBody>
          <a:bodyPr spcFirstLastPara="1" wrap="square" lIns="91425" tIns="91425" rIns="91425" bIns="91425" anchor="t" anchorCtr="0">
            <a:noAutofit/>
          </a:bodyPr>
          <a:lstStyle/>
          <a:p>
            <a:pPr marL="38100" indent="0">
              <a:buNone/>
            </a:pPr>
            <a:r>
              <a:rPr lang="en-US" sz="2400" b="1" dirty="0"/>
              <a:t>This in turn requires the solution of the following problems</a:t>
            </a:r>
            <a:r>
              <a:rPr lang="en-US" sz="2400" b="1" dirty="0" smtClean="0"/>
              <a:t>:</a:t>
            </a:r>
          </a:p>
          <a:p>
            <a:pPr marL="38100" indent="0">
              <a:buNone/>
            </a:pPr>
            <a:endParaRPr lang="en-US" sz="2400" b="1" dirty="0"/>
          </a:p>
          <a:p>
            <a:pPr lvl="0"/>
            <a:r>
              <a:rPr lang="en-US" sz="1800" dirty="0"/>
              <a:t>Automatic speech to text conversion (speech Recognition).</a:t>
            </a:r>
          </a:p>
          <a:p>
            <a:pPr lvl="0"/>
            <a:r>
              <a:rPr lang="en-US" sz="1800" dirty="0"/>
              <a:t>Automatic translation of English text into a suitable representation of sign language using Machine Translation.</a:t>
            </a:r>
          </a:p>
          <a:p>
            <a:pPr lvl="0"/>
            <a:r>
              <a:rPr lang="en-US" sz="1800" dirty="0"/>
              <a:t>Display of this representation as a sequence of Signs using computer graphics techniques</a:t>
            </a:r>
            <a:r>
              <a:rPr lang="en-US" sz="1800" dirty="0" smtClean="0"/>
              <a:t>.</a:t>
            </a:r>
          </a:p>
          <a:p>
            <a:pPr lvl="0"/>
            <a:r>
              <a:rPr lang="en-US" sz="1800" dirty="0" smtClean="0"/>
              <a:t>We </a:t>
            </a:r>
            <a:r>
              <a:rPr lang="en-US" sz="1800" dirty="0"/>
              <a:t>will suggest an efficient mechanism/system that Deaf can easily communicate with ordinary people to understand their thoughts</a:t>
            </a:r>
            <a:r>
              <a:rPr lang="en-US" sz="1800" dirty="0" smtClean="0"/>
              <a:t>.</a:t>
            </a:r>
          </a:p>
          <a:p>
            <a:pPr lvl="0"/>
            <a:r>
              <a:rPr lang="en-US" sz="1800" dirty="0" smtClean="0"/>
              <a:t>We are using International Sign language that later any sign language can be embedded with it.</a:t>
            </a:r>
          </a:p>
          <a:p>
            <a:pPr lvl="0"/>
            <a:r>
              <a:rPr lang="en-US" sz="1800" dirty="0" smtClean="0"/>
              <a:t>We are using SignWritingOneD.</a:t>
            </a:r>
          </a:p>
          <a:p>
            <a:pPr lvl="0"/>
            <a:endParaRPr sz="2000" dirty="0"/>
          </a:p>
        </p:txBody>
      </p:sp>
      <p:sp>
        <p:nvSpPr>
          <p:cNvPr id="112" name="Google Shape;112;p1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700576" y="378434"/>
            <a:ext cx="7697248" cy="1172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smtClean="0"/>
              <a:t>Dataset Gathering</a:t>
            </a:r>
            <a:endParaRPr sz="6000" b="1" dirty="0"/>
          </a:p>
        </p:txBody>
      </p:sp>
      <p:sp>
        <p:nvSpPr>
          <p:cNvPr id="119" name="Google Shape;119;p18"/>
          <p:cNvSpPr txBox="1">
            <a:spLocks noGrp="1"/>
          </p:cNvSpPr>
          <p:nvPr>
            <p:ph type="subTitle" idx="4294967295"/>
          </p:nvPr>
        </p:nvSpPr>
        <p:spPr>
          <a:xfrm>
            <a:off x="533400" y="1751075"/>
            <a:ext cx="8244840" cy="4027933"/>
          </a:xfrm>
          <a:prstGeom prst="rect">
            <a:avLst/>
          </a:prstGeom>
        </p:spPr>
        <p:txBody>
          <a:bodyPr spcFirstLastPara="1" wrap="square" lIns="91425" tIns="91425" rIns="91425" bIns="91425" anchor="t" anchorCtr="0">
            <a:noAutofit/>
          </a:bodyPr>
          <a:lstStyle/>
          <a:p>
            <a:pPr marL="285750" indent="-285750"/>
            <a:r>
              <a:rPr lang="en-US" sz="1600" dirty="0"/>
              <a:t>The dataset used is a sample of common words and sentences that deaf are using daily.</a:t>
            </a:r>
          </a:p>
          <a:p>
            <a:pPr marL="285750" indent="-285750"/>
            <a:endParaRPr lang="en-US" sz="1600" dirty="0" smtClean="0"/>
          </a:p>
          <a:p>
            <a:pPr marL="285750" indent="-285750"/>
            <a:r>
              <a:rPr lang="en-US" sz="1600" dirty="0"/>
              <a:t>We have searched many sources for gathering dataset such as Wikipedia pages, some books like (Goldilocks &amp; the Three Bears in American Sign Language, The Book of Jonah) , Signbank and other </a:t>
            </a:r>
            <a:r>
              <a:rPr lang="en-US" sz="1600" dirty="0" smtClean="0"/>
              <a:t>sources</a:t>
            </a:r>
          </a:p>
          <a:p>
            <a:pPr marL="285750" indent="-285750"/>
            <a:endParaRPr lang="en-US" sz="1600" dirty="0"/>
          </a:p>
          <a:p>
            <a:pPr marL="285750" indent="-285750"/>
            <a:r>
              <a:rPr lang="en-US" sz="1600" dirty="0"/>
              <a:t>the dataset that was used for this project is a subset of a much larger dataset, as described in </a:t>
            </a:r>
            <a:r>
              <a:rPr lang="en-US" sz="1600" u="sng" dirty="0">
                <a:hlinkClick r:id="rId3"/>
              </a:rPr>
              <a:t>http://</a:t>
            </a:r>
            <a:r>
              <a:rPr lang="en-US" sz="1600" u="sng" dirty="0" smtClean="0">
                <a:hlinkClick r:id="rId3"/>
              </a:rPr>
              <a:t>www.signbank.org/signbank.html</a:t>
            </a:r>
            <a:endParaRPr lang="en-US" sz="1600" u="sng" dirty="0" smtClean="0"/>
          </a:p>
          <a:p>
            <a:pPr marL="285750" indent="-285750"/>
            <a:endParaRPr lang="en-US" sz="1600" u="sng" dirty="0"/>
          </a:p>
          <a:p>
            <a:pPr marL="285750" indent="-285750"/>
            <a:r>
              <a:rPr lang="en-US" sz="1600" dirty="0" smtClean="0"/>
              <a:t>This source includes around 10000 words and sentences.</a:t>
            </a:r>
            <a:endParaRPr sz="1600" dirty="0"/>
          </a:p>
        </p:txBody>
      </p:sp>
      <p:cxnSp>
        <p:nvCxnSpPr>
          <p:cNvPr id="120" name="Google Shape;120;p18"/>
          <p:cNvCxnSpPr/>
          <p:nvPr/>
        </p:nvCxnSpPr>
        <p:spPr>
          <a:xfrm rot="10800000" flipH="1">
            <a:off x="6282450" y="705375"/>
            <a:ext cx="121500" cy="5187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133575" y="1483475"/>
            <a:ext cx="332400" cy="2676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p:nvPr/>
        </p:nvCxnSpPr>
        <p:spPr>
          <a:xfrm flipH="1">
            <a:off x="7330800" y="2440126"/>
            <a:ext cx="1124100" cy="7800"/>
          </a:xfrm>
          <a:prstGeom prst="straightConnector1">
            <a:avLst/>
          </a:prstGeom>
          <a:noFill/>
          <a:ln w="9525" cap="flat" cmpd="sng">
            <a:solidFill>
              <a:srgbClr val="CFD8DC"/>
            </a:solidFill>
            <a:prstDash val="solid"/>
            <a:round/>
            <a:headEnd type="none" w="med" len="med"/>
            <a:tailEnd type="none" w="med" len="med"/>
          </a:ln>
        </p:spPr>
      </p:cxnSp>
      <p:sp>
        <p:nvSpPr>
          <p:cNvPr id="127" name="Google Shape;127;p1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730</Words>
  <Application>Microsoft Office PowerPoint</Application>
  <PresentationFormat>On-screen Show (4:3)</PresentationFormat>
  <Paragraphs>89</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SuttonSignWritingOneD</vt:lpstr>
      <vt:lpstr>Calibri Light</vt:lpstr>
      <vt:lpstr>Roboto Slab</vt:lpstr>
      <vt:lpstr>Courier New</vt:lpstr>
      <vt:lpstr>Source Sans Pro</vt:lpstr>
      <vt:lpstr>Calibri</vt:lpstr>
      <vt:lpstr>Arial</vt:lpstr>
      <vt:lpstr>Cordelia template</vt:lpstr>
      <vt:lpstr>Towards a system to  aid communication with Deaf  Submitted by Ah.Zia Yosufi &amp;  Mehreen Najm  Under the Suprevision of  Assist.Prof Rafiullah Momand  Information systems Department Computer Science Faculty Kabul University</vt:lpstr>
      <vt:lpstr>Outline</vt:lpstr>
      <vt:lpstr>Introduction</vt:lpstr>
      <vt:lpstr>1. Problem Statement</vt:lpstr>
      <vt:lpstr>PowerPoint Presentation</vt:lpstr>
      <vt:lpstr>PowerPoint Presentation</vt:lpstr>
      <vt:lpstr>PowerPoint Presentation</vt:lpstr>
      <vt:lpstr>Goals</vt:lpstr>
      <vt:lpstr>Dataset Gathering</vt:lpstr>
      <vt:lpstr>Dataset Representation Vectors</vt:lpstr>
      <vt:lpstr>PowerPoint Presentation</vt:lpstr>
      <vt:lpstr>Train and Test System</vt:lpstr>
      <vt:lpstr>References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a system to  aid communication with Deaf</dc:title>
  <dc:creator>Mehreen Najm</dc:creator>
  <cp:lastModifiedBy>Mehreen Najm</cp:lastModifiedBy>
  <cp:revision>41</cp:revision>
  <dcterms:modified xsi:type="dcterms:W3CDTF">2019-07-30T11:10:13Z</dcterms:modified>
</cp:coreProperties>
</file>