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74" r:id="rId7"/>
    <p:sldId id="264" r:id="rId8"/>
    <p:sldId id="258" r:id="rId9"/>
    <p:sldId id="269" r:id="rId10"/>
    <p:sldId id="267" r:id="rId11"/>
    <p:sldId id="272" r:id="rId12"/>
    <p:sldId id="273" r:id="rId13"/>
    <p:sldId id="271" r:id="rId14"/>
    <p:sldId id="275" r:id="rId15"/>
    <p:sldId id="276" r:id="rId16"/>
    <p:sldId id="268" r:id="rId17"/>
    <p:sldId id="265" r:id="rId18"/>
    <p:sldId id="266" r:id="rId19"/>
    <p:sldId id="270" r:id="rId20"/>
    <p:sldId id="277" r:id="rId21"/>
    <p:sldId id="278" r:id="rId22"/>
    <p:sldId id="27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3BA1F-4F1B-4BAE-9778-655B6272E59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E00D0E-13A4-487B-98C2-0DEFDE82A435}">
      <dgm:prSet/>
      <dgm:spPr/>
      <dgm:t>
        <a:bodyPr/>
        <a:lstStyle/>
        <a:p>
          <a:r>
            <a:rPr lang="en-US"/>
            <a:t>ge : age in year</a:t>
          </a:r>
        </a:p>
      </dgm:t>
    </dgm:pt>
    <dgm:pt modelId="{BA37D79E-3D7B-4692-ABB8-229520B9DA6C}" type="parTrans" cxnId="{19E7038F-00E5-4A66-B6C0-53A123C963FC}">
      <dgm:prSet/>
      <dgm:spPr/>
      <dgm:t>
        <a:bodyPr/>
        <a:lstStyle/>
        <a:p>
          <a:endParaRPr lang="en-US"/>
        </a:p>
      </dgm:t>
    </dgm:pt>
    <dgm:pt modelId="{70621708-B427-4B02-9879-A1FEC30762DE}" type="sibTrans" cxnId="{19E7038F-00E5-4A66-B6C0-53A123C963FC}">
      <dgm:prSet/>
      <dgm:spPr/>
      <dgm:t>
        <a:bodyPr/>
        <a:lstStyle/>
        <a:p>
          <a:endParaRPr lang="en-US"/>
        </a:p>
      </dgm:t>
    </dgm:pt>
    <dgm:pt modelId="{DE57A0BA-025B-4C29-B235-D529023A8C3B}">
      <dgm:prSet/>
      <dgm:spPr/>
      <dgm:t>
        <a:bodyPr/>
        <a:lstStyle/>
        <a:p>
          <a:r>
            <a:rPr lang="en-US"/>
            <a:t>sex : gender</a:t>
          </a:r>
          <a:br>
            <a:rPr lang="en-US"/>
          </a:br>
          <a:endParaRPr lang="en-US"/>
        </a:p>
      </dgm:t>
    </dgm:pt>
    <dgm:pt modelId="{CCD88E05-7A73-4E34-B156-3F7B6DD74579}" type="parTrans" cxnId="{B4364030-02CE-4A47-B83D-2DC81E49D14D}">
      <dgm:prSet/>
      <dgm:spPr/>
      <dgm:t>
        <a:bodyPr/>
        <a:lstStyle/>
        <a:p>
          <a:endParaRPr lang="en-US"/>
        </a:p>
      </dgm:t>
    </dgm:pt>
    <dgm:pt modelId="{6FDB2016-8CD2-442D-AA72-52E3103F0D5D}" type="sibTrans" cxnId="{B4364030-02CE-4A47-B83D-2DC81E49D14D}">
      <dgm:prSet/>
      <dgm:spPr/>
      <dgm:t>
        <a:bodyPr/>
        <a:lstStyle/>
        <a:p>
          <a:endParaRPr lang="en-US"/>
        </a:p>
      </dgm:t>
    </dgm:pt>
    <dgm:pt modelId="{09950175-9F61-4E4F-B91A-301A7A150582}">
      <dgm:prSet/>
      <dgm:spPr/>
      <dgm:t>
        <a:bodyPr/>
        <a:lstStyle/>
        <a:p>
          <a:r>
            <a:rPr lang="en-US"/>
            <a:t>cp : Ceruloplasmin protein</a:t>
          </a:r>
          <a:br>
            <a:rPr lang="en-US"/>
          </a:br>
          <a:endParaRPr lang="en-US"/>
        </a:p>
      </dgm:t>
    </dgm:pt>
    <dgm:pt modelId="{6B1E27B1-8D43-4013-A872-1708368038A3}" type="parTrans" cxnId="{6C57D626-0E7C-4E17-9BD7-EF4B612A8E11}">
      <dgm:prSet/>
      <dgm:spPr/>
      <dgm:t>
        <a:bodyPr/>
        <a:lstStyle/>
        <a:p>
          <a:endParaRPr lang="en-US"/>
        </a:p>
      </dgm:t>
    </dgm:pt>
    <dgm:pt modelId="{8E581C51-D6FE-40EC-ABF9-5BAAF7DE3DEE}" type="sibTrans" cxnId="{6C57D626-0E7C-4E17-9BD7-EF4B612A8E11}">
      <dgm:prSet/>
      <dgm:spPr/>
      <dgm:t>
        <a:bodyPr/>
        <a:lstStyle/>
        <a:p>
          <a:endParaRPr lang="en-US"/>
        </a:p>
      </dgm:t>
    </dgm:pt>
    <dgm:pt modelId="{45FC582F-583F-4F9F-8860-D7AAF8B5D252}">
      <dgm:prSet/>
      <dgm:spPr/>
      <dgm:t>
        <a:bodyPr/>
        <a:lstStyle/>
        <a:p>
          <a:r>
            <a:rPr lang="en-US"/>
            <a:t>trestbps : resting blood pressure in mm Hg</a:t>
          </a:r>
          <a:br>
            <a:rPr lang="en-US"/>
          </a:br>
          <a:endParaRPr lang="en-US"/>
        </a:p>
      </dgm:t>
    </dgm:pt>
    <dgm:pt modelId="{243EF005-215F-4FD5-990B-1C5FBBD3B798}" type="parTrans" cxnId="{E8E4C7DE-E49C-47EA-A300-746D028558C4}">
      <dgm:prSet/>
      <dgm:spPr/>
      <dgm:t>
        <a:bodyPr/>
        <a:lstStyle/>
        <a:p>
          <a:endParaRPr lang="en-US"/>
        </a:p>
      </dgm:t>
    </dgm:pt>
    <dgm:pt modelId="{D6D255D0-FE11-401D-A51A-81D8153E84D0}" type="sibTrans" cxnId="{E8E4C7DE-E49C-47EA-A300-746D028558C4}">
      <dgm:prSet/>
      <dgm:spPr/>
      <dgm:t>
        <a:bodyPr/>
        <a:lstStyle/>
        <a:p>
          <a:endParaRPr lang="en-US"/>
        </a:p>
      </dgm:t>
    </dgm:pt>
    <dgm:pt modelId="{BA4D897A-6674-40B0-94F8-BF3A9792398F}">
      <dgm:prSet/>
      <dgm:spPr/>
      <dgm:t>
        <a:bodyPr/>
        <a:lstStyle/>
        <a:p>
          <a:r>
            <a:rPr lang="en-US"/>
            <a:t>chol : serum cholestoral</a:t>
          </a:r>
        </a:p>
      </dgm:t>
    </dgm:pt>
    <dgm:pt modelId="{9137D8D9-7940-4FA5-A483-1E9B5FC8C721}" type="parTrans" cxnId="{CECB741A-2C74-423F-A103-120C0E95C6DD}">
      <dgm:prSet/>
      <dgm:spPr/>
      <dgm:t>
        <a:bodyPr/>
        <a:lstStyle/>
        <a:p>
          <a:endParaRPr lang="en-US"/>
        </a:p>
      </dgm:t>
    </dgm:pt>
    <dgm:pt modelId="{AA7E6F27-9C51-4F77-AE65-102298755CE0}" type="sibTrans" cxnId="{CECB741A-2C74-423F-A103-120C0E95C6DD}">
      <dgm:prSet/>
      <dgm:spPr/>
      <dgm:t>
        <a:bodyPr/>
        <a:lstStyle/>
        <a:p>
          <a:endParaRPr lang="en-US"/>
        </a:p>
      </dgm:t>
    </dgm:pt>
    <dgm:pt modelId="{FEE0C765-E539-4774-9FA8-0C1A492DBA75}">
      <dgm:prSet/>
      <dgm:spPr/>
      <dgm:t>
        <a:bodyPr/>
        <a:lstStyle/>
        <a:p>
          <a:r>
            <a:rPr lang="en-US"/>
            <a:t>fbs :   fasting blood sugar  &gt; 120 mg/dl</a:t>
          </a:r>
        </a:p>
      </dgm:t>
    </dgm:pt>
    <dgm:pt modelId="{8D0FAF40-33BB-47C8-BB63-8AD7B89B93C7}" type="parTrans" cxnId="{8777C27B-90CF-4937-B9C7-E84835605CA3}">
      <dgm:prSet/>
      <dgm:spPr/>
      <dgm:t>
        <a:bodyPr/>
        <a:lstStyle/>
        <a:p>
          <a:endParaRPr lang="en-US"/>
        </a:p>
      </dgm:t>
    </dgm:pt>
    <dgm:pt modelId="{824BA79B-FCA4-40E0-BA94-CDADA10F74C3}" type="sibTrans" cxnId="{8777C27B-90CF-4937-B9C7-E84835605CA3}">
      <dgm:prSet/>
      <dgm:spPr/>
      <dgm:t>
        <a:bodyPr/>
        <a:lstStyle/>
        <a:p>
          <a:endParaRPr lang="en-US"/>
        </a:p>
      </dgm:t>
    </dgm:pt>
    <dgm:pt modelId="{B33EA65C-FF4C-4448-AFC6-22641BDA5CF3}">
      <dgm:prSet/>
      <dgm:spPr/>
      <dgm:t>
        <a:bodyPr/>
        <a:lstStyle/>
        <a:p>
          <a:r>
            <a:rPr lang="en-US"/>
            <a:t>restecg : resting electrocardiographic results</a:t>
          </a:r>
        </a:p>
      </dgm:t>
    </dgm:pt>
    <dgm:pt modelId="{DF46295C-2CD0-4F5E-A4CF-CD87DD7651C1}" type="parTrans" cxnId="{CEB3CE9B-74B7-4047-B62A-B7146D00A507}">
      <dgm:prSet/>
      <dgm:spPr/>
      <dgm:t>
        <a:bodyPr/>
        <a:lstStyle/>
        <a:p>
          <a:endParaRPr lang="en-US"/>
        </a:p>
      </dgm:t>
    </dgm:pt>
    <dgm:pt modelId="{34ACD12B-5CD5-49A3-9210-06FD880412A0}" type="sibTrans" cxnId="{CEB3CE9B-74B7-4047-B62A-B7146D00A507}">
      <dgm:prSet/>
      <dgm:spPr/>
      <dgm:t>
        <a:bodyPr/>
        <a:lstStyle/>
        <a:p>
          <a:endParaRPr lang="en-US"/>
        </a:p>
      </dgm:t>
    </dgm:pt>
    <dgm:pt modelId="{97595BD6-6F3A-40CE-9877-081496EF011E}">
      <dgm:prSet/>
      <dgm:spPr/>
      <dgm:t>
        <a:bodyPr/>
        <a:lstStyle/>
        <a:p>
          <a:r>
            <a:rPr lang="en-US"/>
            <a:t>thalach : maximum heart rate achieved</a:t>
          </a:r>
        </a:p>
      </dgm:t>
    </dgm:pt>
    <dgm:pt modelId="{610C623F-50FD-45DF-9484-40229E115992}" type="parTrans" cxnId="{4581E5F6-1547-4D12-9398-9736C6161907}">
      <dgm:prSet/>
      <dgm:spPr/>
      <dgm:t>
        <a:bodyPr/>
        <a:lstStyle/>
        <a:p>
          <a:endParaRPr lang="en-US"/>
        </a:p>
      </dgm:t>
    </dgm:pt>
    <dgm:pt modelId="{3B5AF975-453E-41AD-A469-8397E3E65845}" type="sibTrans" cxnId="{4581E5F6-1547-4D12-9398-9736C6161907}">
      <dgm:prSet/>
      <dgm:spPr/>
      <dgm:t>
        <a:bodyPr/>
        <a:lstStyle/>
        <a:p>
          <a:endParaRPr lang="en-US"/>
        </a:p>
      </dgm:t>
    </dgm:pt>
    <dgm:pt modelId="{0AE28E62-F0FF-40BC-B2E6-0268497BBA6A}">
      <dgm:prSet/>
      <dgm:spPr/>
      <dgm:t>
        <a:bodyPr/>
        <a:lstStyle/>
        <a:p>
          <a:r>
            <a:rPr lang="en-US"/>
            <a:t>exang : exercise induced angina</a:t>
          </a:r>
        </a:p>
      </dgm:t>
    </dgm:pt>
    <dgm:pt modelId="{83E25F1F-7286-420A-B4B8-BAC03B016A5D}" type="parTrans" cxnId="{A910415B-FBC1-4B9C-8639-EE51410385D2}">
      <dgm:prSet/>
      <dgm:spPr/>
      <dgm:t>
        <a:bodyPr/>
        <a:lstStyle/>
        <a:p>
          <a:endParaRPr lang="en-US"/>
        </a:p>
      </dgm:t>
    </dgm:pt>
    <dgm:pt modelId="{2A995254-C358-48A0-8B2B-FB6622ABE3B0}" type="sibTrans" cxnId="{A910415B-FBC1-4B9C-8639-EE51410385D2}">
      <dgm:prSet/>
      <dgm:spPr/>
      <dgm:t>
        <a:bodyPr/>
        <a:lstStyle/>
        <a:p>
          <a:endParaRPr lang="en-US"/>
        </a:p>
      </dgm:t>
    </dgm:pt>
    <dgm:pt modelId="{14CF4CBC-9F61-4CE9-8100-F6B37DCF153D}">
      <dgm:prSet/>
      <dgm:spPr/>
      <dgm:t>
        <a:bodyPr/>
        <a:lstStyle/>
        <a:p>
          <a:r>
            <a:rPr lang="en-US"/>
            <a:t>oldpeak : ST depression induced by exercise relative to rest</a:t>
          </a:r>
        </a:p>
      </dgm:t>
    </dgm:pt>
    <dgm:pt modelId="{6A79BD99-5D79-4AD7-BA26-6194370D28DF}" type="parTrans" cxnId="{11077F21-C2D6-4F14-9CDD-41FF11F9EE15}">
      <dgm:prSet/>
      <dgm:spPr/>
      <dgm:t>
        <a:bodyPr/>
        <a:lstStyle/>
        <a:p>
          <a:endParaRPr lang="en-US"/>
        </a:p>
      </dgm:t>
    </dgm:pt>
    <dgm:pt modelId="{5EE5A24C-EF27-48F8-BADC-D4434A4384D8}" type="sibTrans" cxnId="{11077F21-C2D6-4F14-9CDD-41FF11F9EE15}">
      <dgm:prSet/>
      <dgm:spPr/>
      <dgm:t>
        <a:bodyPr/>
        <a:lstStyle/>
        <a:p>
          <a:endParaRPr lang="en-US"/>
        </a:p>
      </dgm:t>
    </dgm:pt>
    <dgm:pt modelId="{BFAD8FF0-246C-43BE-BD0C-F822FD98D49C}">
      <dgm:prSet/>
      <dgm:spPr/>
      <dgm:t>
        <a:bodyPr/>
        <a:lstStyle/>
        <a:p>
          <a:r>
            <a:rPr lang="en-US"/>
            <a:t>slope : The slope of the ST segment in relation to heart rate</a:t>
          </a:r>
        </a:p>
      </dgm:t>
    </dgm:pt>
    <dgm:pt modelId="{515A76BD-994D-4F33-98C0-29E31D456DF5}" type="parTrans" cxnId="{EA443182-008C-4E67-8A96-F515CFCDF45B}">
      <dgm:prSet/>
      <dgm:spPr/>
      <dgm:t>
        <a:bodyPr/>
        <a:lstStyle/>
        <a:p>
          <a:endParaRPr lang="en-US"/>
        </a:p>
      </dgm:t>
    </dgm:pt>
    <dgm:pt modelId="{A7739ABA-E229-4295-94E8-A49E875394AF}" type="sibTrans" cxnId="{EA443182-008C-4E67-8A96-F515CFCDF45B}">
      <dgm:prSet/>
      <dgm:spPr/>
      <dgm:t>
        <a:bodyPr/>
        <a:lstStyle/>
        <a:p>
          <a:endParaRPr lang="en-US"/>
        </a:p>
      </dgm:t>
    </dgm:pt>
    <dgm:pt modelId="{08680A5D-14E1-4B92-B110-4F63DF1DC98F}">
      <dgm:prSet/>
      <dgm:spPr/>
      <dgm:t>
        <a:bodyPr/>
        <a:lstStyle/>
        <a:p>
          <a:r>
            <a:rPr lang="en-US"/>
            <a:t>ca : number of major vessels (0-3) colored by flourosopy</a:t>
          </a:r>
        </a:p>
      </dgm:t>
    </dgm:pt>
    <dgm:pt modelId="{106BC854-6A3F-4FEA-9B4E-4DE4132BE251}" type="parTrans" cxnId="{31D1FF7C-E2A4-4F37-9929-02AEC77662DE}">
      <dgm:prSet/>
      <dgm:spPr/>
      <dgm:t>
        <a:bodyPr/>
        <a:lstStyle/>
        <a:p>
          <a:endParaRPr lang="en-US"/>
        </a:p>
      </dgm:t>
    </dgm:pt>
    <dgm:pt modelId="{0C1AB10E-8CC8-40E5-9EC0-430E1FEC4168}" type="sibTrans" cxnId="{31D1FF7C-E2A4-4F37-9929-02AEC77662DE}">
      <dgm:prSet/>
      <dgm:spPr/>
      <dgm:t>
        <a:bodyPr/>
        <a:lstStyle/>
        <a:p>
          <a:endParaRPr lang="en-US"/>
        </a:p>
      </dgm:t>
    </dgm:pt>
    <dgm:pt modelId="{0118E5EC-ECD5-4282-AD00-5106D7063F03}">
      <dgm:prSet/>
      <dgm:spPr/>
      <dgm:t>
        <a:bodyPr/>
        <a:lstStyle/>
        <a:p>
          <a:r>
            <a:rPr lang="en-US"/>
            <a:t>thal : Thalassemia</a:t>
          </a:r>
          <a:br>
            <a:rPr lang="en-US"/>
          </a:br>
          <a:endParaRPr lang="en-US"/>
        </a:p>
      </dgm:t>
    </dgm:pt>
    <dgm:pt modelId="{5E17A130-DD02-4B84-9D9B-0780A9DAE052}" type="parTrans" cxnId="{6EE7A74E-CA1D-461F-90D1-53CFA2BCD14A}">
      <dgm:prSet/>
      <dgm:spPr/>
      <dgm:t>
        <a:bodyPr/>
        <a:lstStyle/>
        <a:p>
          <a:endParaRPr lang="en-US"/>
        </a:p>
      </dgm:t>
    </dgm:pt>
    <dgm:pt modelId="{372086FF-B302-45EF-8B16-01CD3AD9B861}" type="sibTrans" cxnId="{6EE7A74E-CA1D-461F-90D1-53CFA2BCD14A}">
      <dgm:prSet/>
      <dgm:spPr/>
      <dgm:t>
        <a:bodyPr/>
        <a:lstStyle/>
        <a:p>
          <a:endParaRPr lang="en-US"/>
        </a:p>
      </dgm:t>
    </dgm:pt>
    <dgm:pt modelId="{94B265F5-ECA1-4CFC-8934-4637E6D871B4}">
      <dgm:prSet/>
      <dgm:spPr/>
      <dgm:t>
        <a:bodyPr/>
        <a:lstStyle/>
        <a:p>
          <a:r>
            <a:rPr lang="en-US"/>
            <a:t>target : result</a:t>
          </a:r>
        </a:p>
      </dgm:t>
    </dgm:pt>
    <dgm:pt modelId="{64776564-0063-4C71-B2C8-C670E38E24C1}" type="parTrans" cxnId="{498D5C5C-9777-4771-8A56-33498795E08E}">
      <dgm:prSet/>
      <dgm:spPr/>
      <dgm:t>
        <a:bodyPr/>
        <a:lstStyle/>
        <a:p>
          <a:endParaRPr lang="en-US"/>
        </a:p>
      </dgm:t>
    </dgm:pt>
    <dgm:pt modelId="{205333A0-9F40-4561-BBC4-B43F69813553}" type="sibTrans" cxnId="{498D5C5C-9777-4771-8A56-33498795E08E}">
      <dgm:prSet/>
      <dgm:spPr/>
      <dgm:t>
        <a:bodyPr/>
        <a:lstStyle/>
        <a:p>
          <a:endParaRPr lang="en-US"/>
        </a:p>
      </dgm:t>
    </dgm:pt>
    <dgm:pt modelId="{9EB36C2A-551B-4DCB-8824-CF6C32A0D0E4}" type="pres">
      <dgm:prSet presAssocID="{4623BA1F-4F1B-4BAE-9778-655B6272E596}" presName="diagram" presStyleCnt="0">
        <dgm:presLayoutVars>
          <dgm:dir/>
          <dgm:resizeHandles val="exact"/>
        </dgm:presLayoutVars>
      </dgm:prSet>
      <dgm:spPr/>
    </dgm:pt>
    <dgm:pt modelId="{085A5089-10A6-4209-BB55-09D92538B96E}" type="pres">
      <dgm:prSet presAssocID="{4CE00D0E-13A4-487B-98C2-0DEFDE82A435}" presName="node" presStyleLbl="node1" presStyleIdx="0" presStyleCnt="14">
        <dgm:presLayoutVars>
          <dgm:bulletEnabled val="1"/>
        </dgm:presLayoutVars>
      </dgm:prSet>
      <dgm:spPr/>
    </dgm:pt>
    <dgm:pt modelId="{B0C665B7-A8B4-4544-B3A7-501F2D4A6C6A}" type="pres">
      <dgm:prSet presAssocID="{70621708-B427-4B02-9879-A1FEC30762DE}" presName="sibTrans" presStyleCnt="0"/>
      <dgm:spPr/>
    </dgm:pt>
    <dgm:pt modelId="{7895E1BA-6442-4804-AE11-8CA88C897525}" type="pres">
      <dgm:prSet presAssocID="{DE57A0BA-025B-4C29-B235-D529023A8C3B}" presName="node" presStyleLbl="node1" presStyleIdx="1" presStyleCnt="14">
        <dgm:presLayoutVars>
          <dgm:bulletEnabled val="1"/>
        </dgm:presLayoutVars>
      </dgm:prSet>
      <dgm:spPr/>
    </dgm:pt>
    <dgm:pt modelId="{95EDA176-04C0-473E-93EF-3180E982D0A0}" type="pres">
      <dgm:prSet presAssocID="{6FDB2016-8CD2-442D-AA72-52E3103F0D5D}" presName="sibTrans" presStyleCnt="0"/>
      <dgm:spPr/>
    </dgm:pt>
    <dgm:pt modelId="{2004FB5E-A2B7-42D2-838F-5E7DCA7C9217}" type="pres">
      <dgm:prSet presAssocID="{09950175-9F61-4E4F-B91A-301A7A150582}" presName="node" presStyleLbl="node1" presStyleIdx="2" presStyleCnt="14">
        <dgm:presLayoutVars>
          <dgm:bulletEnabled val="1"/>
        </dgm:presLayoutVars>
      </dgm:prSet>
      <dgm:spPr/>
    </dgm:pt>
    <dgm:pt modelId="{12BEEFE5-35AA-4CDC-88C5-AD5E383137AA}" type="pres">
      <dgm:prSet presAssocID="{8E581C51-D6FE-40EC-ABF9-5BAAF7DE3DEE}" presName="sibTrans" presStyleCnt="0"/>
      <dgm:spPr/>
    </dgm:pt>
    <dgm:pt modelId="{950834FE-8AE6-4C3B-B619-BCDABA622768}" type="pres">
      <dgm:prSet presAssocID="{45FC582F-583F-4F9F-8860-D7AAF8B5D252}" presName="node" presStyleLbl="node1" presStyleIdx="3" presStyleCnt="14">
        <dgm:presLayoutVars>
          <dgm:bulletEnabled val="1"/>
        </dgm:presLayoutVars>
      </dgm:prSet>
      <dgm:spPr/>
    </dgm:pt>
    <dgm:pt modelId="{91012588-9394-47DD-8816-AE0A4C62F24D}" type="pres">
      <dgm:prSet presAssocID="{D6D255D0-FE11-401D-A51A-81D8153E84D0}" presName="sibTrans" presStyleCnt="0"/>
      <dgm:spPr/>
    </dgm:pt>
    <dgm:pt modelId="{BACC8330-9348-40A6-9313-BAFA867D0A87}" type="pres">
      <dgm:prSet presAssocID="{BA4D897A-6674-40B0-94F8-BF3A9792398F}" presName="node" presStyleLbl="node1" presStyleIdx="4" presStyleCnt="14">
        <dgm:presLayoutVars>
          <dgm:bulletEnabled val="1"/>
        </dgm:presLayoutVars>
      </dgm:prSet>
      <dgm:spPr/>
    </dgm:pt>
    <dgm:pt modelId="{2BCA4047-FB5C-4985-ADE6-095295AFE9F5}" type="pres">
      <dgm:prSet presAssocID="{AA7E6F27-9C51-4F77-AE65-102298755CE0}" presName="sibTrans" presStyleCnt="0"/>
      <dgm:spPr/>
    </dgm:pt>
    <dgm:pt modelId="{5B3C610E-FECF-4A6A-8823-F85E34511134}" type="pres">
      <dgm:prSet presAssocID="{FEE0C765-E539-4774-9FA8-0C1A492DBA75}" presName="node" presStyleLbl="node1" presStyleIdx="5" presStyleCnt="14">
        <dgm:presLayoutVars>
          <dgm:bulletEnabled val="1"/>
        </dgm:presLayoutVars>
      </dgm:prSet>
      <dgm:spPr/>
    </dgm:pt>
    <dgm:pt modelId="{57D15D59-5597-4AF7-BF6F-75B9A71C5914}" type="pres">
      <dgm:prSet presAssocID="{824BA79B-FCA4-40E0-BA94-CDADA10F74C3}" presName="sibTrans" presStyleCnt="0"/>
      <dgm:spPr/>
    </dgm:pt>
    <dgm:pt modelId="{3C01DCC6-5273-4548-9036-AC9A39351A08}" type="pres">
      <dgm:prSet presAssocID="{B33EA65C-FF4C-4448-AFC6-22641BDA5CF3}" presName="node" presStyleLbl="node1" presStyleIdx="6" presStyleCnt="14">
        <dgm:presLayoutVars>
          <dgm:bulletEnabled val="1"/>
        </dgm:presLayoutVars>
      </dgm:prSet>
      <dgm:spPr/>
    </dgm:pt>
    <dgm:pt modelId="{4681F703-995E-4132-83B3-49C077BDB0EC}" type="pres">
      <dgm:prSet presAssocID="{34ACD12B-5CD5-49A3-9210-06FD880412A0}" presName="sibTrans" presStyleCnt="0"/>
      <dgm:spPr/>
    </dgm:pt>
    <dgm:pt modelId="{AE365798-C953-44E3-BC25-5C1BEE203504}" type="pres">
      <dgm:prSet presAssocID="{97595BD6-6F3A-40CE-9877-081496EF011E}" presName="node" presStyleLbl="node1" presStyleIdx="7" presStyleCnt="14">
        <dgm:presLayoutVars>
          <dgm:bulletEnabled val="1"/>
        </dgm:presLayoutVars>
      </dgm:prSet>
      <dgm:spPr/>
    </dgm:pt>
    <dgm:pt modelId="{41FF23C1-AC08-40AD-A024-14A138E9903B}" type="pres">
      <dgm:prSet presAssocID="{3B5AF975-453E-41AD-A469-8397E3E65845}" presName="sibTrans" presStyleCnt="0"/>
      <dgm:spPr/>
    </dgm:pt>
    <dgm:pt modelId="{255D129B-FBA4-4B77-9904-C0B6DFFAD224}" type="pres">
      <dgm:prSet presAssocID="{0AE28E62-F0FF-40BC-B2E6-0268497BBA6A}" presName="node" presStyleLbl="node1" presStyleIdx="8" presStyleCnt="14">
        <dgm:presLayoutVars>
          <dgm:bulletEnabled val="1"/>
        </dgm:presLayoutVars>
      </dgm:prSet>
      <dgm:spPr/>
    </dgm:pt>
    <dgm:pt modelId="{C68ED103-830E-4DDF-82FF-B7299452FE8D}" type="pres">
      <dgm:prSet presAssocID="{2A995254-C358-48A0-8B2B-FB6622ABE3B0}" presName="sibTrans" presStyleCnt="0"/>
      <dgm:spPr/>
    </dgm:pt>
    <dgm:pt modelId="{17DBC7DC-7FC0-4CEF-AC37-E7E3C9D2E0C1}" type="pres">
      <dgm:prSet presAssocID="{14CF4CBC-9F61-4CE9-8100-F6B37DCF153D}" presName="node" presStyleLbl="node1" presStyleIdx="9" presStyleCnt="14">
        <dgm:presLayoutVars>
          <dgm:bulletEnabled val="1"/>
        </dgm:presLayoutVars>
      </dgm:prSet>
      <dgm:spPr/>
    </dgm:pt>
    <dgm:pt modelId="{B5A71A8D-25F8-4CAA-8A11-55609AE3C67A}" type="pres">
      <dgm:prSet presAssocID="{5EE5A24C-EF27-48F8-BADC-D4434A4384D8}" presName="sibTrans" presStyleCnt="0"/>
      <dgm:spPr/>
    </dgm:pt>
    <dgm:pt modelId="{3D4363DB-065A-4349-ACB7-610075F202F1}" type="pres">
      <dgm:prSet presAssocID="{BFAD8FF0-246C-43BE-BD0C-F822FD98D49C}" presName="node" presStyleLbl="node1" presStyleIdx="10" presStyleCnt="14">
        <dgm:presLayoutVars>
          <dgm:bulletEnabled val="1"/>
        </dgm:presLayoutVars>
      </dgm:prSet>
      <dgm:spPr/>
    </dgm:pt>
    <dgm:pt modelId="{15148865-6E97-4259-BC2E-3D32BA9AA07D}" type="pres">
      <dgm:prSet presAssocID="{A7739ABA-E229-4295-94E8-A49E875394AF}" presName="sibTrans" presStyleCnt="0"/>
      <dgm:spPr/>
    </dgm:pt>
    <dgm:pt modelId="{05775B99-8C9F-46CF-A8BC-E7FB2B6C926B}" type="pres">
      <dgm:prSet presAssocID="{08680A5D-14E1-4B92-B110-4F63DF1DC98F}" presName="node" presStyleLbl="node1" presStyleIdx="11" presStyleCnt="14">
        <dgm:presLayoutVars>
          <dgm:bulletEnabled val="1"/>
        </dgm:presLayoutVars>
      </dgm:prSet>
      <dgm:spPr/>
    </dgm:pt>
    <dgm:pt modelId="{2074ED22-7EB2-4AB3-8F73-A17F70C8D51A}" type="pres">
      <dgm:prSet presAssocID="{0C1AB10E-8CC8-40E5-9EC0-430E1FEC4168}" presName="sibTrans" presStyleCnt="0"/>
      <dgm:spPr/>
    </dgm:pt>
    <dgm:pt modelId="{FCBB099A-FE20-4220-A07D-EEA8F789C15B}" type="pres">
      <dgm:prSet presAssocID="{0118E5EC-ECD5-4282-AD00-5106D7063F03}" presName="node" presStyleLbl="node1" presStyleIdx="12" presStyleCnt="14">
        <dgm:presLayoutVars>
          <dgm:bulletEnabled val="1"/>
        </dgm:presLayoutVars>
      </dgm:prSet>
      <dgm:spPr/>
    </dgm:pt>
    <dgm:pt modelId="{CFEEC651-DF69-4F27-A10D-A9C496175992}" type="pres">
      <dgm:prSet presAssocID="{372086FF-B302-45EF-8B16-01CD3AD9B861}" presName="sibTrans" presStyleCnt="0"/>
      <dgm:spPr/>
    </dgm:pt>
    <dgm:pt modelId="{47A6B6D0-7BD6-4EB6-830A-BD482708F046}" type="pres">
      <dgm:prSet presAssocID="{94B265F5-ECA1-4CFC-8934-4637E6D871B4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ECB741A-2C74-423F-A103-120C0E95C6DD}" srcId="{4623BA1F-4F1B-4BAE-9778-655B6272E596}" destId="{BA4D897A-6674-40B0-94F8-BF3A9792398F}" srcOrd="4" destOrd="0" parTransId="{9137D8D9-7940-4FA5-A483-1E9B5FC8C721}" sibTransId="{AA7E6F27-9C51-4F77-AE65-102298755CE0}"/>
    <dgm:cxn modelId="{11077F21-C2D6-4F14-9CDD-41FF11F9EE15}" srcId="{4623BA1F-4F1B-4BAE-9778-655B6272E596}" destId="{14CF4CBC-9F61-4CE9-8100-F6B37DCF153D}" srcOrd="9" destOrd="0" parTransId="{6A79BD99-5D79-4AD7-BA26-6194370D28DF}" sibTransId="{5EE5A24C-EF27-48F8-BADC-D4434A4384D8}"/>
    <dgm:cxn modelId="{6C57D626-0E7C-4E17-9BD7-EF4B612A8E11}" srcId="{4623BA1F-4F1B-4BAE-9778-655B6272E596}" destId="{09950175-9F61-4E4F-B91A-301A7A150582}" srcOrd="2" destOrd="0" parTransId="{6B1E27B1-8D43-4013-A872-1708368038A3}" sibTransId="{8E581C51-D6FE-40EC-ABF9-5BAAF7DE3DEE}"/>
    <dgm:cxn modelId="{2BF7ED2A-9531-4B7F-A046-620F99D530C3}" type="presOf" srcId="{94B265F5-ECA1-4CFC-8934-4637E6D871B4}" destId="{47A6B6D0-7BD6-4EB6-830A-BD482708F046}" srcOrd="0" destOrd="0" presId="urn:microsoft.com/office/officeart/2005/8/layout/default"/>
    <dgm:cxn modelId="{0D326A2C-70E9-4EF0-9824-62265F14E68D}" type="presOf" srcId="{08680A5D-14E1-4B92-B110-4F63DF1DC98F}" destId="{05775B99-8C9F-46CF-A8BC-E7FB2B6C926B}" srcOrd="0" destOrd="0" presId="urn:microsoft.com/office/officeart/2005/8/layout/default"/>
    <dgm:cxn modelId="{B4364030-02CE-4A47-B83D-2DC81E49D14D}" srcId="{4623BA1F-4F1B-4BAE-9778-655B6272E596}" destId="{DE57A0BA-025B-4C29-B235-D529023A8C3B}" srcOrd="1" destOrd="0" parTransId="{CCD88E05-7A73-4E34-B156-3F7B6DD74579}" sibTransId="{6FDB2016-8CD2-442D-AA72-52E3103F0D5D}"/>
    <dgm:cxn modelId="{0170A230-6BC0-428B-A0BB-4DB623915C16}" type="presOf" srcId="{BFAD8FF0-246C-43BE-BD0C-F822FD98D49C}" destId="{3D4363DB-065A-4349-ACB7-610075F202F1}" srcOrd="0" destOrd="0" presId="urn:microsoft.com/office/officeart/2005/8/layout/default"/>
    <dgm:cxn modelId="{99450638-F3C0-4F92-8C9B-6B6ADCB1A4E2}" type="presOf" srcId="{0118E5EC-ECD5-4282-AD00-5106D7063F03}" destId="{FCBB099A-FE20-4220-A07D-EEA8F789C15B}" srcOrd="0" destOrd="0" presId="urn:microsoft.com/office/officeart/2005/8/layout/default"/>
    <dgm:cxn modelId="{98935F5B-4D9B-4F72-9C10-3117CB8B7842}" type="presOf" srcId="{BA4D897A-6674-40B0-94F8-BF3A9792398F}" destId="{BACC8330-9348-40A6-9313-BAFA867D0A87}" srcOrd="0" destOrd="0" presId="urn:microsoft.com/office/officeart/2005/8/layout/default"/>
    <dgm:cxn modelId="{A910415B-FBC1-4B9C-8639-EE51410385D2}" srcId="{4623BA1F-4F1B-4BAE-9778-655B6272E596}" destId="{0AE28E62-F0FF-40BC-B2E6-0268497BBA6A}" srcOrd="8" destOrd="0" parTransId="{83E25F1F-7286-420A-B4B8-BAC03B016A5D}" sibTransId="{2A995254-C358-48A0-8B2B-FB6622ABE3B0}"/>
    <dgm:cxn modelId="{498D5C5C-9777-4771-8A56-33498795E08E}" srcId="{4623BA1F-4F1B-4BAE-9778-655B6272E596}" destId="{94B265F5-ECA1-4CFC-8934-4637E6D871B4}" srcOrd="13" destOrd="0" parTransId="{64776564-0063-4C71-B2C8-C670E38E24C1}" sibTransId="{205333A0-9F40-4561-BBC4-B43F69813553}"/>
    <dgm:cxn modelId="{745BB965-8BAB-4503-8C69-AAE2A0F57498}" type="presOf" srcId="{14CF4CBC-9F61-4CE9-8100-F6B37DCF153D}" destId="{17DBC7DC-7FC0-4CEF-AC37-E7E3C9D2E0C1}" srcOrd="0" destOrd="0" presId="urn:microsoft.com/office/officeart/2005/8/layout/default"/>
    <dgm:cxn modelId="{6EE7A74E-CA1D-461F-90D1-53CFA2BCD14A}" srcId="{4623BA1F-4F1B-4BAE-9778-655B6272E596}" destId="{0118E5EC-ECD5-4282-AD00-5106D7063F03}" srcOrd="12" destOrd="0" parTransId="{5E17A130-DD02-4B84-9D9B-0780A9DAE052}" sibTransId="{372086FF-B302-45EF-8B16-01CD3AD9B861}"/>
    <dgm:cxn modelId="{CAB32675-B3A9-434F-B0D9-93A2384189B5}" type="presOf" srcId="{45FC582F-583F-4F9F-8860-D7AAF8B5D252}" destId="{950834FE-8AE6-4C3B-B619-BCDABA622768}" srcOrd="0" destOrd="0" presId="urn:microsoft.com/office/officeart/2005/8/layout/default"/>
    <dgm:cxn modelId="{8777C27B-90CF-4937-B9C7-E84835605CA3}" srcId="{4623BA1F-4F1B-4BAE-9778-655B6272E596}" destId="{FEE0C765-E539-4774-9FA8-0C1A492DBA75}" srcOrd="5" destOrd="0" parTransId="{8D0FAF40-33BB-47C8-BB63-8AD7B89B93C7}" sibTransId="{824BA79B-FCA4-40E0-BA94-CDADA10F74C3}"/>
    <dgm:cxn modelId="{31D1FF7C-E2A4-4F37-9929-02AEC77662DE}" srcId="{4623BA1F-4F1B-4BAE-9778-655B6272E596}" destId="{08680A5D-14E1-4B92-B110-4F63DF1DC98F}" srcOrd="11" destOrd="0" parTransId="{106BC854-6A3F-4FEA-9B4E-4DE4132BE251}" sibTransId="{0C1AB10E-8CC8-40E5-9EC0-430E1FEC4168}"/>
    <dgm:cxn modelId="{EA443182-008C-4E67-8A96-F515CFCDF45B}" srcId="{4623BA1F-4F1B-4BAE-9778-655B6272E596}" destId="{BFAD8FF0-246C-43BE-BD0C-F822FD98D49C}" srcOrd="10" destOrd="0" parTransId="{515A76BD-994D-4F33-98C0-29E31D456DF5}" sibTransId="{A7739ABA-E229-4295-94E8-A49E875394AF}"/>
    <dgm:cxn modelId="{19E7038F-00E5-4A66-B6C0-53A123C963FC}" srcId="{4623BA1F-4F1B-4BAE-9778-655B6272E596}" destId="{4CE00D0E-13A4-487B-98C2-0DEFDE82A435}" srcOrd="0" destOrd="0" parTransId="{BA37D79E-3D7B-4692-ABB8-229520B9DA6C}" sibTransId="{70621708-B427-4B02-9879-A1FEC30762DE}"/>
    <dgm:cxn modelId="{CFA1CA8F-845B-4807-B865-3008BD9AE918}" type="presOf" srcId="{0AE28E62-F0FF-40BC-B2E6-0268497BBA6A}" destId="{255D129B-FBA4-4B77-9904-C0B6DFFAD224}" srcOrd="0" destOrd="0" presId="urn:microsoft.com/office/officeart/2005/8/layout/default"/>
    <dgm:cxn modelId="{FBCF219A-2BE1-440C-ADF2-DBC3685EF64C}" type="presOf" srcId="{09950175-9F61-4E4F-B91A-301A7A150582}" destId="{2004FB5E-A2B7-42D2-838F-5E7DCA7C9217}" srcOrd="0" destOrd="0" presId="urn:microsoft.com/office/officeart/2005/8/layout/default"/>
    <dgm:cxn modelId="{CEB3CE9B-74B7-4047-B62A-B7146D00A507}" srcId="{4623BA1F-4F1B-4BAE-9778-655B6272E596}" destId="{B33EA65C-FF4C-4448-AFC6-22641BDA5CF3}" srcOrd="6" destOrd="0" parTransId="{DF46295C-2CD0-4F5E-A4CF-CD87DD7651C1}" sibTransId="{34ACD12B-5CD5-49A3-9210-06FD880412A0}"/>
    <dgm:cxn modelId="{78D6F79B-EF9B-4B28-83D4-7CEFCB29D032}" type="presOf" srcId="{4623BA1F-4F1B-4BAE-9778-655B6272E596}" destId="{9EB36C2A-551B-4DCB-8824-CF6C32A0D0E4}" srcOrd="0" destOrd="0" presId="urn:microsoft.com/office/officeart/2005/8/layout/default"/>
    <dgm:cxn modelId="{EEB47AAA-5B60-40F2-8D70-AC1C02841D94}" type="presOf" srcId="{FEE0C765-E539-4774-9FA8-0C1A492DBA75}" destId="{5B3C610E-FECF-4A6A-8823-F85E34511134}" srcOrd="0" destOrd="0" presId="urn:microsoft.com/office/officeart/2005/8/layout/default"/>
    <dgm:cxn modelId="{9E9CCEAF-6239-4011-8881-805E154EDEE4}" type="presOf" srcId="{4CE00D0E-13A4-487B-98C2-0DEFDE82A435}" destId="{085A5089-10A6-4209-BB55-09D92538B96E}" srcOrd="0" destOrd="0" presId="urn:microsoft.com/office/officeart/2005/8/layout/default"/>
    <dgm:cxn modelId="{BDE3EAC8-DD1C-492B-83DA-890795C37E56}" type="presOf" srcId="{B33EA65C-FF4C-4448-AFC6-22641BDA5CF3}" destId="{3C01DCC6-5273-4548-9036-AC9A39351A08}" srcOrd="0" destOrd="0" presId="urn:microsoft.com/office/officeart/2005/8/layout/default"/>
    <dgm:cxn modelId="{7D0498D1-AA95-4FE3-BD24-2118AAA023F2}" type="presOf" srcId="{DE57A0BA-025B-4C29-B235-D529023A8C3B}" destId="{7895E1BA-6442-4804-AE11-8CA88C897525}" srcOrd="0" destOrd="0" presId="urn:microsoft.com/office/officeart/2005/8/layout/default"/>
    <dgm:cxn modelId="{E8E4C7DE-E49C-47EA-A300-746D028558C4}" srcId="{4623BA1F-4F1B-4BAE-9778-655B6272E596}" destId="{45FC582F-583F-4F9F-8860-D7AAF8B5D252}" srcOrd="3" destOrd="0" parTransId="{243EF005-215F-4FD5-990B-1C5FBBD3B798}" sibTransId="{D6D255D0-FE11-401D-A51A-81D8153E84D0}"/>
    <dgm:cxn modelId="{593802ED-70BF-48D5-BA0F-573C59C0215C}" type="presOf" srcId="{97595BD6-6F3A-40CE-9877-081496EF011E}" destId="{AE365798-C953-44E3-BC25-5C1BEE203504}" srcOrd="0" destOrd="0" presId="urn:microsoft.com/office/officeart/2005/8/layout/default"/>
    <dgm:cxn modelId="{4581E5F6-1547-4D12-9398-9736C6161907}" srcId="{4623BA1F-4F1B-4BAE-9778-655B6272E596}" destId="{97595BD6-6F3A-40CE-9877-081496EF011E}" srcOrd="7" destOrd="0" parTransId="{610C623F-50FD-45DF-9484-40229E115992}" sibTransId="{3B5AF975-453E-41AD-A469-8397E3E65845}"/>
    <dgm:cxn modelId="{AF9B82B0-CEEC-416B-A4B9-885F5F0B67F9}" type="presParOf" srcId="{9EB36C2A-551B-4DCB-8824-CF6C32A0D0E4}" destId="{085A5089-10A6-4209-BB55-09D92538B96E}" srcOrd="0" destOrd="0" presId="urn:microsoft.com/office/officeart/2005/8/layout/default"/>
    <dgm:cxn modelId="{13AFA303-CEDB-446F-9308-939A5364CABE}" type="presParOf" srcId="{9EB36C2A-551B-4DCB-8824-CF6C32A0D0E4}" destId="{B0C665B7-A8B4-4544-B3A7-501F2D4A6C6A}" srcOrd="1" destOrd="0" presId="urn:microsoft.com/office/officeart/2005/8/layout/default"/>
    <dgm:cxn modelId="{4FCFE036-7CD8-49FC-B567-FA6C3F305DFA}" type="presParOf" srcId="{9EB36C2A-551B-4DCB-8824-CF6C32A0D0E4}" destId="{7895E1BA-6442-4804-AE11-8CA88C897525}" srcOrd="2" destOrd="0" presId="urn:microsoft.com/office/officeart/2005/8/layout/default"/>
    <dgm:cxn modelId="{7CEE2BE8-9C40-40D5-A635-A6891D45332D}" type="presParOf" srcId="{9EB36C2A-551B-4DCB-8824-CF6C32A0D0E4}" destId="{95EDA176-04C0-473E-93EF-3180E982D0A0}" srcOrd="3" destOrd="0" presId="urn:microsoft.com/office/officeart/2005/8/layout/default"/>
    <dgm:cxn modelId="{B491E340-D95E-4A9E-8CCD-532B609FB6D6}" type="presParOf" srcId="{9EB36C2A-551B-4DCB-8824-CF6C32A0D0E4}" destId="{2004FB5E-A2B7-42D2-838F-5E7DCA7C9217}" srcOrd="4" destOrd="0" presId="urn:microsoft.com/office/officeart/2005/8/layout/default"/>
    <dgm:cxn modelId="{5A623844-3791-45B0-B6B3-E43C2DCE9D5B}" type="presParOf" srcId="{9EB36C2A-551B-4DCB-8824-CF6C32A0D0E4}" destId="{12BEEFE5-35AA-4CDC-88C5-AD5E383137AA}" srcOrd="5" destOrd="0" presId="urn:microsoft.com/office/officeart/2005/8/layout/default"/>
    <dgm:cxn modelId="{85EBE1E8-C9F3-42CE-B1CE-B51AE1E7BA28}" type="presParOf" srcId="{9EB36C2A-551B-4DCB-8824-CF6C32A0D0E4}" destId="{950834FE-8AE6-4C3B-B619-BCDABA622768}" srcOrd="6" destOrd="0" presId="urn:microsoft.com/office/officeart/2005/8/layout/default"/>
    <dgm:cxn modelId="{537B3E2C-4A23-4D6F-9984-D9337B633BBE}" type="presParOf" srcId="{9EB36C2A-551B-4DCB-8824-CF6C32A0D0E4}" destId="{91012588-9394-47DD-8816-AE0A4C62F24D}" srcOrd="7" destOrd="0" presId="urn:microsoft.com/office/officeart/2005/8/layout/default"/>
    <dgm:cxn modelId="{0D506974-02B1-428F-BA72-33F732BF8738}" type="presParOf" srcId="{9EB36C2A-551B-4DCB-8824-CF6C32A0D0E4}" destId="{BACC8330-9348-40A6-9313-BAFA867D0A87}" srcOrd="8" destOrd="0" presId="urn:microsoft.com/office/officeart/2005/8/layout/default"/>
    <dgm:cxn modelId="{C9F5712D-CE37-4661-A3E5-E596A1EE83A6}" type="presParOf" srcId="{9EB36C2A-551B-4DCB-8824-CF6C32A0D0E4}" destId="{2BCA4047-FB5C-4985-ADE6-095295AFE9F5}" srcOrd="9" destOrd="0" presId="urn:microsoft.com/office/officeart/2005/8/layout/default"/>
    <dgm:cxn modelId="{8ADCBED9-D46D-4EFB-BE11-D58EB45DB9CE}" type="presParOf" srcId="{9EB36C2A-551B-4DCB-8824-CF6C32A0D0E4}" destId="{5B3C610E-FECF-4A6A-8823-F85E34511134}" srcOrd="10" destOrd="0" presId="urn:microsoft.com/office/officeart/2005/8/layout/default"/>
    <dgm:cxn modelId="{14D57315-3D1C-4DA7-B8FD-D4C3DE965BED}" type="presParOf" srcId="{9EB36C2A-551B-4DCB-8824-CF6C32A0D0E4}" destId="{57D15D59-5597-4AF7-BF6F-75B9A71C5914}" srcOrd="11" destOrd="0" presId="urn:microsoft.com/office/officeart/2005/8/layout/default"/>
    <dgm:cxn modelId="{8341F350-F4CE-4A8E-B4E4-8181EE4DB059}" type="presParOf" srcId="{9EB36C2A-551B-4DCB-8824-CF6C32A0D0E4}" destId="{3C01DCC6-5273-4548-9036-AC9A39351A08}" srcOrd="12" destOrd="0" presId="urn:microsoft.com/office/officeart/2005/8/layout/default"/>
    <dgm:cxn modelId="{0CC104DB-8D61-47DA-9986-79A33CEFE35B}" type="presParOf" srcId="{9EB36C2A-551B-4DCB-8824-CF6C32A0D0E4}" destId="{4681F703-995E-4132-83B3-49C077BDB0EC}" srcOrd="13" destOrd="0" presId="urn:microsoft.com/office/officeart/2005/8/layout/default"/>
    <dgm:cxn modelId="{31F23907-7BC8-4B25-857D-BF2CFD7C7828}" type="presParOf" srcId="{9EB36C2A-551B-4DCB-8824-CF6C32A0D0E4}" destId="{AE365798-C953-44E3-BC25-5C1BEE203504}" srcOrd="14" destOrd="0" presId="urn:microsoft.com/office/officeart/2005/8/layout/default"/>
    <dgm:cxn modelId="{FD032901-8E7A-4EFA-BB0A-FF8BB0044C5A}" type="presParOf" srcId="{9EB36C2A-551B-4DCB-8824-CF6C32A0D0E4}" destId="{41FF23C1-AC08-40AD-A024-14A138E9903B}" srcOrd="15" destOrd="0" presId="urn:microsoft.com/office/officeart/2005/8/layout/default"/>
    <dgm:cxn modelId="{102A0437-E34F-4ED5-869E-8E91118E4699}" type="presParOf" srcId="{9EB36C2A-551B-4DCB-8824-CF6C32A0D0E4}" destId="{255D129B-FBA4-4B77-9904-C0B6DFFAD224}" srcOrd="16" destOrd="0" presId="urn:microsoft.com/office/officeart/2005/8/layout/default"/>
    <dgm:cxn modelId="{67A8BFD9-310B-4304-8DFF-A372810653D9}" type="presParOf" srcId="{9EB36C2A-551B-4DCB-8824-CF6C32A0D0E4}" destId="{C68ED103-830E-4DDF-82FF-B7299452FE8D}" srcOrd="17" destOrd="0" presId="urn:microsoft.com/office/officeart/2005/8/layout/default"/>
    <dgm:cxn modelId="{8B28198C-6DC2-459D-833C-199445A28EF2}" type="presParOf" srcId="{9EB36C2A-551B-4DCB-8824-CF6C32A0D0E4}" destId="{17DBC7DC-7FC0-4CEF-AC37-E7E3C9D2E0C1}" srcOrd="18" destOrd="0" presId="urn:microsoft.com/office/officeart/2005/8/layout/default"/>
    <dgm:cxn modelId="{32553FB4-8BB3-4B66-A26B-1AB813DD7292}" type="presParOf" srcId="{9EB36C2A-551B-4DCB-8824-CF6C32A0D0E4}" destId="{B5A71A8D-25F8-4CAA-8A11-55609AE3C67A}" srcOrd="19" destOrd="0" presId="urn:microsoft.com/office/officeart/2005/8/layout/default"/>
    <dgm:cxn modelId="{BFAC839F-656A-47D6-A4A7-47A6DF3A7646}" type="presParOf" srcId="{9EB36C2A-551B-4DCB-8824-CF6C32A0D0E4}" destId="{3D4363DB-065A-4349-ACB7-610075F202F1}" srcOrd="20" destOrd="0" presId="urn:microsoft.com/office/officeart/2005/8/layout/default"/>
    <dgm:cxn modelId="{885D0871-492D-4941-8EB3-11D98A91ED29}" type="presParOf" srcId="{9EB36C2A-551B-4DCB-8824-CF6C32A0D0E4}" destId="{15148865-6E97-4259-BC2E-3D32BA9AA07D}" srcOrd="21" destOrd="0" presId="urn:microsoft.com/office/officeart/2005/8/layout/default"/>
    <dgm:cxn modelId="{A89564F2-E0E0-41E4-ACED-06D10F50EB7F}" type="presParOf" srcId="{9EB36C2A-551B-4DCB-8824-CF6C32A0D0E4}" destId="{05775B99-8C9F-46CF-A8BC-E7FB2B6C926B}" srcOrd="22" destOrd="0" presId="urn:microsoft.com/office/officeart/2005/8/layout/default"/>
    <dgm:cxn modelId="{8DA17287-17CD-4DC3-87D7-CC64B48BC660}" type="presParOf" srcId="{9EB36C2A-551B-4DCB-8824-CF6C32A0D0E4}" destId="{2074ED22-7EB2-4AB3-8F73-A17F70C8D51A}" srcOrd="23" destOrd="0" presId="urn:microsoft.com/office/officeart/2005/8/layout/default"/>
    <dgm:cxn modelId="{3D710DD4-85CA-49A5-AC1B-B813E688405D}" type="presParOf" srcId="{9EB36C2A-551B-4DCB-8824-CF6C32A0D0E4}" destId="{FCBB099A-FE20-4220-A07D-EEA8F789C15B}" srcOrd="24" destOrd="0" presId="urn:microsoft.com/office/officeart/2005/8/layout/default"/>
    <dgm:cxn modelId="{5FEF8386-B03E-4A2B-961B-2FFDD1F6EC99}" type="presParOf" srcId="{9EB36C2A-551B-4DCB-8824-CF6C32A0D0E4}" destId="{CFEEC651-DF69-4F27-A10D-A9C496175992}" srcOrd="25" destOrd="0" presId="urn:microsoft.com/office/officeart/2005/8/layout/default"/>
    <dgm:cxn modelId="{4DA6FAB9-16CA-49DA-AE57-33F4CCFD1C2D}" type="presParOf" srcId="{9EB36C2A-551B-4DCB-8824-CF6C32A0D0E4}" destId="{47A6B6D0-7BD6-4EB6-830A-BD482708F046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A5089-10A6-4209-BB55-09D92538B96E}">
      <dsp:nvSpPr>
        <dsp:cNvPr id="0" name=""/>
        <dsp:cNvSpPr/>
      </dsp:nvSpPr>
      <dsp:spPr>
        <a:xfrm>
          <a:off x="531509" y="446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 : age in year</a:t>
          </a:r>
        </a:p>
      </dsp:txBody>
      <dsp:txXfrm>
        <a:off x="531509" y="446"/>
        <a:ext cx="1806922" cy="1084153"/>
      </dsp:txXfrm>
    </dsp:sp>
    <dsp:sp modelId="{7895E1BA-6442-4804-AE11-8CA88C897525}">
      <dsp:nvSpPr>
        <dsp:cNvPr id="0" name=""/>
        <dsp:cNvSpPr/>
      </dsp:nvSpPr>
      <dsp:spPr>
        <a:xfrm>
          <a:off x="2519124" y="446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sex : gender</a:t>
          </a:r>
          <a:br>
            <a:rPr lang="en-US" sz="1200" kern="1200"/>
          </a:br>
          <a:endParaRPr lang="en-US" sz="1200" kern="1200"/>
        </a:p>
      </dsp:txBody>
      <dsp:txXfrm>
        <a:off x="2519124" y="446"/>
        <a:ext cx="1806922" cy="1084153"/>
      </dsp:txXfrm>
    </dsp:sp>
    <dsp:sp modelId="{2004FB5E-A2B7-42D2-838F-5E7DCA7C9217}">
      <dsp:nvSpPr>
        <dsp:cNvPr id="0" name=""/>
        <dsp:cNvSpPr/>
      </dsp:nvSpPr>
      <dsp:spPr>
        <a:xfrm>
          <a:off x="4506738" y="446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cp : Ceruloplasmin protein</a:t>
          </a:r>
          <a:br>
            <a:rPr lang="en-US" sz="1200" kern="1200"/>
          </a:br>
          <a:endParaRPr lang="en-US" sz="1200" kern="1200"/>
        </a:p>
      </dsp:txBody>
      <dsp:txXfrm>
        <a:off x="4506738" y="446"/>
        <a:ext cx="1806922" cy="1084153"/>
      </dsp:txXfrm>
    </dsp:sp>
    <dsp:sp modelId="{950834FE-8AE6-4C3B-B619-BCDABA622768}">
      <dsp:nvSpPr>
        <dsp:cNvPr id="0" name=""/>
        <dsp:cNvSpPr/>
      </dsp:nvSpPr>
      <dsp:spPr>
        <a:xfrm>
          <a:off x="6494352" y="446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trestbps : resting blood pressure in mm Hg</a:t>
          </a:r>
          <a:br>
            <a:rPr lang="en-US" sz="1200" kern="1200"/>
          </a:br>
          <a:endParaRPr lang="en-US" sz="1200" kern="1200"/>
        </a:p>
      </dsp:txBody>
      <dsp:txXfrm>
        <a:off x="6494352" y="446"/>
        <a:ext cx="1806922" cy="1084153"/>
      </dsp:txXfrm>
    </dsp:sp>
    <dsp:sp modelId="{BACC8330-9348-40A6-9313-BAFA867D0A87}">
      <dsp:nvSpPr>
        <dsp:cNvPr id="0" name=""/>
        <dsp:cNvSpPr/>
      </dsp:nvSpPr>
      <dsp:spPr>
        <a:xfrm>
          <a:off x="8481967" y="446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chol : serum cholestoral</a:t>
          </a:r>
        </a:p>
      </dsp:txBody>
      <dsp:txXfrm>
        <a:off x="8481967" y="446"/>
        <a:ext cx="1806922" cy="1084153"/>
      </dsp:txXfrm>
    </dsp:sp>
    <dsp:sp modelId="{5B3C610E-FECF-4A6A-8823-F85E34511134}">
      <dsp:nvSpPr>
        <dsp:cNvPr id="0" name=""/>
        <dsp:cNvSpPr/>
      </dsp:nvSpPr>
      <dsp:spPr>
        <a:xfrm>
          <a:off x="531509" y="1265292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fbs :   fasting blood sugar  &gt; 120 mg/dl</a:t>
          </a:r>
        </a:p>
      </dsp:txBody>
      <dsp:txXfrm>
        <a:off x="531509" y="1265292"/>
        <a:ext cx="1806922" cy="1084153"/>
      </dsp:txXfrm>
    </dsp:sp>
    <dsp:sp modelId="{3C01DCC6-5273-4548-9036-AC9A39351A08}">
      <dsp:nvSpPr>
        <dsp:cNvPr id="0" name=""/>
        <dsp:cNvSpPr/>
      </dsp:nvSpPr>
      <dsp:spPr>
        <a:xfrm>
          <a:off x="2519124" y="1265292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restecg : resting electrocardiographic results</a:t>
          </a:r>
        </a:p>
      </dsp:txBody>
      <dsp:txXfrm>
        <a:off x="2519124" y="1265292"/>
        <a:ext cx="1806922" cy="1084153"/>
      </dsp:txXfrm>
    </dsp:sp>
    <dsp:sp modelId="{AE365798-C953-44E3-BC25-5C1BEE203504}">
      <dsp:nvSpPr>
        <dsp:cNvPr id="0" name=""/>
        <dsp:cNvSpPr/>
      </dsp:nvSpPr>
      <dsp:spPr>
        <a:xfrm>
          <a:off x="4506738" y="1265292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thalach : maximum heart rate achieved</a:t>
          </a:r>
        </a:p>
      </dsp:txBody>
      <dsp:txXfrm>
        <a:off x="4506738" y="1265292"/>
        <a:ext cx="1806922" cy="1084153"/>
      </dsp:txXfrm>
    </dsp:sp>
    <dsp:sp modelId="{255D129B-FBA4-4B77-9904-C0B6DFFAD224}">
      <dsp:nvSpPr>
        <dsp:cNvPr id="0" name=""/>
        <dsp:cNvSpPr/>
      </dsp:nvSpPr>
      <dsp:spPr>
        <a:xfrm>
          <a:off x="6494352" y="1265292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exang : exercise induced angina</a:t>
          </a:r>
        </a:p>
      </dsp:txBody>
      <dsp:txXfrm>
        <a:off x="6494352" y="1265292"/>
        <a:ext cx="1806922" cy="1084153"/>
      </dsp:txXfrm>
    </dsp:sp>
    <dsp:sp modelId="{17DBC7DC-7FC0-4CEF-AC37-E7E3C9D2E0C1}">
      <dsp:nvSpPr>
        <dsp:cNvPr id="0" name=""/>
        <dsp:cNvSpPr/>
      </dsp:nvSpPr>
      <dsp:spPr>
        <a:xfrm>
          <a:off x="8481967" y="1265292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oldpeak : ST depression induced by exercise relative to rest</a:t>
          </a:r>
        </a:p>
      </dsp:txBody>
      <dsp:txXfrm>
        <a:off x="8481967" y="1265292"/>
        <a:ext cx="1806922" cy="1084153"/>
      </dsp:txXfrm>
    </dsp:sp>
    <dsp:sp modelId="{3D4363DB-065A-4349-ACB7-610075F202F1}">
      <dsp:nvSpPr>
        <dsp:cNvPr id="0" name=""/>
        <dsp:cNvSpPr/>
      </dsp:nvSpPr>
      <dsp:spPr>
        <a:xfrm>
          <a:off x="1525316" y="2530137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slope : The slope of the ST segment in relation to heart rate</a:t>
          </a:r>
        </a:p>
      </dsp:txBody>
      <dsp:txXfrm>
        <a:off x="1525316" y="2530137"/>
        <a:ext cx="1806922" cy="1084153"/>
      </dsp:txXfrm>
    </dsp:sp>
    <dsp:sp modelId="{05775B99-8C9F-46CF-A8BC-E7FB2B6C926B}">
      <dsp:nvSpPr>
        <dsp:cNvPr id="0" name=""/>
        <dsp:cNvSpPr/>
      </dsp:nvSpPr>
      <dsp:spPr>
        <a:xfrm>
          <a:off x="3512931" y="2530137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 : number of major vessels (0-3) colored by flourosopy</a:t>
          </a:r>
        </a:p>
      </dsp:txBody>
      <dsp:txXfrm>
        <a:off x="3512931" y="2530137"/>
        <a:ext cx="1806922" cy="1084153"/>
      </dsp:txXfrm>
    </dsp:sp>
    <dsp:sp modelId="{FCBB099A-FE20-4220-A07D-EEA8F789C15B}">
      <dsp:nvSpPr>
        <dsp:cNvPr id="0" name=""/>
        <dsp:cNvSpPr/>
      </dsp:nvSpPr>
      <dsp:spPr>
        <a:xfrm>
          <a:off x="5500545" y="2530137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thal : Thalassemia</a:t>
          </a:r>
          <a:br>
            <a:rPr lang="en-US" sz="1200" kern="1200"/>
          </a:br>
          <a:endParaRPr lang="en-US" sz="1200" kern="1200"/>
        </a:p>
      </dsp:txBody>
      <dsp:txXfrm>
        <a:off x="5500545" y="2530137"/>
        <a:ext cx="1806922" cy="1084153"/>
      </dsp:txXfrm>
    </dsp:sp>
    <dsp:sp modelId="{47A6B6D0-7BD6-4EB6-830A-BD482708F046}">
      <dsp:nvSpPr>
        <dsp:cNvPr id="0" name=""/>
        <dsp:cNvSpPr/>
      </dsp:nvSpPr>
      <dsp:spPr>
        <a:xfrm>
          <a:off x="7488159" y="2530137"/>
          <a:ext cx="1806922" cy="10841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target : result</a:t>
          </a:r>
        </a:p>
      </dsp:txBody>
      <dsp:txXfrm>
        <a:off x="7488159" y="2530137"/>
        <a:ext cx="1806922" cy="1084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D9600-7454-40FD-A494-BA136466F16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68C7D-602A-448A-A370-043875E1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68C7D-602A-448A-A370-043875E1DC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1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82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3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DA5A60-35FD-44BB-8803-52591B64777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9BD6EB-15F9-4A76-AE54-40180FA89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dataset/45/heart+disea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98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D20AE-59DC-335F-0963-015E832099C4}"/>
              </a:ext>
            </a:extLst>
          </p:cNvPr>
          <p:cNvSpPr txBox="1"/>
          <p:nvPr/>
        </p:nvSpPr>
        <p:spPr>
          <a:xfrm>
            <a:off x="979714" y="1539549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3DBF7F-13E2-ED80-FE1B-7B8BCD99B2FC}"/>
              </a:ext>
            </a:extLst>
          </p:cNvPr>
          <p:cNvCxnSpPr>
            <a:cxnSpLocks/>
          </p:cNvCxnSpPr>
          <p:nvPr/>
        </p:nvCxnSpPr>
        <p:spPr>
          <a:xfrm>
            <a:off x="3125748" y="1399594"/>
            <a:ext cx="0" cy="2640561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5CBE41-4C2B-A95E-AB0E-0845BA302F89}"/>
              </a:ext>
            </a:extLst>
          </p:cNvPr>
          <p:cNvSpPr txBox="1"/>
          <p:nvPr/>
        </p:nvSpPr>
        <p:spPr>
          <a:xfrm>
            <a:off x="3299124" y="1470320"/>
            <a:ext cx="8294911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Provided a clear and detailed visualized plots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Made it easier to understand the data and it’s characteristics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Made some simple feature engineering to help building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0058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1B0D4-4570-3C73-9B4F-C08A9247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6BE1E-B9C0-7288-5E63-E11EB55B5CF9}"/>
              </a:ext>
            </a:extLst>
          </p:cNvPr>
          <p:cNvSpPr txBox="1"/>
          <p:nvPr/>
        </p:nvSpPr>
        <p:spPr>
          <a:xfrm>
            <a:off x="4568336" y="2052435"/>
            <a:ext cx="284583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/>
              <a:t>Phase(3)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86511-D737-20C5-E56A-8B2012E3E192}"/>
              </a:ext>
            </a:extLst>
          </p:cNvPr>
          <p:cNvSpPr txBox="1"/>
          <p:nvPr/>
        </p:nvSpPr>
        <p:spPr>
          <a:xfrm>
            <a:off x="1503231" y="2939839"/>
            <a:ext cx="89760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 &amp; Validation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44B38-81EA-0C81-53DC-816192EEA755}"/>
              </a:ext>
            </a:extLst>
          </p:cNvPr>
          <p:cNvSpPr txBox="1"/>
          <p:nvPr/>
        </p:nvSpPr>
        <p:spPr>
          <a:xfrm>
            <a:off x="2842173" y="3918176"/>
            <a:ext cx="629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By: Marwan Ammar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D3537-7F5B-33A3-4D1E-D835EF1F6423}"/>
              </a:ext>
            </a:extLst>
          </p:cNvPr>
          <p:cNvSpPr txBox="1"/>
          <p:nvPr/>
        </p:nvSpPr>
        <p:spPr>
          <a:xfrm>
            <a:off x="2842173" y="4455834"/>
            <a:ext cx="629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By: Omar El Amir  </a:t>
            </a:r>
          </a:p>
        </p:txBody>
      </p:sp>
    </p:spTree>
    <p:extLst>
      <p:ext uri="{BB962C8B-B14F-4D97-AF65-F5344CB8AC3E}">
        <p14:creationId xmlns:p14="http://schemas.microsoft.com/office/powerpoint/2010/main" val="119995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A972-9EB7-CADB-2EBC-6A5CA9E3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E28A6-A9E5-B13E-7489-96B8C5B372C3}"/>
              </a:ext>
            </a:extLst>
          </p:cNvPr>
          <p:cNvSpPr txBox="1"/>
          <p:nvPr/>
        </p:nvSpPr>
        <p:spPr>
          <a:xfrm>
            <a:off x="2595716" y="580901"/>
            <a:ext cx="649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 : What I did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B357FB-B1B0-D6F8-A0CA-D0F2184E0CE6}"/>
              </a:ext>
            </a:extLst>
          </p:cNvPr>
          <p:cNvCxnSpPr>
            <a:cxnSpLocks/>
          </p:cNvCxnSpPr>
          <p:nvPr/>
        </p:nvCxnSpPr>
        <p:spPr>
          <a:xfrm>
            <a:off x="4027953" y="1507672"/>
            <a:ext cx="3565201" cy="0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154747-CB12-6580-379F-9DE95E326E10}"/>
              </a:ext>
            </a:extLst>
          </p:cNvPr>
          <p:cNvSpPr txBox="1"/>
          <p:nvPr/>
        </p:nvSpPr>
        <p:spPr>
          <a:xfrm>
            <a:off x="1750143" y="1507672"/>
            <a:ext cx="9055509" cy="412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Importing modeling libraries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Implemented different machine learning models like Logistic Regression, Decision Tree, Random Forest, SVC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Compared performance using metrics such as accuracy, precision, recall,F1-score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Optimized features to enhance predictive power of the model</a:t>
            </a:r>
          </a:p>
        </p:txBody>
      </p:sp>
    </p:spTree>
    <p:extLst>
      <p:ext uri="{BB962C8B-B14F-4D97-AF65-F5344CB8AC3E}">
        <p14:creationId xmlns:p14="http://schemas.microsoft.com/office/powerpoint/2010/main" val="309453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BE588-F34D-4503-8CC7-79E530DDD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ECBCA-93F4-A0F1-8162-231F9FDB0C9F}"/>
              </a:ext>
            </a:extLst>
          </p:cNvPr>
          <p:cNvSpPr txBox="1"/>
          <p:nvPr/>
        </p:nvSpPr>
        <p:spPr>
          <a:xfrm>
            <a:off x="1156694" y="1764374"/>
            <a:ext cx="2696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</a:t>
            </a:r>
          </a:p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D51F7-861B-1AED-7142-9CD5E6AA43C6}"/>
              </a:ext>
            </a:extLst>
          </p:cNvPr>
          <p:cNvCxnSpPr>
            <a:cxnSpLocks/>
          </p:cNvCxnSpPr>
          <p:nvPr/>
        </p:nvCxnSpPr>
        <p:spPr>
          <a:xfrm>
            <a:off x="3047090" y="1399594"/>
            <a:ext cx="0" cy="2640561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C4F3F6-F33E-DEE7-BD92-C49EC169853A}"/>
              </a:ext>
            </a:extLst>
          </p:cNvPr>
          <p:cNvSpPr txBox="1"/>
          <p:nvPr/>
        </p:nvSpPr>
        <p:spPr>
          <a:xfrm>
            <a:off x="3126662" y="1470320"/>
            <a:ext cx="8467374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Built and compared multiple machine learning models to identify the best candidate Made it easier to understand the data and it’s characteristics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Provided clear metrics (accuracy, precision, recall, F1score) for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00835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7070-7B63-DBDE-F975-BB09F9286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6FB56-261A-004B-5CB2-D757EDADB276}"/>
              </a:ext>
            </a:extLst>
          </p:cNvPr>
          <p:cNvSpPr txBox="1"/>
          <p:nvPr/>
        </p:nvSpPr>
        <p:spPr>
          <a:xfrm>
            <a:off x="1060704" y="538177"/>
            <a:ext cx="1076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 &amp; model fitting: What I did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D2BDEA-63CB-373B-FD4E-4E6033B9A3FC}"/>
              </a:ext>
            </a:extLst>
          </p:cNvPr>
          <p:cNvCxnSpPr>
            <a:cxnSpLocks/>
          </p:cNvCxnSpPr>
          <p:nvPr/>
        </p:nvCxnSpPr>
        <p:spPr>
          <a:xfrm>
            <a:off x="4027953" y="1507672"/>
            <a:ext cx="3565201" cy="0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97FEB3-FC93-4E40-8910-B6CF3CC045BA}"/>
              </a:ext>
            </a:extLst>
          </p:cNvPr>
          <p:cNvSpPr txBox="1"/>
          <p:nvPr/>
        </p:nvSpPr>
        <p:spPr>
          <a:xfrm>
            <a:off x="1750143" y="1507672"/>
            <a:ext cx="9055509" cy="412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Cross-Validation Analysis , To evaluate model performance on unseen data and prevent overfitting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created ROC-AUC curves to visually analyze each model's ability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Comparison table to summarize the key performance metric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Hyperparameter Tuning , To improve the model's performance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4293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4E72-C310-F03F-B8EE-4E23E342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EACA0-C7FF-3CD7-6BD4-487B7029302B}"/>
              </a:ext>
            </a:extLst>
          </p:cNvPr>
          <p:cNvSpPr txBox="1"/>
          <p:nvPr/>
        </p:nvSpPr>
        <p:spPr>
          <a:xfrm>
            <a:off x="1156694" y="1764374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54E244-1B0A-B0C2-D165-809458575B86}"/>
              </a:ext>
            </a:extLst>
          </p:cNvPr>
          <p:cNvCxnSpPr>
            <a:cxnSpLocks/>
          </p:cNvCxnSpPr>
          <p:nvPr/>
        </p:nvCxnSpPr>
        <p:spPr>
          <a:xfrm>
            <a:off x="2928218" y="1399594"/>
            <a:ext cx="0" cy="2640561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6FB67F-C370-392A-B26E-A866931CFAE8}"/>
              </a:ext>
            </a:extLst>
          </p:cNvPr>
          <p:cNvSpPr txBox="1"/>
          <p:nvPr/>
        </p:nvSpPr>
        <p:spPr>
          <a:xfrm>
            <a:off x="3007790" y="1399594"/>
            <a:ext cx="8467374" cy="493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Trained and evaluated five different machine learning models using 10-fold cross-validation.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ROC-AUC curves to discriminate between healthy and heart disease patients.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Used a comparison table to summarize the key performance metrics, which clearly showed that the Random Forest model provided the best overall results.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Final model was not only accurate but also robust and generalizable to new, unseen patient data.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The final solution is both well-justified and highly reliable for predicting heart disease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83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3CA3D-E732-0D1C-196D-14A89E605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3CFC3C-8482-5DF2-A679-F282638587C7}"/>
              </a:ext>
            </a:extLst>
          </p:cNvPr>
          <p:cNvSpPr txBox="1"/>
          <p:nvPr/>
        </p:nvSpPr>
        <p:spPr>
          <a:xfrm>
            <a:off x="4243872" y="1064269"/>
            <a:ext cx="2845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Phase_(4)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99E11-A0FF-D2F5-CEA1-FDA0294ACCF6}"/>
              </a:ext>
            </a:extLst>
          </p:cNvPr>
          <p:cNvSpPr txBox="1"/>
          <p:nvPr/>
        </p:nvSpPr>
        <p:spPr>
          <a:xfrm>
            <a:off x="1754156" y="1978094"/>
            <a:ext cx="8976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using </a:t>
            </a:r>
            <a:r>
              <a:rPr lang="en-US" sz="4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A8825-DF1C-2B2D-7DDE-60C5153D4CB0}"/>
              </a:ext>
            </a:extLst>
          </p:cNvPr>
          <p:cNvSpPr txBox="1"/>
          <p:nvPr/>
        </p:nvSpPr>
        <p:spPr>
          <a:xfrm>
            <a:off x="3163079" y="2908327"/>
            <a:ext cx="629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By: Abanoub Michel 👨‍💻</a:t>
            </a:r>
          </a:p>
        </p:txBody>
      </p:sp>
    </p:spTree>
    <p:extLst>
      <p:ext uri="{BB962C8B-B14F-4D97-AF65-F5344CB8AC3E}">
        <p14:creationId xmlns:p14="http://schemas.microsoft.com/office/powerpoint/2010/main" val="37031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0DAB9-81DE-5FCA-D8E0-A77E4A45FC4E}"/>
              </a:ext>
            </a:extLst>
          </p:cNvPr>
          <p:cNvSpPr txBox="1"/>
          <p:nvPr/>
        </p:nvSpPr>
        <p:spPr>
          <a:xfrm>
            <a:off x="979714" y="1539549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Role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866A0-A3B4-FA74-5398-E00B4594BDBB}"/>
              </a:ext>
            </a:extLst>
          </p:cNvPr>
          <p:cNvCxnSpPr>
            <a:cxnSpLocks/>
          </p:cNvCxnSpPr>
          <p:nvPr/>
        </p:nvCxnSpPr>
        <p:spPr>
          <a:xfrm>
            <a:off x="3219058" y="1399594"/>
            <a:ext cx="0" cy="2640561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E42304-51D3-E904-01A5-EC72A83C5023}"/>
              </a:ext>
            </a:extLst>
          </p:cNvPr>
          <p:cNvSpPr txBox="1"/>
          <p:nvPr/>
        </p:nvSpPr>
        <p:spPr>
          <a:xfrm>
            <a:off x="3284376" y="1455572"/>
            <a:ext cx="8033655" cy="226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Focused on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of the ML model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Built a </a:t>
            </a:r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for easy user interaction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Designed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for patient data input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and </a:t>
            </a:r>
            <a:r>
              <a:rPr lang="en-US" sz="2000" b="1" dirty="0"/>
              <a:t>real-time 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3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EDC1C-5194-0939-E132-8D3F51C7517B}"/>
              </a:ext>
            </a:extLst>
          </p:cNvPr>
          <p:cNvSpPr txBox="1"/>
          <p:nvPr/>
        </p:nvSpPr>
        <p:spPr>
          <a:xfrm>
            <a:off x="382555" y="492001"/>
            <a:ext cx="42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D85446-81C0-CCEC-9096-694E8FCF932C}"/>
              </a:ext>
            </a:extLst>
          </p:cNvPr>
          <p:cNvCxnSpPr>
            <a:cxnSpLocks/>
          </p:cNvCxnSpPr>
          <p:nvPr/>
        </p:nvCxnSpPr>
        <p:spPr>
          <a:xfrm>
            <a:off x="1772812" y="1399594"/>
            <a:ext cx="0" cy="2640561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0E82F3-77EF-4726-5D3A-F5790AD144D6}"/>
              </a:ext>
            </a:extLst>
          </p:cNvPr>
          <p:cNvSpPr txBox="1"/>
          <p:nvPr/>
        </p:nvSpPr>
        <p:spPr>
          <a:xfrm>
            <a:off x="1968758" y="1268963"/>
            <a:ext cx="9722497" cy="2458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Integrated trained ML pipeline into </a:t>
            </a:r>
            <a:r>
              <a:rPr lang="en-US" sz="2000" dirty="0" err="1"/>
              <a:t>Streamlit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Created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input forms </a:t>
            </a:r>
            <a:r>
              <a:rPr lang="en-US" sz="2000" dirty="0"/>
              <a:t>(age, cholesterol, blood pressure, etc.)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Applied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engineering </a:t>
            </a:r>
            <a:r>
              <a:rPr lang="en-US" sz="2000" dirty="0"/>
              <a:t>to user inputs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Displayed prediction results in an intuitive format (✅ Low Risk / ⚠️ High Risk)</a:t>
            </a:r>
          </a:p>
        </p:txBody>
      </p:sp>
    </p:spTree>
    <p:extLst>
      <p:ext uri="{BB962C8B-B14F-4D97-AF65-F5344CB8AC3E}">
        <p14:creationId xmlns:p14="http://schemas.microsoft.com/office/powerpoint/2010/main" val="161815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C3FFB-871E-9BD9-C051-5340C544C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838A8-86D1-8356-7EF7-E513D3D3A47E}"/>
              </a:ext>
            </a:extLst>
          </p:cNvPr>
          <p:cNvSpPr txBox="1"/>
          <p:nvPr/>
        </p:nvSpPr>
        <p:spPr>
          <a:xfrm>
            <a:off x="979714" y="1539549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27F05C-3FA3-157C-1A50-B2B6876F571B}"/>
              </a:ext>
            </a:extLst>
          </p:cNvPr>
          <p:cNvCxnSpPr>
            <a:cxnSpLocks/>
          </p:cNvCxnSpPr>
          <p:nvPr/>
        </p:nvCxnSpPr>
        <p:spPr>
          <a:xfrm>
            <a:off x="3125748" y="1399594"/>
            <a:ext cx="0" cy="2640561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3D3C0B-5834-BDE4-AC7B-CE2772A3D86F}"/>
              </a:ext>
            </a:extLst>
          </p:cNvPr>
          <p:cNvSpPr txBox="1"/>
          <p:nvPr/>
        </p:nvSpPr>
        <p:spPr>
          <a:xfrm>
            <a:off x="3284376" y="1455572"/>
            <a:ext cx="8294911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Provided a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user-friendly interface </a:t>
            </a:r>
            <a:r>
              <a:rPr lang="en-US" sz="2000" dirty="0"/>
              <a:t>for non-technical users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Enabled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disease risk prediction </a:t>
            </a:r>
            <a:r>
              <a:rPr lang="en-US" sz="2000" dirty="0"/>
              <a:t>in a browser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Demonstrated how to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bridge ML models with practical healthcare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136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871A9-3E3B-B0D9-06B1-9E6E41E7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About the project 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01C5-31D4-4F3F-9FCB-CFFC380C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project aims to build a </a:t>
            </a:r>
            <a:r>
              <a:rPr lang="en-US" b="1" dirty="0">
                <a:solidFill>
                  <a:schemeClr val="tx1"/>
                </a:solidFill>
              </a:rPr>
              <a:t>machine learning-based prediction model</a:t>
            </a:r>
            <a:r>
              <a:rPr lang="en-US" dirty="0">
                <a:solidFill>
                  <a:schemeClr val="tx1"/>
                </a:solidFill>
              </a:rPr>
              <a:t> that helps estimate the risk of heart disease in individuals. The purpose is to support </a:t>
            </a:r>
            <a:r>
              <a:rPr lang="en-US" b="1" dirty="0">
                <a:solidFill>
                  <a:schemeClr val="tx1"/>
                </a:solidFill>
              </a:rPr>
              <a:t>preventive healthcare</a:t>
            </a:r>
            <a:r>
              <a:rPr lang="en-US" dirty="0">
                <a:solidFill>
                  <a:schemeClr val="tx1"/>
                </a:solidFill>
              </a:rPr>
              <a:t> by identifying whether a patient is at </a:t>
            </a:r>
            <a:r>
              <a:rPr lang="en-US" b="1" dirty="0">
                <a:solidFill>
                  <a:schemeClr val="tx1"/>
                </a:solidFill>
              </a:rPr>
              <a:t>high risk</a:t>
            </a:r>
            <a:r>
              <a:rPr lang="en-US" dirty="0">
                <a:solidFill>
                  <a:schemeClr val="tx1"/>
                </a:solidFill>
              </a:rPr>
              <a:t> ⚠️ or </a:t>
            </a:r>
            <a:r>
              <a:rPr lang="en-US" b="1" dirty="0">
                <a:solidFill>
                  <a:schemeClr val="tx1"/>
                </a:solidFill>
              </a:rPr>
              <a:t>low risk</a:t>
            </a:r>
            <a:r>
              <a:rPr lang="en-US" dirty="0">
                <a:solidFill>
                  <a:schemeClr val="tx1"/>
                </a:solidFill>
              </a:rPr>
              <a:t> ✅.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system will: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👤 Take in </a:t>
            </a:r>
            <a:r>
              <a:rPr lang="en-US" b="1" dirty="0">
                <a:solidFill>
                  <a:schemeClr val="tx1"/>
                </a:solidFill>
              </a:rPr>
              <a:t>patient demographics</a:t>
            </a:r>
            <a:r>
              <a:rPr lang="en-US" dirty="0">
                <a:solidFill>
                  <a:schemeClr val="tx1"/>
                </a:solidFill>
              </a:rPr>
              <a:t> (e.g., age, gender) and </a:t>
            </a:r>
            <a:r>
              <a:rPr lang="en-US" b="1" dirty="0">
                <a:solidFill>
                  <a:schemeClr val="tx1"/>
                </a:solidFill>
              </a:rPr>
              <a:t>clinical/lifestyle features</a:t>
            </a:r>
            <a:r>
              <a:rPr lang="en-US" dirty="0">
                <a:solidFill>
                  <a:schemeClr val="tx1"/>
                </a:solidFill>
              </a:rPr>
              <a:t> (e.g., blood pressure, cholesterol, smoking habits).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🤖 Use an ML model to </a:t>
            </a:r>
            <a:r>
              <a:rPr lang="en-US" b="1" dirty="0">
                <a:solidFill>
                  <a:schemeClr val="tx1"/>
                </a:solidFill>
              </a:rPr>
              <a:t>predict heart disease risk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💻 Provide results through a </a:t>
            </a:r>
            <a:r>
              <a:rPr lang="en-US" b="1" dirty="0">
                <a:solidFill>
                  <a:schemeClr val="tx1"/>
                </a:solidFill>
              </a:rPr>
              <a:t>lightweight frontend</a:t>
            </a:r>
            <a:r>
              <a:rPr lang="en-US" dirty="0">
                <a:solidFill>
                  <a:schemeClr val="tx1"/>
                </a:solidFill>
              </a:rPr>
              <a:t>, enabling healthcare professionals and analysts to obtain quick risk estimates for better decision-making and early interventions.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1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04649-1369-06D3-6930-CFCC105A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72FB1D-B6BA-3D41-39C9-E76954F9A689}"/>
              </a:ext>
            </a:extLst>
          </p:cNvPr>
          <p:cNvSpPr txBox="1"/>
          <p:nvPr/>
        </p:nvSpPr>
        <p:spPr>
          <a:xfrm>
            <a:off x="2443397" y="224245"/>
            <a:ext cx="7869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10A0C-F479-9F57-24EA-C77F98D0927E}"/>
              </a:ext>
            </a:extLst>
          </p:cNvPr>
          <p:cNvSpPr txBox="1"/>
          <p:nvPr/>
        </p:nvSpPr>
        <p:spPr>
          <a:xfrm>
            <a:off x="2263670" y="2623514"/>
            <a:ext cx="629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By: Mahmoud Amr Amin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A8A63C-D924-EF18-C43B-3D2346076F7B}"/>
              </a:ext>
            </a:extLst>
          </p:cNvPr>
          <p:cNvCxnSpPr/>
          <p:nvPr/>
        </p:nvCxnSpPr>
        <p:spPr>
          <a:xfrm>
            <a:off x="1424066" y="1319134"/>
            <a:ext cx="84694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71FB66-0A6C-B94F-3565-430B700DF5D6}"/>
              </a:ext>
            </a:extLst>
          </p:cNvPr>
          <p:cNvCxnSpPr/>
          <p:nvPr/>
        </p:nvCxnSpPr>
        <p:spPr>
          <a:xfrm>
            <a:off x="2563318" y="1693889"/>
            <a:ext cx="5998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8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23BF6-B509-A4EE-1281-4A4A6707F313}"/>
              </a:ext>
            </a:extLst>
          </p:cNvPr>
          <p:cNvSpPr txBox="1"/>
          <p:nvPr/>
        </p:nvSpPr>
        <p:spPr>
          <a:xfrm>
            <a:off x="2548327" y="509666"/>
            <a:ext cx="7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Organizing Files for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47582D-80AF-2A43-6E4F-2B1C56B20626}"/>
              </a:ext>
            </a:extLst>
          </p:cNvPr>
          <p:cNvCxnSpPr>
            <a:cxnSpLocks/>
          </p:cNvCxnSpPr>
          <p:nvPr/>
        </p:nvCxnSpPr>
        <p:spPr>
          <a:xfrm>
            <a:off x="2938072" y="1409076"/>
            <a:ext cx="671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6FCB19-90F4-425B-218C-9612F0C6F355}"/>
              </a:ext>
            </a:extLst>
          </p:cNvPr>
          <p:cNvCxnSpPr/>
          <p:nvPr/>
        </p:nvCxnSpPr>
        <p:spPr>
          <a:xfrm>
            <a:off x="3927423" y="1753849"/>
            <a:ext cx="4332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64C238-7251-F914-6728-8FF1335A000E}"/>
              </a:ext>
            </a:extLst>
          </p:cNvPr>
          <p:cNvSpPr txBox="1"/>
          <p:nvPr/>
        </p:nvSpPr>
        <p:spPr>
          <a:xfrm>
            <a:off x="344774" y="1903750"/>
            <a:ext cx="358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A01B76-DC69-7284-8686-3809E2D0FD93}"/>
              </a:ext>
            </a:extLst>
          </p:cNvPr>
          <p:cNvCxnSpPr/>
          <p:nvPr/>
        </p:nvCxnSpPr>
        <p:spPr>
          <a:xfrm>
            <a:off x="149902" y="2743200"/>
            <a:ext cx="2983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4C08BC-547C-D357-F643-B98F97419C04}"/>
              </a:ext>
            </a:extLst>
          </p:cNvPr>
          <p:cNvSpPr txBox="1"/>
          <p:nvPr/>
        </p:nvSpPr>
        <p:spPr>
          <a:xfrm>
            <a:off x="964370" y="2936320"/>
            <a:ext cx="52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7A64B95-2F2B-4CBC-E474-F2DDFF06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60" y="2956175"/>
            <a:ext cx="81846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Structured project into clear folders (data, models,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Removed unused files &amp; scripts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Ensured consistent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95416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4FBDA-798B-2003-BCF2-E37DE3D5B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3FA033-1FC6-3C72-FD60-661F311A55B8}"/>
              </a:ext>
            </a:extLst>
          </p:cNvPr>
          <p:cNvSpPr txBox="1"/>
          <p:nvPr/>
        </p:nvSpPr>
        <p:spPr>
          <a:xfrm>
            <a:off x="2548327" y="509666"/>
            <a:ext cx="7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Requirements.txt  Setup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6F4F6-D13B-D9CA-85D0-6ACDEB661873}"/>
              </a:ext>
            </a:extLst>
          </p:cNvPr>
          <p:cNvCxnSpPr>
            <a:cxnSpLocks/>
          </p:cNvCxnSpPr>
          <p:nvPr/>
        </p:nvCxnSpPr>
        <p:spPr>
          <a:xfrm>
            <a:off x="2938072" y="1409076"/>
            <a:ext cx="671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143F-B4A8-7DFA-8328-B20E65C9A25F}"/>
              </a:ext>
            </a:extLst>
          </p:cNvPr>
          <p:cNvCxnSpPr/>
          <p:nvPr/>
        </p:nvCxnSpPr>
        <p:spPr>
          <a:xfrm>
            <a:off x="3927423" y="1753849"/>
            <a:ext cx="4332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CE2317-D74B-E162-3BB5-0905F419E913}"/>
              </a:ext>
            </a:extLst>
          </p:cNvPr>
          <p:cNvSpPr txBox="1"/>
          <p:nvPr/>
        </p:nvSpPr>
        <p:spPr>
          <a:xfrm>
            <a:off x="344774" y="1903750"/>
            <a:ext cx="358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6FB489-2345-4800-0A6C-3E055FDB1942}"/>
              </a:ext>
            </a:extLst>
          </p:cNvPr>
          <p:cNvCxnSpPr/>
          <p:nvPr/>
        </p:nvCxnSpPr>
        <p:spPr>
          <a:xfrm>
            <a:off x="149902" y="2743200"/>
            <a:ext cx="2983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51311C-21D6-98F5-9B22-36F8707BEFE4}"/>
              </a:ext>
            </a:extLst>
          </p:cNvPr>
          <p:cNvSpPr txBox="1"/>
          <p:nvPr/>
        </p:nvSpPr>
        <p:spPr>
          <a:xfrm>
            <a:off x="964370" y="2936320"/>
            <a:ext cx="52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7770E89-CC6D-7EB2-A0D5-256D87A4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60" y="3291338"/>
            <a:ext cx="8514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Collected all Python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exact versions for 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Ensured compatibility for cloud deployment</a:t>
            </a:r>
          </a:p>
        </p:txBody>
      </p:sp>
    </p:spTree>
    <p:extLst>
      <p:ext uri="{BB962C8B-B14F-4D97-AF65-F5344CB8AC3E}">
        <p14:creationId xmlns:p14="http://schemas.microsoft.com/office/powerpoint/2010/main" val="73618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227F-C411-4F1B-DBAC-E352CE55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Thanks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3A082FF-FC36-B067-1B64-9526AE7C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095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01CC-97E2-C3ED-4CD9-A9C03823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The dataset 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571DEE9-E051-58DC-B8ED-78C18A65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51" y="875199"/>
            <a:ext cx="4887466" cy="488746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054F-B611-99EE-E5C2-C6EE7126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dataset of medical records have been used in ML researches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Data Source </a:t>
            </a:r>
            <a:r>
              <a:rPr lang="en-US" sz="1800" dirty="0">
                <a:solidFill>
                  <a:schemeClr val="bg1"/>
                </a:solidFill>
                <a:hlinkClick r:id="rId4"/>
              </a:rPr>
              <a:t>https://archive.ics.uci.edu/dataset/45/heart+disease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rgbClr val="0F496F"/>
              </a:solidFill>
            </a:endParaRPr>
          </a:p>
          <a:p>
            <a:endParaRPr lang="en-US" sz="1800" dirty="0">
              <a:solidFill>
                <a:srgbClr val="0F496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27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F5C9-D025-76AD-2497-547577A4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Dataset description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22BEBB4-31B1-7D9F-676F-858E4AEB0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10170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4C6253FB-A9C4-F15D-B1CC-62295A5BA8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6667"/>
          <a:stretch>
            <a:fillRect/>
          </a:stretch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360A4-6AC6-FB34-2D67-2F74E8E8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 phases </a:t>
            </a:r>
          </a:p>
        </p:txBody>
      </p:sp>
    </p:spTree>
    <p:extLst>
      <p:ext uri="{BB962C8B-B14F-4D97-AF65-F5344CB8AC3E}">
        <p14:creationId xmlns:p14="http://schemas.microsoft.com/office/powerpoint/2010/main" val="5373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1C5BF-6A63-06C7-CB6A-8EAEFB12D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7D1AB3-8C43-7354-4550-2590C05D58B0}"/>
              </a:ext>
            </a:extLst>
          </p:cNvPr>
          <p:cNvSpPr txBox="1"/>
          <p:nvPr/>
        </p:nvSpPr>
        <p:spPr>
          <a:xfrm>
            <a:off x="4568336" y="2052435"/>
            <a:ext cx="284583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/>
              <a:t>Phase(1)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ABFF7-E228-A489-DB93-09C929C6C0CA}"/>
              </a:ext>
            </a:extLst>
          </p:cNvPr>
          <p:cNvSpPr txBox="1"/>
          <p:nvPr/>
        </p:nvSpPr>
        <p:spPr>
          <a:xfrm>
            <a:off x="1503231" y="2939839"/>
            <a:ext cx="89760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 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C8CFC-A834-B03A-B4AE-AD4355915084}"/>
              </a:ext>
            </a:extLst>
          </p:cNvPr>
          <p:cNvSpPr txBox="1"/>
          <p:nvPr/>
        </p:nvSpPr>
        <p:spPr>
          <a:xfrm>
            <a:off x="2842173" y="3918176"/>
            <a:ext cx="629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By: Ahmed Anwar</a:t>
            </a:r>
          </a:p>
        </p:txBody>
      </p:sp>
    </p:spTree>
    <p:extLst>
      <p:ext uri="{BB962C8B-B14F-4D97-AF65-F5344CB8AC3E}">
        <p14:creationId xmlns:p14="http://schemas.microsoft.com/office/powerpoint/2010/main" val="39202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D469A-2D19-AAE3-0957-4D0EEB8A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</a:t>
            </a:r>
            <a:br>
              <a:rPr lang="en-US" dirty="0"/>
            </a:br>
            <a:r>
              <a:rPr lang="en-US" dirty="0"/>
              <a:t>I did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9E9D-1570-DAE4-7601-E5473B58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Exploring data shape </a:t>
            </a:r>
          </a:p>
          <a:p>
            <a:r>
              <a:rPr lang="en-US" dirty="0">
                <a:solidFill>
                  <a:schemeClr val="tx1"/>
                </a:solidFill>
              </a:rPr>
              <a:t>Studying columns types and basic information </a:t>
            </a:r>
          </a:p>
          <a:p>
            <a:r>
              <a:rPr lang="en-US" dirty="0">
                <a:solidFill>
                  <a:schemeClr val="tx1"/>
                </a:solidFill>
              </a:rPr>
              <a:t>Checking missing or duplicated values </a:t>
            </a:r>
          </a:p>
          <a:p>
            <a:r>
              <a:rPr lang="en-US" dirty="0">
                <a:solidFill>
                  <a:schemeClr val="tx1"/>
                </a:solidFill>
              </a:rPr>
              <a:t>Converting data types to prepare for molding  </a:t>
            </a:r>
          </a:p>
        </p:txBody>
      </p:sp>
    </p:spTree>
    <p:extLst>
      <p:ext uri="{BB962C8B-B14F-4D97-AF65-F5344CB8AC3E}">
        <p14:creationId xmlns:p14="http://schemas.microsoft.com/office/powerpoint/2010/main" val="239262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D89B6A-A72A-2395-A7BF-A8ED2476CFEB}"/>
              </a:ext>
            </a:extLst>
          </p:cNvPr>
          <p:cNvSpPr txBox="1"/>
          <p:nvPr/>
        </p:nvSpPr>
        <p:spPr>
          <a:xfrm>
            <a:off x="4568336" y="2087409"/>
            <a:ext cx="2845837" cy="699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/>
              <a:t>Phase(2)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31CD7-6A8E-AD07-3C08-22E5F3E7B4A8}"/>
              </a:ext>
            </a:extLst>
          </p:cNvPr>
          <p:cNvSpPr txBox="1"/>
          <p:nvPr/>
        </p:nvSpPr>
        <p:spPr>
          <a:xfrm>
            <a:off x="1503231" y="2974813"/>
            <a:ext cx="8976048" cy="699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86874-4ABE-216E-E4BD-20B190731323}"/>
              </a:ext>
            </a:extLst>
          </p:cNvPr>
          <p:cNvSpPr txBox="1"/>
          <p:nvPr/>
        </p:nvSpPr>
        <p:spPr>
          <a:xfrm>
            <a:off x="2842173" y="3918176"/>
            <a:ext cx="6298162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By: Ali Mohamed</a:t>
            </a:r>
          </a:p>
        </p:txBody>
      </p:sp>
    </p:spTree>
    <p:extLst>
      <p:ext uri="{BB962C8B-B14F-4D97-AF65-F5344CB8AC3E}">
        <p14:creationId xmlns:p14="http://schemas.microsoft.com/office/powerpoint/2010/main" val="16315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9135D-5303-3B49-4BE2-62AEAC17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3CFE6-5B8D-97D6-934A-48C8C22BBFF0}"/>
              </a:ext>
            </a:extLst>
          </p:cNvPr>
          <p:cNvSpPr txBox="1"/>
          <p:nvPr/>
        </p:nvSpPr>
        <p:spPr>
          <a:xfrm>
            <a:off x="4652055" y="580901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 did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B3E5F0-134C-A97F-C582-9E3DD6BD2EED}"/>
              </a:ext>
            </a:extLst>
          </p:cNvPr>
          <p:cNvCxnSpPr>
            <a:cxnSpLocks/>
          </p:cNvCxnSpPr>
          <p:nvPr/>
        </p:nvCxnSpPr>
        <p:spPr>
          <a:xfrm>
            <a:off x="4027953" y="1507672"/>
            <a:ext cx="3565201" cy="0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D30D7A-5812-3D0B-65CE-87E1FF2C04E7}"/>
              </a:ext>
            </a:extLst>
          </p:cNvPr>
          <p:cNvSpPr txBox="1"/>
          <p:nvPr/>
        </p:nvSpPr>
        <p:spPr>
          <a:xfrm>
            <a:off x="3623582" y="1628037"/>
            <a:ext cx="8033655" cy="3034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Basic Data Overview For the Dataset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Visualizations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Key Patterns and Observations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199339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</TotalTime>
  <Words>743</Words>
  <Application>Microsoft Office PowerPoint</Application>
  <PresentationFormat>Widescreen</PresentationFormat>
  <Paragraphs>101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Aptos</vt:lpstr>
      <vt:lpstr>Arial</vt:lpstr>
      <vt:lpstr>Century Gothic</vt:lpstr>
      <vt:lpstr>Wingdings</vt:lpstr>
      <vt:lpstr>Wingdings 3</vt:lpstr>
      <vt:lpstr>Slice</vt:lpstr>
      <vt:lpstr>PowerPoint Presentation</vt:lpstr>
      <vt:lpstr>About the project </vt:lpstr>
      <vt:lpstr>The dataset </vt:lpstr>
      <vt:lpstr>Dataset description </vt:lpstr>
      <vt:lpstr>Project phases </vt:lpstr>
      <vt:lpstr>PowerPoint Presentation</vt:lpstr>
      <vt:lpstr>What  I did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محمد  انور عبدالحافظ حسين</dc:creator>
  <cp:lastModifiedBy>محمود عمرو امين محمد منصور</cp:lastModifiedBy>
  <cp:revision>11</cp:revision>
  <dcterms:created xsi:type="dcterms:W3CDTF">2025-09-25T18:34:42Z</dcterms:created>
  <dcterms:modified xsi:type="dcterms:W3CDTF">2025-09-26T17:52:32Z</dcterms:modified>
</cp:coreProperties>
</file>