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1" r:id="rId9"/>
    <p:sldId id="265" r:id="rId10"/>
    <p:sldId id="264" r:id="rId11"/>
    <p:sldId id="267" r:id="rId12"/>
    <p:sldId id="285" r:id="rId13"/>
    <p:sldId id="268" r:id="rId14"/>
    <p:sldId id="288" r:id="rId15"/>
    <p:sldId id="287" r:id="rId16"/>
    <p:sldId id="289" r:id="rId17"/>
    <p:sldId id="286" r:id="rId18"/>
    <p:sldId id="290" r:id="rId19"/>
    <p:sldId id="269" r:id="rId20"/>
    <p:sldId id="270" r:id="rId21"/>
    <p:sldId id="271" r:id="rId22"/>
    <p:sldId id="275" r:id="rId23"/>
    <p:sldId id="274" r:id="rId24"/>
    <p:sldId id="272" r:id="rId25"/>
    <p:sldId id="276" r:id="rId26"/>
    <p:sldId id="293" r:id="rId27"/>
    <p:sldId id="294" r:id="rId28"/>
    <p:sldId id="292" r:id="rId29"/>
    <p:sldId id="277" r:id="rId30"/>
    <p:sldId id="279" r:id="rId31"/>
    <p:sldId id="280" r:id="rId32"/>
    <p:sldId id="282" r:id="rId33"/>
    <p:sldId id="283" r:id="rId34"/>
    <p:sldId id="284" r:id="rId35"/>
    <p:sldId id="281" r:id="rId36"/>
    <p:sldId id="27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F03DD-63FD-4721-9858-2943753F1FB7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D45D177-2F15-4B75-83AC-CEDBA24B28E5}">
      <dgm:prSet phldrT="[텍스트]"/>
      <dgm:spPr/>
      <dgm:t>
        <a:bodyPr/>
        <a:lstStyle/>
        <a:p>
          <a:pPr latinLnBrk="1"/>
          <a:r>
            <a:rPr lang="ko-KR" altLang="en-US" b="1" dirty="0" smtClean="0"/>
            <a:t>고객사진</a:t>
          </a:r>
          <a:endParaRPr lang="en-US" altLang="ko-KR" b="1" dirty="0" smtClean="0"/>
        </a:p>
        <a:p>
          <a:pPr latinLnBrk="1"/>
          <a:r>
            <a:rPr lang="en-US" altLang="ko-KR" b="1" dirty="0" smtClean="0"/>
            <a:t>(</a:t>
          </a:r>
          <a:r>
            <a:rPr lang="ko-KR" altLang="en-US" b="1" dirty="0" smtClean="0"/>
            <a:t>입체화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FE86B079-7BF5-478B-B6B1-9A682768449B}" type="parTrans" cxnId="{EDBD744F-C5E9-4A0F-AD01-EC57FC6F3AF9}">
      <dgm:prSet/>
      <dgm:spPr/>
      <dgm:t>
        <a:bodyPr/>
        <a:lstStyle/>
        <a:p>
          <a:pPr latinLnBrk="1"/>
          <a:endParaRPr lang="ko-KR" altLang="en-US"/>
        </a:p>
      </dgm:t>
    </dgm:pt>
    <dgm:pt modelId="{1553DF4B-A3B6-4A87-8C25-E2F993C52B3A}" type="sibTrans" cxnId="{EDBD744F-C5E9-4A0F-AD01-EC57FC6F3AF9}">
      <dgm:prSet/>
      <dgm:spPr/>
      <dgm:t>
        <a:bodyPr/>
        <a:lstStyle/>
        <a:p>
          <a:pPr latinLnBrk="1"/>
          <a:endParaRPr lang="ko-KR" altLang="en-US"/>
        </a:p>
      </dgm:t>
    </dgm:pt>
    <dgm:pt modelId="{74FCFAA4-6041-4BB8-9BEA-1DCE618819B2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광투과성</a:t>
          </a:r>
          <a:r>
            <a:rPr lang="ko-KR" altLang="en-US" b="1" dirty="0" smtClean="0"/>
            <a:t> 인조대리석에 음각 및 양각</a:t>
          </a:r>
          <a:endParaRPr lang="ko-KR" altLang="en-US" b="1" dirty="0"/>
        </a:p>
      </dgm:t>
    </dgm:pt>
    <dgm:pt modelId="{FA42002A-390F-4703-8E22-AA743DF1ED28}" type="parTrans" cxnId="{6EA42D37-77C3-457B-8629-51ABA6736077}">
      <dgm:prSet/>
      <dgm:spPr/>
      <dgm:t>
        <a:bodyPr/>
        <a:lstStyle/>
        <a:p>
          <a:pPr latinLnBrk="1"/>
          <a:endParaRPr lang="ko-KR" altLang="en-US"/>
        </a:p>
      </dgm:t>
    </dgm:pt>
    <dgm:pt modelId="{773E99A9-3E64-4546-84B8-C1297796790E}" type="sibTrans" cxnId="{6EA42D37-77C3-457B-8629-51ABA6736077}">
      <dgm:prSet/>
      <dgm:spPr/>
      <dgm:t>
        <a:bodyPr/>
        <a:lstStyle/>
        <a:p>
          <a:pPr latinLnBrk="1"/>
          <a:endParaRPr lang="ko-KR" altLang="en-US"/>
        </a:p>
      </dgm:t>
    </dgm:pt>
    <dgm:pt modelId="{53F91B9A-B3B7-489D-928D-3E88F6C3F9A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스마트폰</a:t>
          </a:r>
          <a:r>
            <a:rPr lang="ko-KR" altLang="en-US" dirty="0" smtClean="0"/>
            <a:t> </a:t>
          </a:r>
          <a:r>
            <a:rPr lang="en-US" altLang="ko-KR" dirty="0" smtClean="0"/>
            <a:t>App</a:t>
          </a:r>
        </a:p>
        <a:p>
          <a:pPr latinLnBrk="1"/>
          <a:r>
            <a:rPr lang="en-US" altLang="ko-KR" dirty="0" smtClean="0"/>
            <a:t>:  </a:t>
          </a:r>
          <a:r>
            <a:rPr lang="ko-KR" altLang="en-US" dirty="0" err="1" smtClean="0"/>
            <a:t>아두이노</a:t>
          </a:r>
          <a:r>
            <a:rPr lang="ko-KR" altLang="en-US" dirty="0" smtClean="0"/>
            <a:t> 제어</a:t>
          </a:r>
          <a:endParaRPr lang="ko-KR" altLang="en-US" dirty="0"/>
        </a:p>
      </dgm:t>
    </dgm:pt>
    <dgm:pt modelId="{052BB762-2F11-42FA-969E-6D48F8CAEC62}" type="parTrans" cxnId="{B7E4883E-3646-4E61-9A40-FD17E2C802EF}">
      <dgm:prSet/>
      <dgm:spPr/>
      <dgm:t>
        <a:bodyPr/>
        <a:lstStyle/>
        <a:p>
          <a:pPr latinLnBrk="1"/>
          <a:endParaRPr lang="ko-KR" altLang="en-US"/>
        </a:p>
      </dgm:t>
    </dgm:pt>
    <dgm:pt modelId="{DC38D00C-CB5E-43E6-866A-8C6EDED18679}" type="sibTrans" cxnId="{B7E4883E-3646-4E61-9A40-FD17E2C802EF}">
      <dgm:prSet/>
      <dgm:spPr/>
      <dgm:t>
        <a:bodyPr/>
        <a:lstStyle/>
        <a:p>
          <a:pPr latinLnBrk="1"/>
          <a:endParaRPr lang="ko-KR" altLang="en-US"/>
        </a:p>
      </dgm:t>
    </dgm:pt>
    <dgm:pt modelId="{3357A6E8-2A5C-4B88-8017-C5EE6236ACE0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아두이노</a:t>
          </a:r>
          <a:r>
            <a:rPr lang="en-US" altLang="ko-KR" b="1" dirty="0" smtClean="0"/>
            <a:t>(</a:t>
          </a:r>
          <a:r>
            <a:rPr lang="ko-KR" altLang="en-US" b="1" dirty="0" smtClean="0"/>
            <a:t>컨트롤러</a:t>
          </a:r>
          <a:r>
            <a:rPr lang="en-US" altLang="ko-KR" b="1" dirty="0" smtClean="0"/>
            <a:t>)</a:t>
          </a:r>
        </a:p>
        <a:p>
          <a:pPr latinLnBrk="1"/>
          <a:r>
            <a:rPr lang="en-US" altLang="ko-KR" b="1" dirty="0" smtClean="0"/>
            <a:t>: ON/OFF, </a:t>
          </a:r>
          <a:r>
            <a:rPr lang="ko-KR" altLang="en-US" b="1" dirty="0" smtClean="0"/>
            <a:t>색상조절</a:t>
          </a:r>
          <a:endParaRPr lang="ko-KR" altLang="en-US" b="1" dirty="0"/>
        </a:p>
      </dgm:t>
    </dgm:pt>
    <dgm:pt modelId="{3155CC08-1344-4106-A5AE-ABF1C012040F}" type="parTrans" cxnId="{FFBAB478-C7B6-4496-A297-D8F72E5140AB}">
      <dgm:prSet/>
      <dgm:spPr/>
      <dgm:t>
        <a:bodyPr/>
        <a:lstStyle/>
        <a:p>
          <a:pPr latinLnBrk="1"/>
          <a:endParaRPr lang="ko-KR" altLang="en-US"/>
        </a:p>
      </dgm:t>
    </dgm:pt>
    <dgm:pt modelId="{A9F0A9E4-B339-4EAE-AA91-F303289695D1}" type="sibTrans" cxnId="{FFBAB478-C7B6-4496-A297-D8F72E5140AB}">
      <dgm:prSet/>
      <dgm:spPr/>
      <dgm:t>
        <a:bodyPr/>
        <a:lstStyle/>
        <a:p>
          <a:pPr latinLnBrk="1"/>
          <a:endParaRPr lang="ko-KR" altLang="en-US"/>
        </a:p>
      </dgm:t>
    </dgm:pt>
    <dgm:pt modelId="{20AA3062-81E8-4EF1-A182-BFC6B23CC516}">
      <dgm:prSet phldrT="[텍스트]"/>
      <dgm:spPr/>
      <dgm:t>
        <a:bodyPr/>
        <a:lstStyle/>
        <a:p>
          <a:pPr latinLnBrk="1"/>
          <a:r>
            <a:rPr lang="en-US" altLang="ko-KR" b="1" dirty="0" smtClean="0"/>
            <a:t>LED </a:t>
          </a:r>
          <a:r>
            <a:rPr lang="ko-KR" altLang="en-US" b="1" dirty="0" smtClean="0"/>
            <a:t>조명</a:t>
          </a:r>
          <a:endParaRPr lang="ko-KR" altLang="en-US" b="1" dirty="0"/>
        </a:p>
      </dgm:t>
    </dgm:pt>
    <dgm:pt modelId="{DEB59CCB-AEBD-4C35-BC5C-47F1CE0EA228}" type="parTrans" cxnId="{DF7D6B68-BE69-4220-A0F7-267DD52936B5}">
      <dgm:prSet/>
      <dgm:spPr/>
      <dgm:t>
        <a:bodyPr/>
        <a:lstStyle/>
        <a:p>
          <a:pPr latinLnBrk="1"/>
          <a:endParaRPr lang="ko-KR" altLang="en-US"/>
        </a:p>
      </dgm:t>
    </dgm:pt>
    <dgm:pt modelId="{E413D419-8A3E-4010-8EF1-D20E5847F9E8}" type="sibTrans" cxnId="{DF7D6B68-BE69-4220-A0F7-267DD52936B5}">
      <dgm:prSet/>
      <dgm:spPr/>
      <dgm:t>
        <a:bodyPr/>
        <a:lstStyle/>
        <a:p>
          <a:pPr latinLnBrk="1"/>
          <a:endParaRPr lang="ko-KR" altLang="en-US"/>
        </a:p>
      </dgm:t>
    </dgm:pt>
    <dgm:pt modelId="{97D6D3D8-23A0-4545-A62B-91EF73745799}" type="pres">
      <dgm:prSet presAssocID="{728F03DD-63FD-4721-9858-2943753F1FB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3087E6-74CD-4736-A510-90FBE2BB17D8}" type="pres">
      <dgm:prSet presAssocID="{728F03DD-63FD-4721-9858-2943753F1FB7}" presName="cycle" presStyleCnt="0"/>
      <dgm:spPr/>
    </dgm:pt>
    <dgm:pt modelId="{3E4B2041-DBD4-450D-AECF-66F0E1B406AC}" type="pres">
      <dgm:prSet presAssocID="{1D45D177-2F15-4B75-83AC-CEDBA24B28E5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EE710E-7591-4A7B-A53B-E1003AEE2F42}" type="pres">
      <dgm:prSet presAssocID="{1553DF4B-A3B6-4A87-8C25-E2F993C52B3A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CC06D2E-EC03-4A0D-B9E3-55899B3BB87F}" type="pres">
      <dgm:prSet presAssocID="{74FCFAA4-6041-4BB8-9BEA-1DCE618819B2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45833-F9A7-42DC-9A1E-AC1EB97315C5}" type="pres">
      <dgm:prSet presAssocID="{53F91B9A-B3B7-489D-928D-3E88F6C3F9A5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65A230-C648-4C2D-A743-64FADF2FE252}" type="pres">
      <dgm:prSet presAssocID="{3357A6E8-2A5C-4B88-8017-C5EE6236ACE0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BB08EC-D5DE-4EEC-83F4-55C8FD2B2F62}" type="pres">
      <dgm:prSet presAssocID="{20AA3062-81E8-4EF1-A182-BFC6B23CC516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DBD744F-C5E9-4A0F-AD01-EC57FC6F3AF9}" srcId="{728F03DD-63FD-4721-9858-2943753F1FB7}" destId="{1D45D177-2F15-4B75-83AC-CEDBA24B28E5}" srcOrd="0" destOrd="0" parTransId="{FE86B079-7BF5-478B-B6B1-9A682768449B}" sibTransId="{1553DF4B-A3B6-4A87-8C25-E2F993C52B3A}"/>
    <dgm:cxn modelId="{9F699807-256B-4F62-908A-0C7671AC9112}" type="presOf" srcId="{53F91B9A-B3B7-489D-928D-3E88F6C3F9A5}" destId="{2FB45833-F9A7-42DC-9A1E-AC1EB97315C5}" srcOrd="0" destOrd="0" presId="urn:microsoft.com/office/officeart/2005/8/layout/cycle3"/>
    <dgm:cxn modelId="{FFBAB478-C7B6-4496-A297-D8F72E5140AB}" srcId="{728F03DD-63FD-4721-9858-2943753F1FB7}" destId="{3357A6E8-2A5C-4B88-8017-C5EE6236ACE0}" srcOrd="3" destOrd="0" parTransId="{3155CC08-1344-4106-A5AE-ABF1C012040F}" sibTransId="{A9F0A9E4-B339-4EAE-AA91-F303289695D1}"/>
    <dgm:cxn modelId="{6EA42D37-77C3-457B-8629-51ABA6736077}" srcId="{728F03DD-63FD-4721-9858-2943753F1FB7}" destId="{74FCFAA4-6041-4BB8-9BEA-1DCE618819B2}" srcOrd="1" destOrd="0" parTransId="{FA42002A-390F-4703-8E22-AA743DF1ED28}" sibTransId="{773E99A9-3E64-4546-84B8-C1297796790E}"/>
    <dgm:cxn modelId="{B50F018C-DD5E-4F3B-850A-9B4E65398ACD}" type="presOf" srcId="{728F03DD-63FD-4721-9858-2943753F1FB7}" destId="{97D6D3D8-23A0-4545-A62B-91EF73745799}" srcOrd="0" destOrd="0" presId="urn:microsoft.com/office/officeart/2005/8/layout/cycle3"/>
    <dgm:cxn modelId="{B7E4883E-3646-4E61-9A40-FD17E2C802EF}" srcId="{728F03DD-63FD-4721-9858-2943753F1FB7}" destId="{53F91B9A-B3B7-489D-928D-3E88F6C3F9A5}" srcOrd="2" destOrd="0" parTransId="{052BB762-2F11-42FA-969E-6D48F8CAEC62}" sibTransId="{DC38D00C-CB5E-43E6-866A-8C6EDED18679}"/>
    <dgm:cxn modelId="{85733C00-B02D-49C8-899C-47797A4623EF}" type="presOf" srcId="{3357A6E8-2A5C-4B88-8017-C5EE6236ACE0}" destId="{CD65A230-C648-4C2D-A743-64FADF2FE252}" srcOrd="0" destOrd="0" presId="urn:microsoft.com/office/officeart/2005/8/layout/cycle3"/>
    <dgm:cxn modelId="{0AE7B75B-20F6-46D1-9F68-FD6A1717BF6B}" type="presOf" srcId="{1553DF4B-A3B6-4A87-8C25-E2F993C52B3A}" destId="{EFEE710E-7591-4A7B-A53B-E1003AEE2F42}" srcOrd="0" destOrd="0" presId="urn:microsoft.com/office/officeart/2005/8/layout/cycle3"/>
    <dgm:cxn modelId="{35CD00D6-FEC8-4A86-A1CE-BCD9CA627D89}" type="presOf" srcId="{74FCFAA4-6041-4BB8-9BEA-1DCE618819B2}" destId="{2CC06D2E-EC03-4A0D-B9E3-55899B3BB87F}" srcOrd="0" destOrd="0" presId="urn:microsoft.com/office/officeart/2005/8/layout/cycle3"/>
    <dgm:cxn modelId="{DF7D6B68-BE69-4220-A0F7-267DD52936B5}" srcId="{728F03DD-63FD-4721-9858-2943753F1FB7}" destId="{20AA3062-81E8-4EF1-A182-BFC6B23CC516}" srcOrd="4" destOrd="0" parTransId="{DEB59CCB-AEBD-4C35-BC5C-47F1CE0EA228}" sibTransId="{E413D419-8A3E-4010-8EF1-D20E5847F9E8}"/>
    <dgm:cxn modelId="{73A2CA4E-B63B-4D7B-8CB5-E2DD9A29C945}" type="presOf" srcId="{20AA3062-81E8-4EF1-A182-BFC6B23CC516}" destId="{E0BB08EC-D5DE-4EEC-83F4-55C8FD2B2F62}" srcOrd="0" destOrd="0" presId="urn:microsoft.com/office/officeart/2005/8/layout/cycle3"/>
    <dgm:cxn modelId="{13207991-2835-456F-9104-1E5F56F33ADC}" type="presOf" srcId="{1D45D177-2F15-4B75-83AC-CEDBA24B28E5}" destId="{3E4B2041-DBD4-450D-AECF-66F0E1B406AC}" srcOrd="0" destOrd="0" presId="urn:microsoft.com/office/officeart/2005/8/layout/cycle3"/>
    <dgm:cxn modelId="{FFF02142-E699-489E-926D-ADC1197B03E9}" type="presParOf" srcId="{97D6D3D8-23A0-4545-A62B-91EF73745799}" destId="{DB3087E6-74CD-4736-A510-90FBE2BB17D8}" srcOrd="0" destOrd="0" presId="urn:microsoft.com/office/officeart/2005/8/layout/cycle3"/>
    <dgm:cxn modelId="{080B9EAF-8C25-48CD-86C7-4A1F39B35B43}" type="presParOf" srcId="{DB3087E6-74CD-4736-A510-90FBE2BB17D8}" destId="{3E4B2041-DBD4-450D-AECF-66F0E1B406AC}" srcOrd="0" destOrd="0" presId="urn:microsoft.com/office/officeart/2005/8/layout/cycle3"/>
    <dgm:cxn modelId="{E6067A0E-189D-4B23-926B-826BEB4EB78B}" type="presParOf" srcId="{DB3087E6-74CD-4736-A510-90FBE2BB17D8}" destId="{EFEE710E-7591-4A7B-A53B-E1003AEE2F42}" srcOrd="1" destOrd="0" presId="urn:microsoft.com/office/officeart/2005/8/layout/cycle3"/>
    <dgm:cxn modelId="{D48BDB99-4694-4FB0-A0BA-6F2655FC7885}" type="presParOf" srcId="{DB3087E6-74CD-4736-A510-90FBE2BB17D8}" destId="{2CC06D2E-EC03-4A0D-B9E3-55899B3BB87F}" srcOrd="2" destOrd="0" presId="urn:microsoft.com/office/officeart/2005/8/layout/cycle3"/>
    <dgm:cxn modelId="{D48C2BEB-5C7D-43C9-87CF-122D402A2FB0}" type="presParOf" srcId="{DB3087E6-74CD-4736-A510-90FBE2BB17D8}" destId="{2FB45833-F9A7-42DC-9A1E-AC1EB97315C5}" srcOrd="3" destOrd="0" presId="urn:microsoft.com/office/officeart/2005/8/layout/cycle3"/>
    <dgm:cxn modelId="{CD8BD36B-B504-43F1-81AE-637C18C22CE3}" type="presParOf" srcId="{DB3087E6-74CD-4736-A510-90FBE2BB17D8}" destId="{CD65A230-C648-4C2D-A743-64FADF2FE252}" srcOrd="4" destOrd="0" presId="urn:microsoft.com/office/officeart/2005/8/layout/cycle3"/>
    <dgm:cxn modelId="{463B4F59-C3BC-4C70-87FC-638A5F8E3A58}" type="presParOf" srcId="{DB3087E6-74CD-4736-A510-90FBE2BB17D8}" destId="{E0BB08EC-D5DE-4EEC-83F4-55C8FD2B2F62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2FF1D2-81F5-4E94-A8D9-D191BDC93867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0A200F8-7333-4D79-8574-8DED3181B4A3}">
      <dgm:prSet phldrT="[텍스트]"/>
      <dgm:spPr/>
      <dgm:t>
        <a:bodyPr/>
        <a:lstStyle/>
        <a:p>
          <a:pPr latinLnBrk="1"/>
          <a:r>
            <a:rPr lang="ko-KR" altLang="en-US" b="1" dirty="0" smtClean="0"/>
            <a:t>각종 센서</a:t>
          </a:r>
          <a:endParaRPr lang="ko-KR" altLang="en-US" b="1" dirty="0"/>
        </a:p>
      </dgm:t>
    </dgm:pt>
    <dgm:pt modelId="{397EEBF8-FF8E-4889-B90C-94C38AEA6EFE}" type="parTrans" cxnId="{74CB5668-8C3C-469F-BCD3-78A9A46ED019}">
      <dgm:prSet/>
      <dgm:spPr/>
      <dgm:t>
        <a:bodyPr/>
        <a:lstStyle/>
        <a:p>
          <a:pPr latinLnBrk="1"/>
          <a:endParaRPr lang="ko-KR" altLang="en-US"/>
        </a:p>
      </dgm:t>
    </dgm:pt>
    <dgm:pt modelId="{1EAF44A8-DC41-481F-AAC1-3DF0BB8507D8}" type="sibTrans" cxnId="{74CB5668-8C3C-469F-BCD3-78A9A46ED019}">
      <dgm:prSet/>
      <dgm:spPr/>
      <dgm:t>
        <a:bodyPr/>
        <a:lstStyle/>
        <a:p>
          <a:pPr latinLnBrk="1"/>
          <a:endParaRPr lang="ko-KR" altLang="en-US"/>
        </a:p>
      </dgm:t>
    </dgm:pt>
    <dgm:pt modelId="{206BB7CF-28BB-4C9B-89BB-638DBA416A42}">
      <dgm:prSet phldrT="[텍스트]"/>
      <dgm:spPr/>
      <dgm:t>
        <a:bodyPr/>
        <a:lstStyle/>
        <a:p>
          <a:pPr latinLnBrk="1"/>
          <a:r>
            <a:rPr lang="ko-KR" altLang="en-US" b="1" dirty="0" smtClean="0"/>
            <a:t>식물용 </a:t>
          </a:r>
          <a:r>
            <a:rPr lang="en-US" altLang="ko-KR" b="1" dirty="0" smtClean="0"/>
            <a:t>LED</a:t>
          </a:r>
          <a:endParaRPr lang="ko-KR" altLang="en-US" b="1" dirty="0"/>
        </a:p>
      </dgm:t>
    </dgm:pt>
    <dgm:pt modelId="{5B9B3AD3-08BA-4E90-AAD6-5F6A6A2F4DB4}" type="parTrans" cxnId="{7EEB69D2-1B87-4695-9F7A-6AA44C812658}">
      <dgm:prSet/>
      <dgm:spPr/>
      <dgm:t>
        <a:bodyPr/>
        <a:lstStyle/>
        <a:p>
          <a:pPr latinLnBrk="1"/>
          <a:endParaRPr lang="ko-KR" altLang="en-US"/>
        </a:p>
      </dgm:t>
    </dgm:pt>
    <dgm:pt modelId="{FDB47CD5-73BD-4A3B-8C23-A2BF56B7DB6F}" type="sibTrans" cxnId="{7EEB69D2-1B87-4695-9F7A-6AA44C812658}">
      <dgm:prSet/>
      <dgm:spPr/>
      <dgm:t>
        <a:bodyPr/>
        <a:lstStyle/>
        <a:p>
          <a:pPr latinLnBrk="1"/>
          <a:endParaRPr lang="ko-KR" altLang="en-US"/>
        </a:p>
      </dgm:t>
    </dgm:pt>
    <dgm:pt modelId="{FCB46CD6-9D19-4A0E-BB5A-8DC1502C7930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스마트폰</a:t>
          </a:r>
          <a:endParaRPr lang="ko-KR" altLang="en-US" b="1" dirty="0"/>
        </a:p>
      </dgm:t>
    </dgm:pt>
    <dgm:pt modelId="{5FC0D5BE-5ADC-44BE-A2A3-909D4F028C24}" type="parTrans" cxnId="{A4839DE9-CA58-4B82-9B6A-2EE6B6D7B7B1}">
      <dgm:prSet/>
      <dgm:spPr/>
      <dgm:t>
        <a:bodyPr/>
        <a:lstStyle/>
        <a:p>
          <a:pPr latinLnBrk="1"/>
          <a:endParaRPr lang="ko-KR" altLang="en-US"/>
        </a:p>
      </dgm:t>
    </dgm:pt>
    <dgm:pt modelId="{A57A9E6C-B661-4645-A4C6-3F60DDA202CA}" type="sibTrans" cxnId="{A4839DE9-CA58-4B82-9B6A-2EE6B6D7B7B1}">
      <dgm:prSet/>
      <dgm:spPr/>
      <dgm:t>
        <a:bodyPr/>
        <a:lstStyle/>
        <a:p>
          <a:pPr latinLnBrk="1"/>
          <a:endParaRPr lang="ko-KR" altLang="en-US"/>
        </a:p>
      </dgm:t>
    </dgm:pt>
    <dgm:pt modelId="{77192E74-0EDB-4412-B4EA-5522C61ADB73}">
      <dgm:prSet phldrT="[텍스트]"/>
      <dgm:spPr/>
      <dgm:t>
        <a:bodyPr/>
        <a:lstStyle/>
        <a:p>
          <a:pPr latinLnBrk="1"/>
          <a:r>
            <a:rPr lang="ko-KR" altLang="en-US" b="1" dirty="0" smtClean="0"/>
            <a:t>컨트롤러</a:t>
          </a:r>
          <a:endParaRPr lang="en-US" altLang="ko-KR" b="1" dirty="0" smtClean="0"/>
        </a:p>
        <a:p>
          <a:pPr latinLnBrk="1"/>
          <a:r>
            <a:rPr lang="en-US" altLang="ko-KR" b="1" dirty="0" smtClean="0"/>
            <a:t>(</a:t>
          </a:r>
          <a:r>
            <a:rPr lang="ko-KR" altLang="en-US" b="1" dirty="0" err="1" smtClean="0"/>
            <a:t>아두이노보드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8FE499AD-4DCB-4861-B68B-62EA02D165A3}" type="parTrans" cxnId="{5844278C-7476-42CB-A7DF-3FEC081B08BD}">
      <dgm:prSet/>
      <dgm:spPr/>
      <dgm:t>
        <a:bodyPr/>
        <a:lstStyle/>
        <a:p>
          <a:pPr latinLnBrk="1"/>
          <a:endParaRPr lang="ko-KR" altLang="en-US"/>
        </a:p>
      </dgm:t>
    </dgm:pt>
    <dgm:pt modelId="{59500CFA-A35A-440F-8F80-1C6983DAA5F9}" type="sibTrans" cxnId="{5844278C-7476-42CB-A7DF-3FEC081B08BD}">
      <dgm:prSet/>
      <dgm:spPr/>
      <dgm:t>
        <a:bodyPr/>
        <a:lstStyle/>
        <a:p>
          <a:pPr latinLnBrk="1"/>
          <a:endParaRPr lang="ko-KR" altLang="en-US"/>
        </a:p>
      </dgm:t>
    </dgm:pt>
    <dgm:pt modelId="{FF52D96E-9181-48F1-B955-E9014A34D464}">
      <dgm:prSet phldrT="[텍스트]"/>
      <dgm:spPr/>
      <dgm:t>
        <a:bodyPr/>
        <a:lstStyle/>
        <a:p>
          <a:pPr latinLnBrk="1"/>
          <a:r>
            <a:rPr lang="ko-KR" altLang="en-US" b="1" dirty="0" smtClean="0"/>
            <a:t>워터펌프</a:t>
          </a:r>
          <a:endParaRPr lang="ko-KR" altLang="en-US" b="1" dirty="0"/>
        </a:p>
      </dgm:t>
    </dgm:pt>
    <dgm:pt modelId="{F4807270-E467-4FA0-9045-C3DC25323EB5}" type="parTrans" cxnId="{47B49DA2-4732-422A-B5E9-84AAA541A435}">
      <dgm:prSet/>
      <dgm:spPr/>
      <dgm:t>
        <a:bodyPr/>
        <a:lstStyle/>
        <a:p>
          <a:pPr latinLnBrk="1"/>
          <a:endParaRPr lang="ko-KR" altLang="en-US"/>
        </a:p>
      </dgm:t>
    </dgm:pt>
    <dgm:pt modelId="{58CFEAC9-1D8D-4122-AE9D-B5180DDB4216}" type="sibTrans" cxnId="{47B49DA2-4732-422A-B5E9-84AAA541A435}">
      <dgm:prSet/>
      <dgm:spPr/>
      <dgm:t>
        <a:bodyPr/>
        <a:lstStyle/>
        <a:p>
          <a:pPr latinLnBrk="1"/>
          <a:endParaRPr lang="ko-KR" altLang="en-US"/>
        </a:p>
      </dgm:t>
    </dgm:pt>
    <dgm:pt modelId="{861DB517-BA26-4968-BF37-4A4A9857547B}" type="pres">
      <dgm:prSet presAssocID="{802FF1D2-81F5-4E94-A8D9-D191BDC938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4BE73-E2C3-4714-AC80-0C4D53A5C38B}" type="pres">
      <dgm:prSet presAssocID="{B0A200F8-7333-4D79-8574-8DED3181B4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5176C5-C5DF-4327-8A3A-FE5BA750F338}" type="pres">
      <dgm:prSet presAssocID="{B0A200F8-7333-4D79-8574-8DED3181B4A3}" presName="spNode" presStyleCnt="0"/>
      <dgm:spPr/>
    </dgm:pt>
    <dgm:pt modelId="{FB268BF2-092A-4F0C-998D-B0F304DBE22D}" type="pres">
      <dgm:prSet presAssocID="{1EAF44A8-DC41-481F-AAC1-3DF0BB8507D8}" presName="sibTrans" presStyleLbl="sibTrans1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48966C7-7EA2-45BF-8330-DCB46048293B}" type="pres">
      <dgm:prSet presAssocID="{206BB7CF-28BB-4C9B-89BB-638DBA416A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3DD573-3536-4995-9B05-F2D22051CB18}" type="pres">
      <dgm:prSet presAssocID="{206BB7CF-28BB-4C9B-89BB-638DBA416A42}" presName="spNode" presStyleCnt="0"/>
      <dgm:spPr/>
    </dgm:pt>
    <dgm:pt modelId="{5286AA4B-348E-4C40-93B2-8C9610A8499A}" type="pres">
      <dgm:prSet presAssocID="{FDB47CD5-73BD-4A3B-8C23-A2BF56B7DB6F}" presName="sibTrans" presStyleLbl="sibTrans1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FC1B7CC-040A-48B8-BD58-1D078C93DF54}" type="pres">
      <dgm:prSet presAssocID="{FCB46CD6-9D19-4A0E-BB5A-8DC1502C793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3749B2-4D8D-404D-B2F8-AAF7E880CC55}" type="pres">
      <dgm:prSet presAssocID="{FCB46CD6-9D19-4A0E-BB5A-8DC1502C7930}" presName="spNode" presStyleCnt="0"/>
      <dgm:spPr/>
    </dgm:pt>
    <dgm:pt modelId="{75E88B4F-CE41-4ACC-8C3C-96193F318A6A}" type="pres">
      <dgm:prSet presAssocID="{A57A9E6C-B661-4645-A4C6-3F60DDA202CA}" presName="sibTrans" presStyleLbl="sibTrans1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BAC709E-2B81-45A1-80A6-0BDE6138D52B}" type="pres">
      <dgm:prSet presAssocID="{77192E74-0EDB-4412-B4EA-5522C61ADB7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016C09-22A0-4358-B3F7-93A4C3DCB5AD}" type="pres">
      <dgm:prSet presAssocID="{77192E74-0EDB-4412-B4EA-5522C61ADB73}" presName="spNode" presStyleCnt="0"/>
      <dgm:spPr/>
    </dgm:pt>
    <dgm:pt modelId="{DF362B8A-6E46-43F3-8741-926CEBAB0588}" type="pres">
      <dgm:prSet presAssocID="{59500CFA-A35A-440F-8F80-1C6983DAA5F9}" presName="sibTrans" presStyleLbl="sibTrans1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B137A65-3B1C-4980-87BC-B95BEF599CE8}" type="pres">
      <dgm:prSet presAssocID="{FF52D96E-9181-48F1-B955-E9014A34D46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05C42A-B49E-488F-A187-25D90274218D}" type="pres">
      <dgm:prSet presAssocID="{FF52D96E-9181-48F1-B955-E9014A34D464}" presName="spNode" presStyleCnt="0"/>
      <dgm:spPr/>
    </dgm:pt>
    <dgm:pt modelId="{C4E309CD-9ED8-4238-A9A4-65E20EA39559}" type="pres">
      <dgm:prSet presAssocID="{58CFEAC9-1D8D-4122-AE9D-B5180DDB4216}" presName="sibTrans" presStyleLbl="sibTrans1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74CB5668-8C3C-469F-BCD3-78A9A46ED019}" srcId="{802FF1D2-81F5-4E94-A8D9-D191BDC93867}" destId="{B0A200F8-7333-4D79-8574-8DED3181B4A3}" srcOrd="0" destOrd="0" parTransId="{397EEBF8-FF8E-4889-B90C-94C38AEA6EFE}" sibTransId="{1EAF44A8-DC41-481F-AAC1-3DF0BB8507D8}"/>
    <dgm:cxn modelId="{2E082423-CC97-4074-8AEF-BB428BAFF9BC}" type="presOf" srcId="{206BB7CF-28BB-4C9B-89BB-638DBA416A42}" destId="{048966C7-7EA2-45BF-8330-DCB46048293B}" srcOrd="0" destOrd="0" presId="urn:microsoft.com/office/officeart/2005/8/layout/cycle6"/>
    <dgm:cxn modelId="{F53BBD9C-39EA-4338-9C7D-D2557452C06B}" type="presOf" srcId="{59500CFA-A35A-440F-8F80-1C6983DAA5F9}" destId="{DF362B8A-6E46-43F3-8741-926CEBAB0588}" srcOrd="0" destOrd="0" presId="urn:microsoft.com/office/officeart/2005/8/layout/cycle6"/>
    <dgm:cxn modelId="{A4839DE9-CA58-4B82-9B6A-2EE6B6D7B7B1}" srcId="{802FF1D2-81F5-4E94-A8D9-D191BDC93867}" destId="{FCB46CD6-9D19-4A0E-BB5A-8DC1502C7930}" srcOrd="2" destOrd="0" parTransId="{5FC0D5BE-5ADC-44BE-A2A3-909D4F028C24}" sibTransId="{A57A9E6C-B661-4645-A4C6-3F60DDA202CA}"/>
    <dgm:cxn modelId="{7EEB69D2-1B87-4695-9F7A-6AA44C812658}" srcId="{802FF1D2-81F5-4E94-A8D9-D191BDC93867}" destId="{206BB7CF-28BB-4C9B-89BB-638DBA416A42}" srcOrd="1" destOrd="0" parTransId="{5B9B3AD3-08BA-4E90-AAD6-5F6A6A2F4DB4}" sibTransId="{FDB47CD5-73BD-4A3B-8C23-A2BF56B7DB6F}"/>
    <dgm:cxn modelId="{21DD842B-C363-43F1-B2D4-AAF0B7061049}" type="presOf" srcId="{58CFEAC9-1D8D-4122-AE9D-B5180DDB4216}" destId="{C4E309CD-9ED8-4238-A9A4-65E20EA39559}" srcOrd="0" destOrd="0" presId="urn:microsoft.com/office/officeart/2005/8/layout/cycle6"/>
    <dgm:cxn modelId="{7043E6F0-668F-4F2D-8E15-A05F73B8FF0C}" type="presOf" srcId="{77192E74-0EDB-4412-B4EA-5522C61ADB73}" destId="{CBAC709E-2B81-45A1-80A6-0BDE6138D52B}" srcOrd="0" destOrd="0" presId="urn:microsoft.com/office/officeart/2005/8/layout/cycle6"/>
    <dgm:cxn modelId="{5844278C-7476-42CB-A7DF-3FEC081B08BD}" srcId="{802FF1D2-81F5-4E94-A8D9-D191BDC93867}" destId="{77192E74-0EDB-4412-B4EA-5522C61ADB73}" srcOrd="3" destOrd="0" parTransId="{8FE499AD-4DCB-4861-B68B-62EA02D165A3}" sibTransId="{59500CFA-A35A-440F-8F80-1C6983DAA5F9}"/>
    <dgm:cxn modelId="{7BD47893-BDE9-402F-991A-B7952E89E5CE}" type="presOf" srcId="{B0A200F8-7333-4D79-8574-8DED3181B4A3}" destId="{82A4BE73-E2C3-4714-AC80-0C4D53A5C38B}" srcOrd="0" destOrd="0" presId="urn:microsoft.com/office/officeart/2005/8/layout/cycle6"/>
    <dgm:cxn modelId="{7DB376B9-CF31-4A13-A7BD-1ED07829EFD1}" type="presOf" srcId="{FF52D96E-9181-48F1-B955-E9014A34D464}" destId="{AB137A65-3B1C-4980-87BC-B95BEF599CE8}" srcOrd="0" destOrd="0" presId="urn:microsoft.com/office/officeart/2005/8/layout/cycle6"/>
    <dgm:cxn modelId="{88064E83-3C5A-476C-A8C3-7CFDBC34941C}" type="presOf" srcId="{FCB46CD6-9D19-4A0E-BB5A-8DC1502C7930}" destId="{DFC1B7CC-040A-48B8-BD58-1D078C93DF54}" srcOrd="0" destOrd="0" presId="urn:microsoft.com/office/officeart/2005/8/layout/cycle6"/>
    <dgm:cxn modelId="{659F4D3A-7889-4A94-B34D-6AFA116DB1DF}" type="presOf" srcId="{FDB47CD5-73BD-4A3B-8C23-A2BF56B7DB6F}" destId="{5286AA4B-348E-4C40-93B2-8C9610A8499A}" srcOrd="0" destOrd="0" presId="urn:microsoft.com/office/officeart/2005/8/layout/cycle6"/>
    <dgm:cxn modelId="{1E4BAAF9-485D-48CF-A768-B2BC93A29441}" type="presOf" srcId="{A57A9E6C-B661-4645-A4C6-3F60DDA202CA}" destId="{75E88B4F-CE41-4ACC-8C3C-96193F318A6A}" srcOrd="0" destOrd="0" presId="urn:microsoft.com/office/officeart/2005/8/layout/cycle6"/>
    <dgm:cxn modelId="{DFBEC92F-D168-4B02-B258-44C661C40700}" type="presOf" srcId="{1EAF44A8-DC41-481F-AAC1-3DF0BB8507D8}" destId="{FB268BF2-092A-4F0C-998D-B0F304DBE22D}" srcOrd="0" destOrd="0" presId="urn:microsoft.com/office/officeart/2005/8/layout/cycle6"/>
    <dgm:cxn modelId="{47B49DA2-4732-422A-B5E9-84AAA541A435}" srcId="{802FF1D2-81F5-4E94-A8D9-D191BDC93867}" destId="{FF52D96E-9181-48F1-B955-E9014A34D464}" srcOrd="4" destOrd="0" parTransId="{F4807270-E467-4FA0-9045-C3DC25323EB5}" sibTransId="{58CFEAC9-1D8D-4122-AE9D-B5180DDB4216}"/>
    <dgm:cxn modelId="{6D8F2E83-118E-4362-B2D0-FC33E5942895}" type="presOf" srcId="{802FF1D2-81F5-4E94-A8D9-D191BDC93867}" destId="{861DB517-BA26-4968-BF37-4A4A9857547B}" srcOrd="0" destOrd="0" presId="urn:microsoft.com/office/officeart/2005/8/layout/cycle6"/>
    <dgm:cxn modelId="{407E5FE2-A990-4745-85B6-1483A9F88829}" type="presParOf" srcId="{861DB517-BA26-4968-BF37-4A4A9857547B}" destId="{82A4BE73-E2C3-4714-AC80-0C4D53A5C38B}" srcOrd="0" destOrd="0" presId="urn:microsoft.com/office/officeart/2005/8/layout/cycle6"/>
    <dgm:cxn modelId="{5DE32D83-5507-4C03-B070-606D084FECDB}" type="presParOf" srcId="{861DB517-BA26-4968-BF37-4A4A9857547B}" destId="{DF5176C5-C5DF-4327-8A3A-FE5BA750F338}" srcOrd="1" destOrd="0" presId="urn:microsoft.com/office/officeart/2005/8/layout/cycle6"/>
    <dgm:cxn modelId="{B04D090F-18A2-42CE-8F38-011CFAFF6E5D}" type="presParOf" srcId="{861DB517-BA26-4968-BF37-4A4A9857547B}" destId="{FB268BF2-092A-4F0C-998D-B0F304DBE22D}" srcOrd="2" destOrd="0" presId="urn:microsoft.com/office/officeart/2005/8/layout/cycle6"/>
    <dgm:cxn modelId="{6C983B79-D7B3-419E-8DD8-1051F76E474A}" type="presParOf" srcId="{861DB517-BA26-4968-BF37-4A4A9857547B}" destId="{048966C7-7EA2-45BF-8330-DCB46048293B}" srcOrd="3" destOrd="0" presId="urn:microsoft.com/office/officeart/2005/8/layout/cycle6"/>
    <dgm:cxn modelId="{468157E7-1A5E-4B87-859F-CD0741387985}" type="presParOf" srcId="{861DB517-BA26-4968-BF37-4A4A9857547B}" destId="{823DD573-3536-4995-9B05-F2D22051CB18}" srcOrd="4" destOrd="0" presId="urn:microsoft.com/office/officeart/2005/8/layout/cycle6"/>
    <dgm:cxn modelId="{F56D5B67-4D93-4C7A-919A-1A68CCCBB817}" type="presParOf" srcId="{861DB517-BA26-4968-BF37-4A4A9857547B}" destId="{5286AA4B-348E-4C40-93B2-8C9610A8499A}" srcOrd="5" destOrd="0" presId="urn:microsoft.com/office/officeart/2005/8/layout/cycle6"/>
    <dgm:cxn modelId="{BF7C4FA4-C7DC-45F9-B1D7-F3C4C95EFCC2}" type="presParOf" srcId="{861DB517-BA26-4968-BF37-4A4A9857547B}" destId="{DFC1B7CC-040A-48B8-BD58-1D078C93DF54}" srcOrd="6" destOrd="0" presId="urn:microsoft.com/office/officeart/2005/8/layout/cycle6"/>
    <dgm:cxn modelId="{B58E7EB7-2F77-440D-AC72-3A1C8288711C}" type="presParOf" srcId="{861DB517-BA26-4968-BF37-4A4A9857547B}" destId="{AC3749B2-4D8D-404D-B2F8-AAF7E880CC55}" srcOrd="7" destOrd="0" presId="urn:microsoft.com/office/officeart/2005/8/layout/cycle6"/>
    <dgm:cxn modelId="{34F7FB28-E0CF-4AD2-B682-A77109C5B1C5}" type="presParOf" srcId="{861DB517-BA26-4968-BF37-4A4A9857547B}" destId="{75E88B4F-CE41-4ACC-8C3C-96193F318A6A}" srcOrd="8" destOrd="0" presId="urn:microsoft.com/office/officeart/2005/8/layout/cycle6"/>
    <dgm:cxn modelId="{46236A23-C6EF-445F-9251-E18DE377CB2A}" type="presParOf" srcId="{861DB517-BA26-4968-BF37-4A4A9857547B}" destId="{CBAC709E-2B81-45A1-80A6-0BDE6138D52B}" srcOrd="9" destOrd="0" presId="urn:microsoft.com/office/officeart/2005/8/layout/cycle6"/>
    <dgm:cxn modelId="{D2B5860A-D9F4-416D-B42B-70F0B017165A}" type="presParOf" srcId="{861DB517-BA26-4968-BF37-4A4A9857547B}" destId="{DE016C09-22A0-4358-B3F7-93A4C3DCB5AD}" srcOrd="10" destOrd="0" presId="urn:microsoft.com/office/officeart/2005/8/layout/cycle6"/>
    <dgm:cxn modelId="{6046E6AF-43BC-44F6-A844-5AD4359A93C0}" type="presParOf" srcId="{861DB517-BA26-4968-BF37-4A4A9857547B}" destId="{DF362B8A-6E46-43F3-8741-926CEBAB0588}" srcOrd="11" destOrd="0" presId="urn:microsoft.com/office/officeart/2005/8/layout/cycle6"/>
    <dgm:cxn modelId="{B1A7053F-E2BC-46F5-A3F0-9095C8FDDA45}" type="presParOf" srcId="{861DB517-BA26-4968-BF37-4A4A9857547B}" destId="{AB137A65-3B1C-4980-87BC-B95BEF599CE8}" srcOrd="12" destOrd="0" presId="urn:microsoft.com/office/officeart/2005/8/layout/cycle6"/>
    <dgm:cxn modelId="{40FA94BA-03C8-4ABB-A4C6-029A811BAD84}" type="presParOf" srcId="{861DB517-BA26-4968-BF37-4A4A9857547B}" destId="{4E05C42A-B49E-488F-A187-25D90274218D}" srcOrd="13" destOrd="0" presId="urn:microsoft.com/office/officeart/2005/8/layout/cycle6"/>
    <dgm:cxn modelId="{0D2F9E61-454D-4492-A69B-B005E24E165B}" type="presParOf" srcId="{861DB517-BA26-4968-BF37-4A4A9857547B}" destId="{C4E309CD-9ED8-4238-A9A4-65E20EA3955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570A2-BA71-45DD-93C2-2CD0817C9F8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3BF1D735-2147-47BB-8FA8-C026D8655F3A}">
      <dgm:prSet phldrT="[텍스트]" custT="1"/>
      <dgm:spPr/>
      <dgm:t>
        <a:bodyPr/>
        <a:lstStyle/>
        <a:p>
          <a:pPr latinLnBrk="1"/>
          <a:r>
            <a:rPr lang="ko-KR" altLang="en-US" sz="1100" b="1" dirty="0" smtClean="0"/>
            <a:t>식물인식 인공지능 프로그램</a:t>
          </a:r>
          <a:endParaRPr lang="ko-KR" altLang="en-US" sz="1100" b="1" dirty="0"/>
        </a:p>
      </dgm:t>
    </dgm:pt>
    <dgm:pt modelId="{5B8F6770-1309-4D81-A40B-CE0078144FD5}" type="parTrans" cxnId="{DD2843B8-2196-4DC2-BD14-8F88D0D34104}">
      <dgm:prSet/>
      <dgm:spPr/>
      <dgm:t>
        <a:bodyPr/>
        <a:lstStyle/>
        <a:p>
          <a:pPr latinLnBrk="1"/>
          <a:endParaRPr lang="ko-KR" altLang="en-US"/>
        </a:p>
      </dgm:t>
    </dgm:pt>
    <dgm:pt modelId="{1B90C1C1-EE55-4C5F-AFB1-0B62A1FC5AD2}" type="sibTrans" cxnId="{DD2843B8-2196-4DC2-BD14-8F88D0D34104}">
      <dgm:prSet/>
      <dgm:spPr/>
      <dgm:t>
        <a:bodyPr/>
        <a:lstStyle/>
        <a:p>
          <a:pPr latinLnBrk="1"/>
          <a:endParaRPr lang="ko-KR" altLang="en-US"/>
        </a:p>
      </dgm:t>
    </dgm:pt>
    <dgm:pt modelId="{2C28D805-A042-4075-BB10-A53C0EA86310}">
      <dgm:prSet phldrT="[텍스트]" custT="1"/>
      <dgm:spPr/>
      <dgm:t>
        <a:bodyPr/>
        <a:lstStyle/>
        <a:p>
          <a:pPr latinLnBrk="1"/>
          <a:r>
            <a:rPr lang="ko-KR" altLang="en-US" sz="1100" b="1" dirty="0" smtClean="0"/>
            <a:t>전용 스마트 폰 </a:t>
          </a:r>
          <a:r>
            <a:rPr lang="en-US" altLang="ko-KR" sz="1100" b="1" dirty="0" smtClean="0"/>
            <a:t>App </a:t>
          </a:r>
          <a:endParaRPr lang="ko-KR" altLang="en-US" sz="1100" b="1" dirty="0"/>
        </a:p>
      </dgm:t>
    </dgm:pt>
    <dgm:pt modelId="{670981E9-388D-4D71-A58C-2DD553F7CAF5}" type="parTrans" cxnId="{421EBA0B-868D-4A5F-A8FF-836E52D094CE}">
      <dgm:prSet/>
      <dgm:spPr/>
      <dgm:t>
        <a:bodyPr/>
        <a:lstStyle/>
        <a:p>
          <a:pPr latinLnBrk="1"/>
          <a:endParaRPr lang="ko-KR" altLang="en-US"/>
        </a:p>
      </dgm:t>
    </dgm:pt>
    <dgm:pt modelId="{B8E96C84-FCF2-4348-BD5D-E8C9833704D6}" type="sibTrans" cxnId="{421EBA0B-868D-4A5F-A8FF-836E52D094CE}">
      <dgm:prSet/>
      <dgm:spPr/>
      <dgm:t>
        <a:bodyPr/>
        <a:lstStyle/>
        <a:p>
          <a:pPr latinLnBrk="1"/>
          <a:endParaRPr lang="ko-KR" altLang="en-US"/>
        </a:p>
      </dgm:t>
    </dgm:pt>
    <dgm:pt modelId="{D0B6B255-6D17-482C-ADE9-E50FDFEDBF3B}">
      <dgm:prSet phldrT="[텍스트]" custT="1"/>
      <dgm:spPr/>
      <dgm:t>
        <a:bodyPr/>
        <a:lstStyle/>
        <a:p>
          <a:pPr latinLnBrk="1"/>
          <a:r>
            <a:rPr lang="ko-KR" altLang="en-US" sz="1100" b="1" dirty="0" smtClean="0"/>
            <a:t>각종 센서</a:t>
          </a:r>
          <a:r>
            <a:rPr lang="en-US" altLang="ko-KR" sz="1100" b="1" dirty="0" smtClean="0"/>
            <a:t>, LED, </a:t>
          </a:r>
          <a:r>
            <a:rPr lang="ko-KR" altLang="en-US" sz="1100" b="1" dirty="0" smtClean="0"/>
            <a:t>워터펌프 제어 프로그램</a:t>
          </a:r>
          <a:endParaRPr lang="ko-KR" altLang="en-US" sz="1100" b="1" dirty="0"/>
        </a:p>
      </dgm:t>
    </dgm:pt>
    <dgm:pt modelId="{BAFC988A-D9B6-4CCD-96B7-A9AFAF91D204}" type="parTrans" cxnId="{82133AA8-F7DC-4701-86F3-CD546DD0C5C1}">
      <dgm:prSet/>
      <dgm:spPr/>
      <dgm:t>
        <a:bodyPr/>
        <a:lstStyle/>
        <a:p>
          <a:pPr latinLnBrk="1"/>
          <a:endParaRPr lang="ko-KR" altLang="en-US"/>
        </a:p>
      </dgm:t>
    </dgm:pt>
    <dgm:pt modelId="{161D5E5D-43D9-47DE-AF94-2B0CE532D687}" type="sibTrans" cxnId="{82133AA8-F7DC-4701-86F3-CD546DD0C5C1}">
      <dgm:prSet/>
      <dgm:spPr/>
      <dgm:t>
        <a:bodyPr/>
        <a:lstStyle/>
        <a:p>
          <a:pPr latinLnBrk="1"/>
          <a:endParaRPr lang="ko-KR" altLang="en-US"/>
        </a:p>
      </dgm:t>
    </dgm:pt>
    <dgm:pt modelId="{C3CEA194-7908-46E9-8D79-67B39FBFEA30}" type="pres">
      <dgm:prSet presAssocID="{733570A2-BA71-45DD-93C2-2CD0817C9F8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279639-9064-41D1-8D76-7E941CB56FAC}" type="pres">
      <dgm:prSet presAssocID="{3BF1D735-2147-47BB-8FA8-C026D8655F3A}" presName="parentLin" presStyleCnt="0"/>
      <dgm:spPr/>
    </dgm:pt>
    <dgm:pt modelId="{72A7FB31-E08D-444B-8CED-D22503F2314B}" type="pres">
      <dgm:prSet presAssocID="{3BF1D735-2147-47BB-8FA8-C026D8655F3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1131F44-7A2B-459F-A58F-1AC4B3D30160}" type="pres">
      <dgm:prSet presAssocID="{3BF1D735-2147-47BB-8FA8-C026D8655F3A}" presName="parentText" presStyleLbl="node1" presStyleIdx="0" presStyleCnt="3" custScaleX="11671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1DA50F-4FE4-4CF3-A4DA-B9C77ACBBE97}" type="pres">
      <dgm:prSet presAssocID="{3BF1D735-2147-47BB-8FA8-C026D8655F3A}" presName="negativeSpace" presStyleCnt="0"/>
      <dgm:spPr/>
    </dgm:pt>
    <dgm:pt modelId="{4281269A-0A6B-4C0D-9221-3F6DD19EF2F5}" type="pres">
      <dgm:prSet presAssocID="{3BF1D735-2147-47BB-8FA8-C026D8655F3A}" presName="childText" presStyleLbl="conFgAcc1" presStyleIdx="0" presStyleCnt="3">
        <dgm:presLayoutVars>
          <dgm:bulletEnabled val="1"/>
        </dgm:presLayoutVars>
      </dgm:prSet>
      <dgm:spPr/>
    </dgm:pt>
    <dgm:pt modelId="{8330F73A-C686-44BD-A880-4C0640586967}" type="pres">
      <dgm:prSet presAssocID="{1B90C1C1-EE55-4C5F-AFB1-0B62A1FC5AD2}" presName="spaceBetweenRectangles" presStyleCnt="0"/>
      <dgm:spPr/>
    </dgm:pt>
    <dgm:pt modelId="{D7B1C2FF-763B-4647-AB5C-2C1399EA68B2}" type="pres">
      <dgm:prSet presAssocID="{2C28D805-A042-4075-BB10-A53C0EA86310}" presName="parentLin" presStyleCnt="0"/>
      <dgm:spPr/>
    </dgm:pt>
    <dgm:pt modelId="{028359DA-7FE6-4CE5-B9B3-D9767A85687F}" type="pres">
      <dgm:prSet presAssocID="{2C28D805-A042-4075-BB10-A53C0EA86310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4617D1D-E71D-4021-A2AD-1A19E270B4A4}" type="pres">
      <dgm:prSet presAssocID="{2C28D805-A042-4075-BB10-A53C0EA86310}" presName="parentText" presStyleLbl="node1" presStyleIdx="1" presStyleCnt="3" custScaleX="11671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453DA7-2D19-4FC7-A25D-CF0D52F7D47B}" type="pres">
      <dgm:prSet presAssocID="{2C28D805-A042-4075-BB10-A53C0EA86310}" presName="negativeSpace" presStyleCnt="0"/>
      <dgm:spPr/>
    </dgm:pt>
    <dgm:pt modelId="{54A4C388-8039-46A7-BF63-94F9FDA8254B}" type="pres">
      <dgm:prSet presAssocID="{2C28D805-A042-4075-BB10-A53C0EA86310}" presName="childText" presStyleLbl="conFgAcc1" presStyleIdx="1" presStyleCnt="3">
        <dgm:presLayoutVars>
          <dgm:bulletEnabled val="1"/>
        </dgm:presLayoutVars>
      </dgm:prSet>
      <dgm:spPr/>
    </dgm:pt>
    <dgm:pt modelId="{DC25BD31-A6D1-4253-B168-207890E8AC54}" type="pres">
      <dgm:prSet presAssocID="{B8E96C84-FCF2-4348-BD5D-E8C9833704D6}" presName="spaceBetweenRectangles" presStyleCnt="0"/>
      <dgm:spPr/>
    </dgm:pt>
    <dgm:pt modelId="{ADE0FCC9-AC0A-472C-A742-08CFF3033A7B}" type="pres">
      <dgm:prSet presAssocID="{D0B6B255-6D17-482C-ADE9-E50FDFEDBF3B}" presName="parentLin" presStyleCnt="0"/>
      <dgm:spPr/>
    </dgm:pt>
    <dgm:pt modelId="{8E8F3E67-D10B-4500-B218-2F3F5B7E6602}" type="pres">
      <dgm:prSet presAssocID="{D0B6B255-6D17-482C-ADE9-E50FDFEDBF3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80B02CA-F00E-4167-BF17-D0C510AFBC72}" type="pres">
      <dgm:prSet presAssocID="{D0B6B255-6D17-482C-ADE9-E50FDFEDBF3B}" presName="parentText" presStyleLbl="node1" presStyleIdx="2" presStyleCnt="3" custScaleX="11671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DA9B4D-E2D4-4B65-B226-D79478EF2059}" type="pres">
      <dgm:prSet presAssocID="{D0B6B255-6D17-482C-ADE9-E50FDFEDBF3B}" presName="negativeSpace" presStyleCnt="0"/>
      <dgm:spPr/>
    </dgm:pt>
    <dgm:pt modelId="{050808E7-BD9B-4DF8-9A2B-83590B9A440A}" type="pres">
      <dgm:prSet presAssocID="{D0B6B255-6D17-482C-ADE9-E50FDFEDBF3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1EBA0B-868D-4A5F-A8FF-836E52D094CE}" srcId="{733570A2-BA71-45DD-93C2-2CD0817C9F82}" destId="{2C28D805-A042-4075-BB10-A53C0EA86310}" srcOrd="1" destOrd="0" parTransId="{670981E9-388D-4D71-A58C-2DD553F7CAF5}" sibTransId="{B8E96C84-FCF2-4348-BD5D-E8C9833704D6}"/>
    <dgm:cxn modelId="{88FABD56-2C94-462B-8AC6-173D955CA7B8}" type="presOf" srcId="{2C28D805-A042-4075-BB10-A53C0EA86310}" destId="{028359DA-7FE6-4CE5-B9B3-D9767A85687F}" srcOrd="0" destOrd="0" presId="urn:microsoft.com/office/officeart/2005/8/layout/list1"/>
    <dgm:cxn modelId="{BC02EAD3-907F-4D5A-A8EB-FA653F374CB4}" type="presOf" srcId="{3BF1D735-2147-47BB-8FA8-C026D8655F3A}" destId="{51131F44-7A2B-459F-A58F-1AC4B3D30160}" srcOrd="1" destOrd="0" presId="urn:microsoft.com/office/officeart/2005/8/layout/list1"/>
    <dgm:cxn modelId="{DE41D1F4-75CE-4970-B115-713B1C5D06C3}" type="presOf" srcId="{733570A2-BA71-45DD-93C2-2CD0817C9F82}" destId="{C3CEA194-7908-46E9-8D79-67B39FBFEA30}" srcOrd="0" destOrd="0" presId="urn:microsoft.com/office/officeart/2005/8/layout/list1"/>
    <dgm:cxn modelId="{7DA41CAD-2679-475B-8AE6-8F524751CA1A}" type="presOf" srcId="{3BF1D735-2147-47BB-8FA8-C026D8655F3A}" destId="{72A7FB31-E08D-444B-8CED-D22503F2314B}" srcOrd="0" destOrd="0" presId="urn:microsoft.com/office/officeart/2005/8/layout/list1"/>
    <dgm:cxn modelId="{357DBEA5-7AAC-43DD-AFAF-0B0FF7118DD8}" type="presOf" srcId="{D0B6B255-6D17-482C-ADE9-E50FDFEDBF3B}" destId="{8E8F3E67-D10B-4500-B218-2F3F5B7E6602}" srcOrd="0" destOrd="0" presId="urn:microsoft.com/office/officeart/2005/8/layout/list1"/>
    <dgm:cxn modelId="{DD2843B8-2196-4DC2-BD14-8F88D0D34104}" srcId="{733570A2-BA71-45DD-93C2-2CD0817C9F82}" destId="{3BF1D735-2147-47BB-8FA8-C026D8655F3A}" srcOrd="0" destOrd="0" parTransId="{5B8F6770-1309-4D81-A40B-CE0078144FD5}" sibTransId="{1B90C1C1-EE55-4C5F-AFB1-0B62A1FC5AD2}"/>
    <dgm:cxn modelId="{82133AA8-F7DC-4701-86F3-CD546DD0C5C1}" srcId="{733570A2-BA71-45DD-93C2-2CD0817C9F82}" destId="{D0B6B255-6D17-482C-ADE9-E50FDFEDBF3B}" srcOrd="2" destOrd="0" parTransId="{BAFC988A-D9B6-4CCD-96B7-A9AFAF91D204}" sibTransId="{161D5E5D-43D9-47DE-AF94-2B0CE532D687}"/>
    <dgm:cxn modelId="{D02EBEDF-F2DB-4875-BAA8-48B5E2EF0517}" type="presOf" srcId="{2C28D805-A042-4075-BB10-A53C0EA86310}" destId="{54617D1D-E71D-4021-A2AD-1A19E270B4A4}" srcOrd="1" destOrd="0" presId="urn:microsoft.com/office/officeart/2005/8/layout/list1"/>
    <dgm:cxn modelId="{593EB12A-0CCE-4D7A-81AD-0CD0D33CCA13}" type="presOf" srcId="{D0B6B255-6D17-482C-ADE9-E50FDFEDBF3B}" destId="{A80B02CA-F00E-4167-BF17-D0C510AFBC72}" srcOrd="1" destOrd="0" presId="urn:microsoft.com/office/officeart/2005/8/layout/list1"/>
    <dgm:cxn modelId="{D5D4FCE7-05FB-4E1E-89B3-33B76DD1D43A}" type="presParOf" srcId="{C3CEA194-7908-46E9-8D79-67B39FBFEA30}" destId="{7E279639-9064-41D1-8D76-7E941CB56FAC}" srcOrd="0" destOrd="0" presId="urn:microsoft.com/office/officeart/2005/8/layout/list1"/>
    <dgm:cxn modelId="{F4492CFC-5972-4115-8581-852F71EEF61C}" type="presParOf" srcId="{7E279639-9064-41D1-8D76-7E941CB56FAC}" destId="{72A7FB31-E08D-444B-8CED-D22503F2314B}" srcOrd="0" destOrd="0" presId="urn:microsoft.com/office/officeart/2005/8/layout/list1"/>
    <dgm:cxn modelId="{B8D90745-BD97-4DAF-8208-252B7AFDF4AD}" type="presParOf" srcId="{7E279639-9064-41D1-8D76-7E941CB56FAC}" destId="{51131F44-7A2B-459F-A58F-1AC4B3D30160}" srcOrd="1" destOrd="0" presId="urn:microsoft.com/office/officeart/2005/8/layout/list1"/>
    <dgm:cxn modelId="{12B36FFC-2AB0-4E9A-8D94-12D6A959B248}" type="presParOf" srcId="{C3CEA194-7908-46E9-8D79-67B39FBFEA30}" destId="{A11DA50F-4FE4-4CF3-A4DA-B9C77ACBBE97}" srcOrd="1" destOrd="0" presId="urn:microsoft.com/office/officeart/2005/8/layout/list1"/>
    <dgm:cxn modelId="{B6DF9BBF-C7B2-4C83-8467-62EDD4CB3860}" type="presParOf" srcId="{C3CEA194-7908-46E9-8D79-67B39FBFEA30}" destId="{4281269A-0A6B-4C0D-9221-3F6DD19EF2F5}" srcOrd="2" destOrd="0" presId="urn:microsoft.com/office/officeart/2005/8/layout/list1"/>
    <dgm:cxn modelId="{3644DF71-5AAA-4CE6-938D-4C98D712E2D5}" type="presParOf" srcId="{C3CEA194-7908-46E9-8D79-67B39FBFEA30}" destId="{8330F73A-C686-44BD-A880-4C0640586967}" srcOrd="3" destOrd="0" presId="urn:microsoft.com/office/officeart/2005/8/layout/list1"/>
    <dgm:cxn modelId="{CC16E633-3BD8-41EE-8473-63BE353703EB}" type="presParOf" srcId="{C3CEA194-7908-46E9-8D79-67B39FBFEA30}" destId="{D7B1C2FF-763B-4647-AB5C-2C1399EA68B2}" srcOrd="4" destOrd="0" presId="urn:microsoft.com/office/officeart/2005/8/layout/list1"/>
    <dgm:cxn modelId="{7A36548B-B52F-40EB-95E7-AFB797A22454}" type="presParOf" srcId="{D7B1C2FF-763B-4647-AB5C-2C1399EA68B2}" destId="{028359DA-7FE6-4CE5-B9B3-D9767A85687F}" srcOrd="0" destOrd="0" presId="urn:microsoft.com/office/officeart/2005/8/layout/list1"/>
    <dgm:cxn modelId="{97B7DB8A-D545-4517-BFEC-A3A748AD450B}" type="presParOf" srcId="{D7B1C2FF-763B-4647-AB5C-2C1399EA68B2}" destId="{54617D1D-E71D-4021-A2AD-1A19E270B4A4}" srcOrd="1" destOrd="0" presId="urn:microsoft.com/office/officeart/2005/8/layout/list1"/>
    <dgm:cxn modelId="{F00AFE7C-0940-4F51-B36B-3BE4FABFC81E}" type="presParOf" srcId="{C3CEA194-7908-46E9-8D79-67B39FBFEA30}" destId="{EA453DA7-2D19-4FC7-A25D-CF0D52F7D47B}" srcOrd="5" destOrd="0" presId="urn:microsoft.com/office/officeart/2005/8/layout/list1"/>
    <dgm:cxn modelId="{F0C4DB57-289D-470F-9194-80020C4A04CC}" type="presParOf" srcId="{C3CEA194-7908-46E9-8D79-67B39FBFEA30}" destId="{54A4C388-8039-46A7-BF63-94F9FDA8254B}" srcOrd="6" destOrd="0" presId="urn:microsoft.com/office/officeart/2005/8/layout/list1"/>
    <dgm:cxn modelId="{9E979B40-0092-486E-8627-923B80CCD8E0}" type="presParOf" srcId="{C3CEA194-7908-46E9-8D79-67B39FBFEA30}" destId="{DC25BD31-A6D1-4253-B168-207890E8AC54}" srcOrd="7" destOrd="0" presId="urn:microsoft.com/office/officeart/2005/8/layout/list1"/>
    <dgm:cxn modelId="{B4A64028-2D8A-4575-9648-752E5C66611D}" type="presParOf" srcId="{C3CEA194-7908-46E9-8D79-67B39FBFEA30}" destId="{ADE0FCC9-AC0A-472C-A742-08CFF3033A7B}" srcOrd="8" destOrd="0" presId="urn:microsoft.com/office/officeart/2005/8/layout/list1"/>
    <dgm:cxn modelId="{8A5E77DD-917A-48F6-9DE1-587F92202091}" type="presParOf" srcId="{ADE0FCC9-AC0A-472C-A742-08CFF3033A7B}" destId="{8E8F3E67-D10B-4500-B218-2F3F5B7E6602}" srcOrd="0" destOrd="0" presId="urn:microsoft.com/office/officeart/2005/8/layout/list1"/>
    <dgm:cxn modelId="{7E8B5540-9236-4C58-AEAA-DA3E742F297C}" type="presParOf" srcId="{ADE0FCC9-AC0A-472C-A742-08CFF3033A7B}" destId="{A80B02CA-F00E-4167-BF17-D0C510AFBC72}" srcOrd="1" destOrd="0" presId="urn:microsoft.com/office/officeart/2005/8/layout/list1"/>
    <dgm:cxn modelId="{F61D2781-EDFB-4E0E-A12E-5F9398A00A63}" type="presParOf" srcId="{C3CEA194-7908-46E9-8D79-67B39FBFEA30}" destId="{6EDA9B4D-E2D4-4B65-B226-D79478EF2059}" srcOrd="9" destOrd="0" presId="urn:microsoft.com/office/officeart/2005/8/layout/list1"/>
    <dgm:cxn modelId="{5F262B53-AC84-4701-8D58-7417D904421B}" type="presParOf" srcId="{C3CEA194-7908-46E9-8D79-67B39FBFEA30}" destId="{050808E7-BD9B-4DF8-9A2B-83590B9A440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E710E-7591-4A7B-A53B-E1003AEE2F42}">
      <dsp:nvSpPr>
        <dsp:cNvPr id="0" name=""/>
        <dsp:cNvSpPr/>
      </dsp:nvSpPr>
      <dsp:spPr>
        <a:xfrm>
          <a:off x="713977" y="-12915"/>
          <a:ext cx="2628156" cy="2628156"/>
        </a:xfrm>
        <a:prstGeom prst="circularArrow">
          <a:avLst>
            <a:gd name="adj1" fmla="val 5544"/>
            <a:gd name="adj2" fmla="val 330680"/>
            <a:gd name="adj3" fmla="val 13906663"/>
            <a:gd name="adj4" fmla="val 17306901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B2041-DBD4-450D-AECF-66F0E1B406AC}">
      <dsp:nvSpPr>
        <dsp:cNvPr id="0" name=""/>
        <dsp:cNvSpPr/>
      </dsp:nvSpPr>
      <dsp:spPr>
        <a:xfrm>
          <a:off x="1447762" y="158"/>
          <a:ext cx="1160586" cy="5802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1" kern="1200" dirty="0" smtClean="0"/>
            <a:t>고객사진</a:t>
          </a:r>
          <a:endParaRPr lang="en-US" altLang="ko-KR" sz="800" b="1" kern="1200" dirty="0" smtClean="0"/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(</a:t>
          </a:r>
          <a:r>
            <a:rPr lang="ko-KR" altLang="en-US" sz="800" b="1" kern="1200" dirty="0" smtClean="0"/>
            <a:t>입체화</a:t>
          </a:r>
          <a:r>
            <a:rPr lang="en-US" altLang="ko-KR" sz="800" kern="1200" dirty="0" smtClean="0"/>
            <a:t>)</a:t>
          </a:r>
          <a:endParaRPr lang="ko-KR" altLang="en-US" sz="800" kern="1200" dirty="0"/>
        </a:p>
      </dsp:txBody>
      <dsp:txXfrm>
        <a:off x="1476090" y="28486"/>
        <a:ext cx="1103930" cy="523637"/>
      </dsp:txXfrm>
    </dsp:sp>
    <dsp:sp modelId="{2CC06D2E-EC03-4A0D-B9E3-55899B3BB87F}">
      <dsp:nvSpPr>
        <dsp:cNvPr id="0" name=""/>
        <dsp:cNvSpPr/>
      </dsp:nvSpPr>
      <dsp:spPr>
        <a:xfrm>
          <a:off x="2513658" y="774576"/>
          <a:ext cx="1160586" cy="5802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1" kern="1200" dirty="0" err="1" smtClean="0"/>
            <a:t>광투과성</a:t>
          </a:r>
          <a:r>
            <a:rPr lang="ko-KR" altLang="en-US" sz="800" b="1" kern="1200" dirty="0" smtClean="0"/>
            <a:t> 인조대리석에 음각 및 양각</a:t>
          </a:r>
          <a:endParaRPr lang="ko-KR" altLang="en-US" sz="800" b="1" kern="1200" dirty="0"/>
        </a:p>
      </dsp:txBody>
      <dsp:txXfrm>
        <a:off x="2541986" y="802904"/>
        <a:ext cx="1103930" cy="523637"/>
      </dsp:txXfrm>
    </dsp:sp>
    <dsp:sp modelId="{2FB45833-F9A7-42DC-9A1E-AC1EB97315C5}">
      <dsp:nvSpPr>
        <dsp:cNvPr id="0" name=""/>
        <dsp:cNvSpPr/>
      </dsp:nvSpPr>
      <dsp:spPr>
        <a:xfrm>
          <a:off x="2106522" y="2027612"/>
          <a:ext cx="1160586" cy="5802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kern="1200" dirty="0" err="1" smtClean="0"/>
            <a:t>스마트폰</a:t>
          </a:r>
          <a:r>
            <a:rPr lang="ko-KR" altLang="en-US" sz="800" kern="1200" dirty="0" smtClean="0"/>
            <a:t> </a:t>
          </a:r>
          <a:r>
            <a:rPr lang="en-US" altLang="ko-KR" sz="800" kern="1200" dirty="0" smtClean="0"/>
            <a:t>App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:  </a:t>
          </a:r>
          <a:r>
            <a:rPr lang="ko-KR" altLang="en-US" sz="800" kern="1200" dirty="0" err="1" smtClean="0"/>
            <a:t>아두이노</a:t>
          </a:r>
          <a:r>
            <a:rPr lang="ko-KR" altLang="en-US" sz="800" kern="1200" dirty="0" smtClean="0"/>
            <a:t> 제어</a:t>
          </a:r>
          <a:endParaRPr lang="ko-KR" altLang="en-US" sz="800" kern="1200" dirty="0"/>
        </a:p>
      </dsp:txBody>
      <dsp:txXfrm>
        <a:off x="2134850" y="2055940"/>
        <a:ext cx="1103930" cy="523637"/>
      </dsp:txXfrm>
    </dsp:sp>
    <dsp:sp modelId="{CD65A230-C648-4C2D-A743-64FADF2FE252}">
      <dsp:nvSpPr>
        <dsp:cNvPr id="0" name=""/>
        <dsp:cNvSpPr/>
      </dsp:nvSpPr>
      <dsp:spPr>
        <a:xfrm>
          <a:off x="789002" y="2027612"/>
          <a:ext cx="1160586" cy="5802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800" b="1" kern="1200" dirty="0" err="1" smtClean="0"/>
            <a:t>아두이노</a:t>
          </a:r>
          <a:r>
            <a:rPr lang="en-US" altLang="ko-KR" sz="800" b="1" kern="1200" dirty="0" smtClean="0"/>
            <a:t>(</a:t>
          </a:r>
          <a:r>
            <a:rPr lang="ko-KR" altLang="en-US" sz="800" b="1" kern="1200" dirty="0" smtClean="0"/>
            <a:t>컨트롤러</a:t>
          </a:r>
          <a:r>
            <a:rPr lang="en-US" altLang="ko-KR" sz="800" b="1" kern="1200" dirty="0" smtClean="0"/>
            <a:t>)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: ON/OFF, </a:t>
          </a:r>
          <a:r>
            <a:rPr lang="ko-KR" altLang="en-US" sz="800" b="1" kern="1200" dirty="0" smtClean="0"/>
            <a:t>색상조절</a:t>
          </a:r>
          <a:endParaRPr lang="ko-KR" altLang="en-US" sz="800" b="1" kern="1200" dirty="0"/>
        </a:p>
      </dsp:txBody>
      <dsp:txXfrm>
        <a:off x="817330" y="2055940"/>
        <a:ext cx="1103930" cy="523637"/>
      </dsp:txXfrm>
    </dsp:sp>
    <dsp:sp modelId="{E0BB08EC-D5DE-4EEC-83F4-55C8FD2B2F62}">
      <dsp:nvSpPr>
        <dsp:cNvPr id="0" name=""/>
        <dsp:cNvSpPr/>
      </dsp:nvSpPr>
      <dsp:spPr>
        <a:xfrm>
          <a:off x="381867" y="774576"/>
          <a:ext cx="1160586" cy="58029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LED </a:t>
          </a:r>
          <a:r>
            <a:rPr lang="ko-KR" altLang="en-US" sz="800" b="1" kern="1200" dirty="0" smtClean="0"/>
            <a:t>조명</a:t>
          </a:r>
          <a:endParaRPr lang="ko-KR" altLang="en-US" sz="800" b="1" kern="1200" dirty="0"/>
        </a:p>
      </dsp:txBody>
      <dsp:txXfrm>
        <a:off x="410195" y="802904"/>
        <a:ext cx="1103930" cy="523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4BE73-E2C3-4714-AC80-0C4D53A5C38B}">
      <dsp:nvSpPr>
        <dsp:cNvPr id="0" name=""/>
        <dsp:cNvSpPr/>
      </dsp:nvSpPr>
      <dsp:spPr>
        <a:xfrm>
          <a:off x="1131916" y="454"/>
          <a:ext cx="856174" cy="5565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/>
            <a:t>각종 센서</a:t>
          </a:r>
          <a:endParaRPr lang="ko-KR" altLang="en-US" sz="900" b="1" kern="1200" dirty="0"/>
        </a:p>
      </dsp:txBody>
      <dsp:txXfrm>
        <a:off x="1159083" y="27621"/>
        <a:ext cx="801840" cy="502179"/>
      </dsp:txXfrm>
    </dsp:sp>
    <dsp:sp modelId="{FB268BF2-092A-4F0C-998D-B0F304DBE22D}">
      <dsp:nvSpPr>
        <dsp:cNvPr id="0" name=""/>
        <dsp:cNvSpPr/>
      </dsp:nvSpPr>
      <dsp:spPr>
        <a:xfrm>
          <a:off x="446925" y="278711"/>
          <a:ext cx="2226157" cy="2226157"/>
        </a:xfrm>
        <a:custGeom>
          <a:avLst/>
          <a:gdLst/>
          <a:ahLst/>
          <a:cxnLst/>
          <a:rect l="0" t="0" r="0" b="0"/>
          <a:pathLst>
            <a:path>
              <a:moveTo>
                <a:pt x="1547062" y="88089"/>
              </a:moveTo>
              <a:arcTo wR="1113078" hR="1113078" stAng="17576879" swAng="1964145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966C7-7EA2-45BF-8330-DCB46048293B}">
      <dsp:nvSpPr>
        <dsp:cNvPr id="0" name=""/>
        <dsp:cNvSpPr/>
      </dsp:nvSpPr>
      <dsp:spPr>
        <a:xfrm>
          <a:off x="2190517" y="769573"/>
          <a:ext cx="856174" cy="5565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/>
            <a:t>식물용 </a:t>
          </a:r>
          <a:r>
            <a:rPr lang="en-US" altLang="ko-KR" sz="900" b="1" kern="1200" dirty="0" smtClean="0"/>
            <a:t>LED</a:t>
          </a:r>
          <a:endParaRPr lang="ko-KR" altLang="en-US" sz="900" b="1" kern="1200" dirty="0"/>
        </a:p>
      </dsp:txBody>
      <dsp:txXfrm>
        <a:off x="2217684" y="796740"/>
        <a:ext cx="801840" cy="502179"/>
      </dsp:txXfrm>
    </dsp:sp>
    <dsp:sp modelId="{5286AA4B-348E-4C40-93B2-8C9610A8499A}">
      <dsp:nvSpPr>
        <dsp:cNvPr id="0" name=""/>
        <dsp:cNvSpPr/>
      </dsp:nvSpPr>
      <dsp:spPr>
        <a:xfrm>
          <a:off x="446925" y="278711"/>
          <a:ext cx="2226157" cy="2226157"/>
        </a:xfrm>
        <a:custGeom>
          <a:avLst/>
          <a:gdLst/>
          <a:ahLst/>
          <a:cxnLst/>
          <a:rect l="0" t="0" r="0" b="0"/>
          <a:pathLst>
            <a:path>
              <a:moveTo>
                <a:pt x="2224614" y="1054496"/>
              </a:moveTo>
              <a:arcTo wR="1113078" hR="1113078" stAng="21418984" swAng="219830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1B7CC-040A-48B8-BD58-1D078C93DF54}">
      <dsp:nvSpPr>
        <dsp:cNvPr id="0" name=""/>
        <dsp:cNvSpPr/>
      </dsp:nvSpPr>
      <dsp:spPr>
        <a:xfrm>
          <a:off x="1786168" y="2014032"/>
          <a:ext cx="856174" cy="5565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err="1" smtClean="0"/>
            <a:t>스마트폰</a:t>
          </a:r>
          <a:endParaRPr lang="ko-KR" altLang="en-US" sz="900" b="1" kern="1200" dirty="0"/>
        </a:p>
      </dsp:txBody>
      <dsp:txXfrm>
        <a:off x="1813335" y="2041199"/>
        <a:ext cx="801840" cy="502179"/>
      </dsp:txXfrm>
    </dsp:sp>
    <dsp:sp modelId="{75E88B4F-CE41-4ACC-8C3C-96193F318A6A}">
      <dsp:nvSpPr>
        <dsp:cNvPr id="0" name=""/>
        <dsp:cNvSpPr/>
      </dsp:nvSpPr>
      <dsp:spPr>
        <a:xfrm>
          <a:off x="446925" y="278711"/>
          <a:ext cx="2226157" cy="2226157"/>
        </a:xfrm>
        <a:custGeom>
          <a:avLst/>
          <a:gdLst/>
          <a:ahLst/>
          <a:cxnLst/>
          <a:rect l="0" t="0" r="0" b="0"/>
          <a:pathLst>
            <a:path>
              <a:moveTo>
                <a:pt x="1334811" y="2203848"/>
              </a:moveTo>
              <a:arcTo wR="1113078" hR="1113078" stAng="4710564" swAng="137887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C709E-2B81-45A1-80A6-0BDE6138D52B}">
      <dsp:nvSpPr>
        <dsp:cNvPr id="0" name=""/>
        <dsp:cNvSpPr/>
      </dsp:nvSpPr>
      <dsp:spPr>
        <a:xfrm>
          <a:off x="477665" y="2014032"/>
          <a:ext cx="856174" cy="5565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/>
            <a:t>컨트롤러</a:t>
          </a:r>
          <a:endParaRPr lang="en-US" altLang="ko-KR" sz="900" b="1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(</a:t>
          </a:r>
          <a:r>
            <a:rPr lang="ko-KR" altLang="en-US" sz="900" b="1" kern="1200" dirty="0" err="1" smtClean="0"/>
            <a:t>아두이노보드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504832" y="2041199"/>
        <a:ext cx="801840" cy="502179"/>
      </dsp:txXfrm>
    </dsp:sp>
    <dsp:sp modelId="{DF362B8A-6E46-43F3-8741-926CEBAB0588}">
      <dsp:nvSpPr>
        <dsp:cNvPr id="0" name=""/>
        <dsp:cNvSpPr/>
      </dsp:nvSpPr>
      <dsp:spPr>
        <a:xfrm>
          <a:off x="446925" y="278711"/>
          <a:ext cx="2226157" cy="2226157"/>
        </a:xfrm>
        <a:custGeom>
          <a:avLst/>
          <a:gdLst/>
          <a:ahLst/>
          <a:cxnLst/>
          <a:rect l="0" t="0" r="0" b="0"/>
          <a:pathLst>
            <a:path>
              <a:moveTo>
                <a:pt x="186203" y="1729394"/>
              </a:moveTo>
              <a:arcTo wR="1113078" hR="1113078" stAng="8782709" swAng="219830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37A65-3B1C-4980-87BC-B95BEF599CE8}">
      <dsp:nvSpPr>
        <dsp:cNvPr id="0" name=""/>
        <dsp:cNvSpPr/>
      </dsp:nvSpPr>
      <dsp:spPr>
        <a:xfrm>
          <a:off x="73316" y="769573"/>
          <a:ext cx="856174" cy="55651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b="1" kern="1200" dirty="0" smtClean="0"/>
            <a:t>워터펌프</a:t>
          </a:r>
          <a:endParaRPr lang="ko-KR" altLang="en-US" sz="900" b="1" kern="1200" dirty="0"/>
        </a:p>
      </dsp:txBody>
      <dsp:txXfrm>
        <a:off x="100483" y="796740"/>
        <a:ext cx="801840" cy="502179"/>
      </dsp:txXfrm>
    </dsp:sp>
    <dsp:sp modelId="{C4E309CD-9ED8-4238-A9A4-65E20EA39559}">
      <dsp:nvSpPr>
        <dsp:cNvPr id="0" name=""/>
        <dsp:cNvSpPr/>
      </dsp:nvSpPr>
      <dsp:spPr>
        <a:xfrm>
          <a:off x="446925" y="278711"/>
          <a:ext cx="2226157" cy="2226157"/>
        </a:xfrm>
        <a:custGeom>
          <a:avLst/>
          <a:gdLst/>
          <a:ahLst/>
          <a:cxnLst/>
          <a:rect l="0" t="0" r="0" b="0"/>
          <a:pathLst>
            <a:path>
              <a:moveTo>
                <a:pt x="193744" y="485568"/>
              </a:moveTo>
              <a:arcTo wR="1113078" hR="1113078" stAng="12858976" swAng="1964145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1269A-0A6B-4C0D-9221-3F6DD19EF2F5}">
      <dsp:nvSpPr>
        <dsp:cNvPr id="0" name=""/>
        <dsp:cNvSpPr/>
      </dsp:nvSpPr>
      <dsp:spPr>
        <a:xfrm>
          <a:off x="0" y="242724"/>
          <a:ext cx="33843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31F44-7A2B-459F-A58F-1AC4B3D30160}">
      <dsp:nvSpPr>
        <dsp:cNvPr id="0" name=""/>
        <dsp:cNvSpPr/>
      </dsp:nvSpPr>
      <dsp:spPr>
        <a:xfrm>
          <a:off x="169218" y="6564"/>
          <a:ext cx="2765099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45" tIns="0" rIns="89545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 smtClean="0"/>
            <a:t>식물인식 인공지능 프로그램</a:t>
          </a:r>
          <a:endParaRPr lang="ko-KR" altLang="en-US" sz="1100" b="1" kern="1200" dirty="0"/>
        </a:p>
      </dsp:txBody>
      <dsp:txXfrm>
        <a:off x="192275" y="29621"/>
        <a:ext cx="2718985" cy="426206"/>
      </dsp:txXfrm>
    </dsp:sp>
    <dsp:sp modelId="{54A4C388-8039-46A7-BF63-94F9FDA8254B}">
      <dsp:nvSpPr>
        <dsp:cNvPr id="0" name=""/>
        <dsp:cNvSpPr/>
      </dsp:nvSpPr>
      <dsp:spPr>
        <a:xfrm>
          <a:off x="0" y="968484"/>
          <a:ext cx="33843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17D1D-E71D-4021-A2AD-1A19E270B4A4}">
      <dsp:nvSpPr>
        <dsp:cNvPr id="0" name=""/>
        <dsp:cNvSpPr/>
      </dsp:nvSpPr>
      <dsp:spPr>
        <a:xfrm>
          <a:off x="169218" y="732324"/>
          <a:ext cx="2765099" cy="4723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45" tIns="0" rIns="89545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 smtClean="0"/>
            <a:t>전용 스마트 폰 </a:t>
          </a:r>
          <a:r>
            <a:rPr lang="en-US" altLang="ko-KR" sz="1100" b="1" kern="1200" dirty="0" smtClean="0"/>
            <a:t>App </a:t>
          </a:r>
          <a:endParaRPr lang="ko-KR" altLang="en-US" sz="1100" b="1" kern="1200" dirty="0"/>
        </a:p>
      </dsp:txBody>
      <dsp:txXfrm>
        <a:off x="192275" y="755381"/>
        <a:ext cx="2718985" cy="426206"/>
      </dsp:txXfrm>
    </dsp:sp>
    <dsp:sp modelId="{050808E7-BD9B-4DF8-9A2B-83590B9A440A}">
      <dsp:nvSpPr>
        <dsp:cNvPr id="0" name=""/>
        <dsp:cNvSpPr/>
      </dsp:nvSpPr>
      <dsp:spPr>
        <a:xfrm>
          <a:off x="0" y="1694243"/>
          <a:ext cx="338437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B02CA-F00E-4167-BF17-D0C510AFBC72}">
      <dsp:nvSpPr>
        <dsp:cNvPr id="0" name=""/>
        <dsp:cNvSpPr/>
      </dsp:nvSpPr>
      <dsp:spPr>
        <a:xfrm>
          <a:off x="169218" y="1458084"/>
          <a:ext cx="2765099" cy="4723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45" tIns="0" rIns="89545" bIns="0" numCol="1" spcCol="1270" anchor="ctr" anchorCtr="0">
          <a:noAutofit/>
        </a:bodyPr>
        <a:lstStyle/>
        <a:p>
          <a:pPr lvl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b="1" kern="1200" dirty="0" smtClean="0"/>
            <a:t>각종 센서</a:t>
          </a:r>
          <a:r>
            <a:rPr lang="en-US" altLang="ko-KR" sz="1100" b="1" kern="1200" dirty="0" smtClean="0"/>
            <a:t>, LED, </a:t>
          </a:r>
          <a:r>
            <a:rPr lang="ko-KR" altLang="en-US" sz="1100" b="1" kern="1200" dirty="0" smtClean="0"/>
            <a:t>워터펌프 제어 프로그램</a:t>
          </a:r>
          <a:endParaRPr lang="ko-KR" altLang="en-US" sz="1100" b="1" kern="1200" dirty="0"/>
        </a:p>
      </dsp:txBody>
      <dsp:txXfrm>
        <a:off x="192275" y="1481141"/>
        <a:ext cx="271898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5417-A84D-4F0C-A29F-E220B494F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ED8A3-975F-414E-BDB4-F115E518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1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ED8A3-975F-414E-BDB4-F115E5184C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6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3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6EAF-F7FF-4F3E-9258-2A53B81F3A9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9583-20D7-42C5-8C60-1027A621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174579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텐서플로우를</a:t>
            </a:r>
            <a:r>
              <a:rPr lang="ko-KR" altLang="en-US" dirty="0" smtClean="0"/>
              <a:t> 이용한 영상 속 얼굴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MVP </a:t>
            </a:r>
            <a:r>
              <a:rPr lang="ko-KR" altLang="en-US" dirty="0" smtClean="0"/>
              <a:t>구현 영상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556792"/>
            <a:ext cx="50405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4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00" y="105273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소프트웨어 구현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스케치 프로그래밍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91680" y="2708920"/>
            <a:ext cx="504056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6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62880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소프트웨어 구현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프로그래밍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036" y="21701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보드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4" y="2477949"/>
            <a:ext cx="1966973" cy="15686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62320" y="2477949"/>
            <a:ext cx="5197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각종 센서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모터</a:t>
            </a:r>
            <a:r>
              <a:rPr lang="en-US" altLang="ko-KR" sz="1000" dirty="0" smtClean="0"/>
              <a:t>, LED </a:t>
            </a:r>
            <a:r>
              <a:rPr lang="ko-KR" altLang="en-US" sz="1000" dirty="0" smtClean="0"/>
              <a:t>등을 연결할 수 있고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보드 안에 부착된 </a:t>
            </a:r>
            <a:r>
              <a:rPr lang="ko-KR" altLang="en-US" sz="1000" dirty="0" err="1" smtClean="0"/>
              <a:t>마이크로컨트롤러를</a:t>
            </a:r>
            <a:r>
              <a:rPr lang="ko-KR" altLang="en-US" sz="1000" dirty="0" smtClean="0"/>
              <a:t> 통해서 센서의 측정값을 읽을 수 있고</a:t>
            </a:r>
            <a:r>
              <a:rPr lang="en-US" altLang="ko-KR" sz="1000" dirty="0" smtClean="0"/>
              <a:t> LED</a:t>
            </a:r>
            <a:r>
              <a:rPr lang="ko-KR" altLang="en-US" sz="1000" dirty="0" smtClean="0"/>
              <a:t>나 모터를 제어할 수 있는 장치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블루투스를</a:t>
            </a:r>
            <a:r>
              <a:rPr lang="ko-KR" altLang="en-US" sz="1000" dirty="0" smtClean="0"/>
              <a:t> 이용해서 </a:t>
            </a:r>
            <a:r>
              <a:rPr lang="ko-KR" altLang="en-US" sz="1000" dirty="0" err="1" smtClean="0"/>
              <a:t>스마트폰과</a:t>
            </a:r>
            <a:r>
              <a:rPr lang="ko-KR" altLang="en-US" sz="1000" dirty="0" smtClean="0"/>
              <a:t> 연결할 수 있고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와이파이를</a:t>
            </a:r>
            <a:r>
              <a:rPr lang="ko-KR" altLang="en-US" sz="1000" dirty="0" smtClean="0"/>
              <a:t> 이용해서 특정 서버와 연결할 수 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이를 사용하기 위해서는 목적에 맞는 프로그래밍을 해서 </a:t>
            </a:r>
            <a:r>
              <a:rPr lang="ko-KR" altLang="en-US" sz="1000" dirty="0" err="1" smtClean="0"/>
              <a:t>마이크로컨트롤러에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업로드해야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87036" y="4355968"/>
            <a:ext cx="3812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프로그래밍 도구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개발환경</a:t>
            </a:r>
            <a:r>
              <a:rPr lang="en-US" altLang="ko-KR" sz="1400" dirty="0" smtClean="0"/>
              <a:t>(IDE)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3" y="4754448"/>
            <a:ext cx="1470992" cy="176401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62320" y="4754448"/>
            <a:ext cx="51979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사용언어 </a:t>
            </a:r>
            <a:r>
              <a:rPr lang="en-US" altLang="ko-KR" sz="1000" dirty="0" smtClean="0"/>
              <a:t>: C/C++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89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0697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소프트웨어 </a:t>
            </a:r>
            <a:r>
              <a:rPr lang="ko-KR" altLang="en-US" dirty="0" smtClean="0"/>
              <a:t>구현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식물인식 인공지능 프로그래밍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8360" y="22107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프로그래밍을 대하는 마음가짐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2924944"/>
            <a:ext cx="6375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- ‘</a:t>
            </a:r>
            <a:r>
              <a:rPr lang="ko-KR" altLang="en-US" sz="1200" dirty="0" smtClean="0"/>
              <a:t>프로그래머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가 아니라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메이커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다</a:t>
            </a:r>
            <a:endParaRPr lang="en-US" altLang="ko-KR" sz="1200" dirty="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/>
              <a:t>프로그래밍을 못해서 못하는 것이 아니라 어떻게 사용하는지를 몰라서 못하는 것이다</a:t>
            </a:r>
            <a:endParaRPr lang="en-US" altLang="ko-KR" sz="1200" dirty="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/>
              <a:t>세상은 </a:t>
            </a:r>
            <a:r>
              <a:rPr lang="ko-KR" altLang="en-US" sz="1200" dirty="0"/>
              <a:t>넓고 프로그램은 </a:t>
            </a:r>
            <a:r>
              <a:rPr lang="ko-KR" altLang="en-US" sz="1200" dirty="0" smtClean="0"/>
              <a:t>많다</a:t>
            </a:r>
            <a:r>
              <a:rPr lang="en-US" altLang="ko-KR" sz="1200" dirty="0" smtClean="0"/>
              <a:t>. “</a:t>
            </a:r>
            <a:r>
              <a:rPr lang="ko-KR" altLang="en-US" sz="1200" dirty="0" smtClean="0"/>
              <a:t>검색은 필수다</a:t>
            </a:r>
            <a:r>
              <a:rPr lang="en-US" altLang="ko-KR" sz="1200" dirty="0" smtClean="0"/>
              <a:t>” 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/>
              <a:t>프로그래밍 공부는 열심히 해야 한다</a:t>
            </a:r>
            <a:r>
              <a:rPr lang="en-US" altLang="ko-KR" sz="1200" dirty="0" smtClean="0"/>
              <a:t>. “</a:t>
            </a:r>
            <a:r>
              <a:rPr lang="ko-KR" altLang="en-US" sz="1200" dirty="0" smtClean="0"/>
              <a:t>알아야 고쳐 쓴다</a:t>
            </a:r>
            <a:r>
              <a:rPr lang="en-US" altLang="ko-KR" sz="1200" dirty="0" smtClean="0"/>
              <a:t>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595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9164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소프트웨어 구현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식물인식 인공지능 프로그래밍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780" y="1775030"/>
            <a:ext cx="2196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모방 하기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4"/>
            <a:ext cx="3528392" cy="18210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12" y="2176912"/>
            <a:ext cx="4064868" cy="26193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427984" y="2204864"/>
            <a:ext cx="21602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3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7363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인식</a:t>
            </a:r>
            <a:r>
              <a:rPr lang="en-US" altLang="ko-KR" dirty="0" smtClean="0"/>
              <a:t>(Recognition)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862975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검색을 통해서 모델 탐색 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1572796"/>
            <a:ext cx="5003475" cy="21166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59" y="3928452"/>
            <a:ext cx="4091588" cy="27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09366"/>
            <a:ext cx="5400600" cy="552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0466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따라서 할만한</a:t>
            </a:r>
            <a:r>
              <a:rPr lang="ko-KR" altLang="en-US" sz="1400" dirty="0" smtClean="0"/>
              <a:t> 모델이 나올 때까지 검색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322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546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소프트웨어 구현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식물인식 인공지능 프로그래밍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3096344" cy="378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구현 개요</a:t>
            </a:r>
            <a:endParaRPr lang="en-US" altLang="ko-KR" sz="1400" dirty="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/>
              <a:t>사용 모델 </a:t>
            </a:r>
            <a:r>
              <a:rPr lang="en-US" altLang="ko-KR" sz="1200" dirty="0" smtClean="0"/>
              <a:t>: Inception v3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/>
              <a:t>구현 대상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식물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카랑코에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인식</a:t>
            </a:r>
            <a:endParaRPr lang="en-US" altLang="ko-KR" sz="1200" dirty="0" smtClean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smtClean="0"/>
              <a:t>구현 과정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   1) </a:t>
            </a:r>
            <a:r>
              <a:rPr lang="ko-KR" altLang="en-US" sz="1200" dirty="0" smtClean="0"/>
              <a:t>학습 시킬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개의 식물 선정 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2) </a:t>
            </a:r>
            <a:r>
              <a:rPr lang="en-US" altLang="ko-KR" sz="1200" dirty="0"/>
              <a:t>5</a:t>
            </a:r>
            <a:r>
              <a:rPr lang="ko-KR" altLang="en-US" sz="1200" dirty="0"/>
              <a:t>개의 </a:t>
            </a:r>
            <a:r>
              <a:rPr lang="ko-KR" altLang="en-US" sz="1200" dirty="0" smtClean="0"/>
              <a:t>폴더를 준비 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→ </a:t>
            </a:r>
            <a:r>
              <a:rPr lang="ko-KR" altLang="en-US" sz="1200" dirty="0" smtClean="0"/>
              <a:t>식물 별로 사진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장씩 저장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3) </a:t>
            </a:r>
            <a:r>
              <a:rPr lang="ko-KR" altLang="en-US" sz="1200" dirty="0" smtClean="0"/>
              <a:t>학습진행 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4) </a:t>
            </a:r>
            <a:r>
              <a:rPr lang="ko-KR" altLang="en-US" sz="1200" dirty="0" err="1" smtClean="0"/>
              <a:t>스마트폰으로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카랑코에</a:t>
            </a:r>
            <a:r>
              <a:rPr lang="ko-KR" altLang="en-US" sz="1200" dirty="0" smtClean="0"/>
              <a:t> 촬영  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5) </a:t>
            </a:r>
            <a:r>
              <a:rPr lang="ko-KR" altLang="en-US" sz="1200" dirty="0" smtClean="0"/>
              <a:t>학습의 결과를 확인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76" y="2492896"/>
            <a:ext cx="5904656" cy="34747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76" y="1556585"/>
            <a:ext cx="5904656" cy="8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소프트웨어 구현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식물인식 인공지능 프로그래밍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47664" y="1321708"/>
            <a:ext cx="640871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91880" y="10429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학습부터 분류까지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18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8121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3.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신의 눈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8416" y="82071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인공지능 구현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8416" y="1481143"/>
            <a:ext cx="7416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프로젝트 소개</a:t>
            </a:r>
            <a:br>
              <a:rPr lang="ko-KR" altLang="en-US" sz="1400" dirty="0" smtClean="0"/>
            </a:b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딥러닝을</a:t>
            </a:r>
            <a:r>
              <a:rPr lang="ko-KR" altLang="en-US" sz="1400" dirty="0" smtClean="0"/>
              <a:t> 기반으로 하는 영상 속 물체 인식 프로그램 개발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적용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화재 인식 가능 지능형 </a:t>
            </a:r>
            <a:r>
              <a:rPr lang="en-US" altLang="ko-KR" sz="1400" dirty="0" err="1" smtClean="0"/>
              <a:t>cctv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8068" y="2872681"/>
            <a:ext cx="856240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시작의 계기</a:t>
            </a:r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간접적 계기 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㈜</a:t>
            </a:r>
            <a:r>
              <a:rPr lang="ko-KR" altLang="en-US" sz="1200" dirty="0" err="1" smtClean="0"/>
              <a:t>유니콤넷과의</a:t>
            </a:r>
            <a:r>
              <a:rPr lang="ko-KR" altLang="en-US" sz="1200" dirty="0" smtClean="0"/>
              <a:t> 기업 연계 프로젝트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주제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인공지능 기반 </a:t>
            </a:r>
            <a:r>
              <a:rPr lang="en-US" altLang="ko-KR" sz="1200" dirty="0" err="1" smtClean="0"/>
              <a:t>cctv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영상 속 물체 인식 기술개발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기간 </a:t>
            </a:r>
            <a:r>
              <a:rPr lang="en-US" altLang="ko-KR" sz="1200" dirty="0" smtClean="0"/>
              <a:t>: 3</a:t>
            </a:r>
            <a:r>
              <a:rPr lang="ko-KR" altLang="en-US" sz="1200" dirty="0" smtClean="0"/>
              <a:t>개월</a:t>
            </a:r>
            <a:r>
              <a:rPr lang="en-US" altLang="ko-KR" sz="1200" dirty="0" smtClean="0"/>
              <a:t>(9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~11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성과 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    1) </a:t>
            </a:r>
            <a:r>
              <a:rPr lang="ko-KR" altLang="en-US" sz="1200" dirty="0" smtClean="0"/>
              <a:t>영상 속 물체 인식 분야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컴퓨터 비전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접하게 되었고</a:t>
            </a:r>
            <a:r>
              <a:rPr lang="en-US" altLang="ko-KR" sz="1200" dirty="0" smtClean="0"/>
              <a:t>,</a:t>
            </a:r>
            <a:endParaRPr lang="en-US" altLang="ko-KR" sz="1200" dirty="0"/>
          </a:p>
          <a:p>
            <a:r>
              <a:rPr lang="en-US" altLang="ko-KR" sz="1200" dirty="0" smtClean="0"/>
              <a:t>    2) open cv</a:t>
            </a:r>
            <a:r>
              <a:rPr lang="ko-KR" altLang="en-US" sz="1200" dirty="0" smtClean="0"/>
              <a:t>와 같은 전통적인 영상인식 프로그램의 장점과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3) </a:t>
            </a:r>
            <a:r>
              <a:rPr lang="ko-KR" altLang="en-US" sz="1200" dirty="0" smtClean="0"/>
              <a:t>컴퓨터 비전 분야에 새롭게 </a:t>
            </a:r>
            <a:r>
              <a:rPr lang="ko-KR" altLang="en-US" sz="1200" dirty="0" err="1" smtClean="0"/>
              <a:t>딥러닝과</a:t>
            </a:r>
            <a:r>
              <a:rPr lang="ko-KR" altLang="en-US" sz="1200" dirty="0" smtClean="0"/>
              <a:t> 같은 인공지능 학습이 도입된 이유를 알게 되었고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4) </a:t>
            </a:r>
            <a:r>
              <a:rPr lang="ko-KR" altLang="en-US" sz="1200" dirty="0" err="1" smtClean="0"/>
              <a:t>딥러닝을</a:t>
            </a:r>
            <a:r>
              <a:rPr lang="ko-KR" altLang="en-US" sz="1200" dirty="0" smtClean="0"/>
              <a:t> 기반으로 하는 영상인식 인공지능 모델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프로그램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대해서 공부하고 실제로 학습을 시켜 볼 수 있었다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5) </a:t>
            </a:r>
            <a:r>
              <a:rPr lang="ko-KR" altLang="en-US" sz="1200" dirty="0" smtClean="0"/>
              <a:t>영상 속 특정 물체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자동차 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자동으로 추출하는 프로그램 개발 등 자체 기술력 향상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한계 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    1) </a:t>
            </a:r>
            <a:r>
              <a:rPr lang="ko-KR" altLang="en-US" sz="1200" dirty="0" smtClean="0"/>
              <a:t>수많은 시행착오를 겪었지만 실패의 이유와 개선 방법에 대해서 깨달음을 얻는데 한계가 있었다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전문가의 부재</a:t>
            </a:r>
            <a:r>
              <a:rPr lang="en-US" altLang="ko-KR" sz="1200" dirty="0" smtClean="0"/>
              <a:t>) 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2) </a:t>
            </a:r>
            <a:r>
              <a:rPr lang="ko-KR" altLang="en-US" sz="1200" dirty="0" smtClean="0"/>
              <a:t>실제 영상 인식 모델의 구현에 실패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직접적 계기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cctv</a:t>
            </a:r>
            <a:r>
              <a:rPr lang="ko-KR" altLang="en-US" sz="1200" dirty="0" smtClean="0"/>
              <a:t>의 역할에 대한 의문 </a:t>
            </a:r>
            <a:endParaRPr lang="en-US" altLang="ko-KR" sz="1200" dirty="0"/>
          </a:p>
          <a:p>
            <a:r>
              <a:rPr lang="en-US" altLang="ko-KR" sz="1200" dirty="0" smtClean="0">
                <a:latin typeface="+mn-ea"/>
              </a:rPr>
              <a:t>    1) 2017</a:t>
            </a:r>
            <a:r>
              <a:rPr lang="ko-KR" altLang="en-US" sz="1200" dirty="0">
                <a:latin typeface="+mn-ea"/>
              </a:rPr>
              <a:t>년 기준 공공기관이 설치한 </a:t>
            </a:r>
            <a:r>
              <a:rPr lang="en-US" altLang="ko-KR" sz="1200" dirty="0">
                <a:latin typeface="+mn-ea"/>
              </a:rPr>
              <a:t>CCTV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1,000,000</a:t>
            </a:r>
            <a:r>
              <a:rPr lang="ko-KR" altLang="en-US" sz="1200" dirty="0" smtClean="0">
                <a:latin typeface="+mn-ea"/>
              </a:rPr>
              <a:t>대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2) </a:t>
            </a:r>
            <a:r>
              <a:rPr lang="ko-KR" altLang="en-US" sz="1200" dirty="0" smtClean="0">
                <a:latin typeface="+mn-ea"/>
              </a:rPr>
              <a:t>값비싼 증거 </a:t>
            </a:r>
            <a:r>
              <a:rPr lang="ko-KR" altLang="en-US" sz="1200" dirty="0" err="1" smtClean="0">
                <a:latin typeface="+mn-ea"/>
              </a:rPr>
              <a:t>수집기는</a:t>
            </a:r>
            <a:r>
              <a:rPr lang="ko-KR" altLang="en-US" sz="1200" dirty="0" smtClean="0">
                <a:latin typeface="+mn-ea"/>
              </a:rPr>
              <a:t> 아닌가</a:t>
            </a:r>
            <a:r>
              <a:rPr lang="en-US" altLang="ko-KR" sz="1200" dirty="0" smtClean="0">
                <a:latin typeface="+mn-ea"/>
              </a:rPr>
              <a:t>?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3380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72405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자기소</a:t>
            </a:r>
            <a:r>
              <a:rPr lang="ko-KR" altLang="en-US" dirty="0"/>
              <a:t>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558985"/>
            <a:ext cx="8208912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1987</a:t>
            </a:r>
            <a:r>
              <a:rPr lang="ko-KR" altLang="en-US" sz="1200" dirty="0" smtClean="0"/>
              <a:t>년 화학과 입학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중퇴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1997</a:t>
            </a:r>
            <a:r>
              <a:rPr lang="ko-KR" altLang="en-US" sz="1200" dirty="0" smtClean="0"/>
              <a:t>년 학원 과학 강사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2014</a:t>
            </a:r>
            <a:r>
              <a:rPr lang="ko-KR" altLang="en-US" sz="1200" dirty="0" smtClean="0"/>
              <a:t>년 ㈜</a:t>
            </a:r>
            <a:r>
              <a:rPr lang="ko-KR" altLang="en-US" sz="1200" dirty="0" err="1" smtClean="0"/>
              <a:t>햇살다솜</a:t>
            </a:r>
            <a:r>
              <a:rPr lang="ko-KR" altLang="en-US" sz="1200" dirty="0" smtClean="0"/>
              <a:t> 창업 </a:t>
            </a:r>
            <a:r>
              <a:rPr lang="en-US" altLang="ko-KR" sz="1200" dirty="0" smtClean="0"/>
              <a:t>(social</a:t>
            </a:r>
            <a:r>
              <a:rPr lang="ko-KR" altLang="en-US" sz="1200" dirty="0" smtClean="0"/>
              <a:t> 벤처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태양광 발전을 통한 에너지 빈곤층 지원 목적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2016</a:t>
            </a:r>
            <a:r>
              <a:rPr lang="ko-KR" altLang="en-US" sz="1200" dirty="0" smtClean="0"/>
              <a:t>년 ㈜</a:t>
            </a:r>
            <a:r>
              <a:rPr lang="ko-KR" altLang="en-US" sz="1200" dirty="0" err="1" smtClean="0"/>
              <a:t>햇살다솜</a:t>
            </a:r>
            <a:r>
              <a:rPr lang="ko-KR" altLang="en-US" sz="1200" dirty="0" smtClean="0"/>
              <a:t> 폐업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학원 및 학원 강사 정리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2017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차 산업기반 기술을 이용한 창업에 도전 시작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목표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 ~ 3</a:t>
            </a:r>
            <a:r>
              <a:rPr lang="ko-KR" altLang="en-US" sz="1200" dirty="0" smtClean="0"/>
              <a:t>년간 기술 공부</a:t>
            </a:r>
            <a:r>
              <a:rPr lang="en-US" altLang="ko-KR" sz="12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2</a:t>
            </a:r>
            <a:r>
              <a:rPr lang="ko-KR" altLang="en-US" sz="1200" dirty="0" smtClean="0"/>
              <a:t>개 대학</a:t>
            </a:r>
            <a:r>
              <a:rPr lang="en-US" altLang="ko-KR" sz="1200" dirty="0" smtClean="0"/>
              <a:t>, SBA </a:t>
            </a:r>
            <a:r>
              <a:rPr lang="ko-KR" altLang="en-US" sz="1200" dirty="0" smtClean="0"/>
              <a:t>등에서 기술창업 교육 </a:t>
            </a:r>
            <a:r>
              <a:rPr lang="en-US" altLang="ko-KR" sz="1200" dirty="0" smtClean="0"/>
              <a:t>337</a:t>
            </a:r>
            <a:r>
              <a:rPr lang="ko-KR" altLang="en-US" sz="1200" dirty="0" smtClean="0"/>
              <a:t>시간 수료</a:t>
            </a:r>
            <a:r>
              <a:rPr lang="en-US" altLang="ko-KR" sz="1200" dirty="0" smtClean="0"/>
              <a:t>( 3D </a:t>
            </a:r>
            <a:r>
              <a:rPr lang="ko-KR" altLang="en-US" sz="1200" dirty="0" err="1" smtClean="0"/>
              <a:t>프린팅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스마트폰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제작</a:t>
            </a:r>
            <a:r>
              <a:rPr lang="en-US" altLang="ko-KR" sz="1200" dirty="0" smtClean="0"/>
              <a:t>, CNC </a:t>
            </a:r>
            <a:r>
              <a:rPr lang="ko-KR" altLang="en-US" sz="1200" dirty="0" smtClean="0"/>
              <a:t>등</a:t>
            </a:r>
            <a:r>
              <a:rPr lang="en-US" altLang="ko-KR" sz="12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각종 창업 지원 대회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회 참가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입상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회</a:t>
            </a:r>
            <a:r>
              <a:rPr lang="en-US" altLang="ko-KR" sz="12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2018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차 산업 선도인력 양성 사업</a:t>
            </a:r>
            <a:r>
              <a:rPr lang="en-US" altLang="ko-KR" sz="1200" dirty="0" smtClean="0"/>
              <a:t>(NCS 5</a:t>
            </a:r>
            <a:r>
              <a:rPr lang="ko-KR" altLang="en-US" sz="1200" dirty="0" smtClean="0"/>
              <a:t>등급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한성대 “</a:t>
            </a:r>
            <a:r>
              <a:rPr lang="en-US" altLang="ko-KR" sz="1200" dirty="0" smtClean="0"/>
              <a:t>AI </a:t>
            </a:r>
            <a:r>
              <a:rPr lang="ko-KR" altLang="en-US" sz="1200" dirty="0" smtClean="0"/>
              <a:t>프로젝트 개발과정” </a:t>
            </a:r>
            <a:r>
              <a:rPr lang="en-US" altLang="ko-KR" sz="1200" dirty="0" smtClean="0"/>
              <a:t>1,280</a:t>
            </a:r>
            <a:r>
              <a:rPr lang="ko-KR" altLang="en-US" sz="1200" dirty="0" smtClean="0"/>
              <a:t>시간 수료</a:t>
            </a:r>
            <a:r>
              <a:rPr lang="en-US" altLang="ko-KR" sz="1200" dirty="0" smtClean="0"/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㈜</a:t>
            </a:r>
            <a:r>
              <a:rPr lang="ko-KR" altLang="en-US" sz="1200" dirty="0" err="1" smtClean="0"/>
              <a:t>유니콤넷과</a:t>
            </a:r>
            <a:r>
              <a:rPr lang="ko-KR" altLang="en-US" sz="1200" dirty="0" smtClean="0"/>
              <a:t> 인공지능 기반 </a:t>
            </a:r>
            <a:r>
              <a:rPr lang="en-US" altLang="ko-KR" sz="1200" dirty="0" err="1" smtClean="0"/>
              <a:t>cctv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영상 속 물체 인식 기술개발 프로젝트 진행</a:t>
            </a:r>
            <a:r>
              <a:rPr lang="en-US" altLang="ko-KR" sz="1200" dirty="0" smtClean="0"/>
              <a:t>(3</a:t>
            </a:r>
            <a:r>
              <a:rPr lang="ko-KR" altLang="en-US" sz="1200" dirty="0" smtClean="0"/>
              <a:t>개월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한국방송통신대학교 경영학과 졸업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한성대학교 대학원 미래융합컨설팅학과</a:t>
            </a:r>
            <a:r>
              <a:rPr lang="en-US" altLang="ko-KR" sz="1200" dirty="0" smtClean="0"/>
              <a:t>(DT,AI)</a:t>
            </a:r>
            <a:r>
              <a:rPr lang="ko-KR" altLang="en-US" sz="1200" dirty="0" smtClean="0"/>
              <a:t> 입학  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한국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진흥원 창업 지원 대회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회 참가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4</a:t>
            </a:r>
            <a:r>
              <a:rPr lang="ko-KR" altLang="en-US" sz="1200" dirty="0" err="1" smtClean="0"/>
              <a:t>차산업</a:t>
            </a:r>
            <a:r>
              <a:rPr lang="ko-KR" altLang="en-US" sz="1200" dirty="0" smtClean="0"/>
              <a:t> 기반 기술 창업에 대한 </a:t>
            </a: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운영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2019</a:t>
            </a:r>
            <a:r>
              <a:rPr lang="ko-KR" altLang="en-US" sz="1200" dirty="0" smtClean="0"/>
              <a:t>년 대학원 동기들과 인공지능 프로젝트 시작</a:t>
            </a:r>
            <a:r>
              <a:rPr lang="en-US" altLang="ko-KR" sz="1200" dirty="0" smtClean="0"/>
              <a:t>(Lip </a:t>
            </a:r>
            <a:r>
              <a:rPr lang="en-US" altLang="ko-KR" sz="1200" dirty="0" err="1" smtClean="0"/>
              <a:t>Readig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기술 및 시제품 개발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석사 논문 연계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43152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395536" y="626957"/>
            <a:ext cx="240496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+mn-ea"/>
                <a:cs typeface="Calibri" panose="020F0502020204030204" pitchFamily="34" charset="0"/>
              </a:rPr>
              <a:t>현재와 미래의 </a:t>
            </a:r>
            <a:r>
              <a:rPr lang="en-US" altLang="ko-KR" sz="1800" b="1" dirty="0" smtClean="0">
                <a:latin typeface="+mn-ea"/>
                <a:cs typeface="Calibri" panose="020F0502020204030204" pitchFamily="34" charset="0"/>
              </a:rPr>
              <a:t>CCTV</a:t>
            </a:r>
            <a:endParaRPr lang="ru-RU" altLang="ko-KR" sz="1800" b="1" dirty="0"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93" y="2033381"/>
            <a:ext cx="3600400" cy="2025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1268628"/>
            <a:ext cx="3997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현</a:t>
            </a:r>
            <a:r>
              <a:rPr lang="ko-KR" altLang="en-US" sz="1400" b="1" dirty="0">
                <a:latin typeface="+mn-ea"/>
              </a:rPr>
              <a:t>재</a:t>
            </a:r>
            <a:r>
              <a:rPr lang="ko-KR" altLang="en-US" sz="1400" b="1" dirty="0" smtClean="0">
                <a:latin typeface="+mn-ea"/>
              </a:rPr>
              <a:t>의 </a:t>
            </a:r>
            <a:r>
              <a:rPr lang="en-US" altLang="ko-KR" sz="1400" b="1" dirty="0" smtClean="0">
                <a:latin typeface="+mn-ea"/>
              </a:rPr>
              <a:t>CCTV  =  </a:t>
            </a:r>
            <a:r>
              <a:rPr lang="ko-KR" altLang="en-US" sz="1400" b="1" dirty="0" smtClean="0">
                <a:latin typeface="+mn-ea"/>
              </a:rPr>
              <a:t>카메라</a:t>
            </a:r>
            <a:r>
              <a:rPr lang="en-US" altLang="ko-KR" sz="1400" b="1" dirty="0" smtClean="0">
                <a:latin typeface="+mn-ea"/>
              </a:rPr>
              <a:t>, Seeing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9" y="2060848"/>
            <a:ext cx="3558507" cy="1997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2593" y="1268628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미</a:t>
            </a:r>
            <a:r>
              <a:rPr lang="ko-KR" altLang="en-US" sz="1400" b="1" dirty="0">
                <a:latin typeface="+mn-ea"/>
              </a:rPr>
              <a:t>래</a:t>
            </a:r>
            <a:r>
              <a:rPr lang="ko-KR" altLang="en-US" sz="1400" b="1" dirty="0" smtClean="0">
                <a:latin typeface="+mn-ea"/>
              </a:rPr>
              <a:t>의 </a:t>
            </a:r>
            <a:r>
              <a:rPr lang="en-US" altLang="ko-KR" sz="1400" b="1" dirty="0" smtClean="0">
                <a:latin typeface="+mn-ea"/>
              </a:rPr>
              <a:t>CCTV  =  </a:t>
            </a:r>
            <a:r>
              <a:rPr lang="ko-KR" altLang="en-US" sz="1400" b="1" dirty="0" smtClean="0">
                <a:latin typeface="+mn-ea"/>
              </a:rPr>
              <a:t>인공지능 기반</a:t>
            </a:r>
            <a:r>
              <a:rPr lang="en-US" altLang="ko-KR" sz="1400" b="1" dirty="0" smtClean="0">
                <a:latin typeface="+mn-ea"/>
              </a:rPr>
              <a:t>, detection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443" y="4594578"/>
            <a:ext cx="355771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- 2017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년 기준 약 </a:t>
            </a:r>
            <a:r>
              <a:rPr lang="en-US" altLang="ko-KR" sz="1400" b="1" dirty="0" smtClean="0">
                <a:solidFill>
                  <a:srgbClr val="FF0000"/>
                </a:solidFill>
                <a:ea typeface="나눔스퀘어라운드 Regular" pitchFamily="50" charset="-127"/>
              </a:rPr>
              <a:t>1,000,000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대의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CCTV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관리자 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한 명당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CCTV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32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개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관리</a:t>
            </a:r>
            <a:endParaRPr lang="en-US" altLang="ko-KR" sz="1400" b="1" dirty="0" smtClean="0">
              <a:solidFill>
                <a:srgbClr val="FF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카메라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대 당 하루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900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초</a:t>
            </a:r>
            <a:endParaRPr lang="en-US" altLang="ko-KR" sz="1400" b="1" dirty="0" smtClean="0">
              <a:solidFill>
                <a:srgbClr val="FF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3" y="4914729"/>
            <a:ext cx="2880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70C0"/>
                </a:solidFill>
                <a:ea typeface="나눔스퀘어라운드 Regular" pitchFamily="50" charset="-127"/>
              </a:rPr>
              <a:t>- </a:t>
            </a:r>
            <a:r>
              <a:rPr lang="ko-KR" altLang="en-US" sz="1400" b="1" dirty="0" smtClean="0">
                <a:solidFill>
                  <a:srgbClr val="0070C0"/>
                </a:solidFill>
                <a:ea typeface="나눔스퀘어라운드 Regular" pitchFamily="50" charset="-127"/>
              </a:rPr>
              <a:t>조기 발견과 적절한 처치 가능</a:t>
            </a:r>
            <a:endParaRPr lang="en-US" altLang="ko-KR" sz="1400" b="1" dirty="0" smtClean="0">
              <a:solidFill>
                <a:srgbClr val="0070C0"/>
              </a:solidFill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91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151982" y="476672"/>
            <a:ext cx="4843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cs typeface="Calibri" panose="020F0502020204030204" pitchFamily="34" charset="0"/>
              </a:rPr>
              <a:t>CCTV </a:t>
            </a:r>
            <a:r>
              <a:rPr lang="ko-KR" altLang="en-US" sz="2000" b="1" dirty="0" smtClean="0">
                <a:latin typeface="+mn-ea"/>
                <a:cs typeface="Calibri" panose="020F0502020204030204" pitchFamily="34" charset="0"/>
              </a:rPr>
              <a:t>카메라에 사람의 마음을 담는다</a:t>
            </a:r>
            <a:endParaRPr lang="ru-RU" altLang="ko-KR" sz="2000" b="1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1565" y="1268760"/>
            <a:ext cx="7513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2017</a:t>
            </a:r>
            <a:r>
              <a:rPr lang="ko-KR" altLang="en-US" sz="1600" b="1" dirty="0">
                <a:latin typeface="+mn-ea"/>
              </a:rPr>
              <a:t>년 </a:t>
            </a:r>
            <a:r>
              <a:rPr lang="en-US" altLang="ko-KR" sz="1600" b="1" dirty="0">
                <a:latin typeface="+mn-ea"/>
              </a:rPr>
              <a:t>12</a:t>
            </a:r>
            <a:r>
              <a:rPr lang="ko-KR" altLang="en-US" sz="1600" b="1" dirty="0">
                <a:latin typeface="+mn-ea"/>
              </a:rPr>
              <a:t>월 </a:t>
            </a:r>
            <a:r>
              <a:rPr lang="en-US" altLang="ko-KR" sz="1600" b="1" dirty="0">
                <a:latin typeface="+mn-ea"/>
              </a:rPr>
              <a:t>21</a:t>
            </a:r>
            <a:r>
              <a:rPr lang="ko-KR" altLang="en-US" sz="1600" b="1" dirty="0">
                <a:latin typeface="+mn-ea"/>
              </a:rPr>
              <a:t>일 충청북도 제천시 스포츠센터 화재로 </a:t>
            </a:r>
            <a:r>
              <a:rPr lang="en-US" altLang="ko-KR" sz="1600" b="1" dirty="0">
                <a:latin typeface="+mn-ea"/>
              </a:rPr>
              <a:t>29</a:t>
            </a:r>
            <a:r>
              <a:rPr lang="ko-KR" altLang="en-US" sz="1600" b="1" dirty="0">
                <a:latin typeface="+mn-ea"/>
              </a:rPr>
              <a:t>명 사망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2018</a:t>
            </a:r>
            <a:r>
              <a:rPr lang="ko-KR" altLang="en-US" sz="1600" b="1" dirty="0">
                <a:latin typeface="+mn-ea"/>
              </a:rPr>
              <a:t>년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월 </a:t>
            </a:r>
            <a:r>
              <a:rPr lang="en-US" altLang="ko-KR" sz="1600" b="1" dirty="0">
                <a:latin typeface="+mn-ea"/>
              </a:rPr>
              <a:t>26</a:t>
            </a:r>
            <a:r>
              <a:rPr lang="ko-KR" altLang="en-US" sz="1600" b="1" dirty="0">
                <a:latin typeface="+mn-ea"/>
              </a:rPr>
              <a:t>일 경상남도 밀양시 세종병원 화재로 </a:t>
            </a:r>
            <a:r>
              <a:rPr lang="en-US" altLang="ko-KR" sz="1600" b="1" dirty="0">
                <a:latin typeface="+mn-ea"/>
              </a:rPr>
              <a:t>45</a:t>
            </a:r>
            <a:r>
              <a:rPr lang="ko-KR" altLang="en-US" sz="1600" b="1" dirty="0">
                <a:latin typeface="+mn-ea"/>
              </a:rPr>
              <a:t>명 사망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n-ea"/>
              </a:rPr>
              <a:t>2018</a:t>
            </a:r>
            <a:r>
              <a:rPr lang="ko-KR" altLang="en-US" sz="1600" b="1" dirty="0">
                <a:latin typeface="+mn-ea"/>
              </a:rPr>
              <a:t>년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월 </a:t>
            </a:r>
            <a:r>
              <a:rPr lang="en-US" altLang="ko-KR" sz="1600" b="1" dirty="0">
                <a:latin typeface="+mn-ea"/>
              </a:rPr>
              <a:t>7</a:t>
            </a:r>
            <a:r>
              <a:rPr lang="ko-KR" altLang="en-US" sz="1600" b="1" dirty="0">
                <a:latin typeface="+mn-ea"/>
              </a:rPr>
              <a:t>일 경기도 고양시 </a:t>
            </a:r>
            <a:r>
              <a:rPr lang="ko-KR" altLang="en-US" sz="1600" b="1" dirty="0" err="1">
                <a:latin typeface="+mn-ea"/>
              </a:rPr>
              <a:t>저유소</a:t>
            </a:r>
            <a:r>
              <a:rPr lang="ko-KR" altLang="en-US" sz="1600" b="1" dirty="0">
                <a:latin typeface="+mn-ea"/>
              </a:rPr>
              <a:t> 화재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풍등</a:t>
            </a:r>
            <a:r>
              <a:rPr lang="ko-KR" altLang="en-US" sz="1600" b="1" dirty="0">
                <a:latin typeface="+mn-ea"/>
              </a:rPr>
              <a:t> 불씨 하나에 </a:t>
            </a:r>
            <a:r>
              <a:rPr lang="en-US" altLang="ko-KR" sz="1600" b="1" dirty="0">
                <a:latin typeface="+mn-ea"/>
              </a:rPr>
              <a:t>70</a:t>
            </a:r>
            <a:r>
              <a:rPr lang="ko-KR" altLang="en-US" sz="1600" b="1" dirty="0">
                <a:latin typeface="+mn-ea"/>
              </a:rPr>
              <a:t>억 원 폭발</a:t>
            </a:r>
            <a:endParaRPr lang="ko-KR" altLang="en-US" sz="1600" b="1" dirty="0">
              <a:effectLst/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54" y="3229321"/>
            <a:ext cx="5220072" cy="29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55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151982" y="476672"/>
            <a:ext cx="4843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cs typeface="Calibri" panose="020F0502020204030204" pitchFamily="34" charset="0"/>
              </a:rPr>
              <a:t>CCTV </a:t>
            </a:r>
            <a:r>
              <a:rPr lang="ko-KR" altLang="en-US" sz="2000" b="1" dirty="0" smtClean="0">
                <a:latin typeface="+mn-ea"/>
                <a:cs typeface="Calibri" panose="020F0502020204030204" pitchFamily="34" charset="0"/>
              </a:rPr>
              <a:t>카메라에 사람의 마음을 담는다</a:t>
            </a:r>
            <a:endParaRPr lang="ru-RU" altLang="ko-KR" sz="2000" b="1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007731"/>
            <a:ext cx="6923434" cy="204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50000"/>
              </a:lnSpc>
            </a:pPr>
            <a:r>
              <a:rPr lang="en-US" altLang="ko-KR" b="1" i="1" dirty="0" smtClean="0">
                <a:solidFill>
                  <a:srgbClr val="0070C0"/>
                </a:solidFill>
              </a:rPr>
              <a:t>“</a:t>
            </a:r>
            <a:r>
              <a:rPr lang="ko-KR" altLang="en-US" b="1" i="1" dirty="0" smtClean="0">
                <a:solidFill>
                  <a:srgbClr val="0070C0"/>
                </a:solidFill>
              </a:rPr>
              <a:t>화재가 </a:t>
            </a:r>
            <a:r>
              <a:rPr lang="ko-KR" altLang="en-US" b="1" i="1" dirty="0">
                <a:solidFill>
                  <a:srgbClr val="0070C0"/>
                </a:solidFill>
              </a:rPr>
              <a:t>발생하자마자 전국에 최소 백만 대가 넘게 설치된 </a:t>
            </a:r>
            <a:endParaRPr lang="ko-KR" altLang="en-US" dirty="0">
              <a:solidFill>
                <a:srgbClr val="0070C0"/>
              </a:solidFill>
            </a:endParaRPr>
          </a:p>
          <a:p>
            <a:pPr fontAlgn="base">
              <a:lnSpc>
                <a:spcPct val="250000"/>
              </a:lnSpc>
            </a:pPr>
            <a:r>
              <a:rPr lang="en-US" altLang="ko-KR" b="1" i="1" dirty="0">
                <a:solidFill>
                  <a:srgbClr val="0070C0"/>
                </a:solidFill>
              </a:rPr>
              <a:t>CCTV</a:t>
            </a:r>
            <a:r>
              <a:rPr lang="ko-KR" altLang="en-US" b="1" i="1" dirty="0">
                <a:solidFill>
                  <a:srgbClr val="0070C0"/>
                </a:solidFill>
              </a:rPr>
              <a:t>에서 </a:t>
            </a:r>
            <a:r>
              <a:rPr lang="en-US" altLang="ko-KR" b="1" i="1" dirty="0">
                <a:solidFill>
                  <a:srgbClr val="0070C0"/>
                </a:solidFill>
              </a:rPr>
              <a:t>'</a:t>
            </a:r>
            <a:r>
              <a:rPr lang="ko-KR" altLang="en-US" b="1" i="1" dirty="0">
                <a:solidFill>
                  <a:srgbClr val="0070C0"/>
                </a:solidFill>
              </a:rPr>
              <a:t>화재</a:t>
            </a:r>
            <a:r>
              <a:rPr lang="en-US" altLang="ko-KR" b="1" i="1" dirty="0">
                <a:solidFill>
                  <a:srgbClr val="0070C0"/>
                </a:solidFill>
              </a:rPr>
              <a:t>'</a:t>
            </a:r>
            <a:r>
              <a:rPr lang="ko-KR" altLang="en-US" b="1" i="1" dirty="0">
                <a:solidFill>
                  <a:srgbClr val="0070C0"/>
                </a:solidFill>
              </a:rPr>
              <a:t>를 인식해서 바로 소방서에 신고를 할 수 있다면</a:t>
            </a:r>
            <a:r>
              <a:rPr lang="en-US" altLang="ko-KR" b="1" i="1" dirty="0">
                <a:solidFill>
                  <a:srgbClr val="0070C0"/>
                </a:solidFill>
              </a:rPr>
              <a:t>,</a:t>
            </a:r>
            <a:endParaRPr lang="ko-KR" altLang="en-US" dirty="0">
              <a:solidFill>
                <a:srgbClr val="0070C0"/>
              </a:solidFill>
            </a:endParaRPr>
          </a:p>
          <a:p>
            <a:pPr fontAlgn="base">
              <a:lnSpc>
                <a:spcPct val="250000"/>
              </a:lnSpc>
            </a:pPr>
            <a:r>
              <a:rPr lang="ko-KR" altLang="en-US" b="1" i="1" dirty="0">
                <a:solidFill>
                  <a:srgbClr val="0070C0"/>
                </a:solidFill>
              </a:rPr>
              <a:t>비극적인 사건을 막을 수 있지 않을까</a:t>
            </a:r>
            <a:r>
              <a:rPr lang="en-US" altLang="ko-KR" b="1" i="1" dirty="0" smtClean="0">
                <a:solidFill>
                  <a:srgbClr val="0070C0"/>
                </a:solidFill>
              </a:rPr>
              <a:t>...”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2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151982" y="476672"/>
            <a:ext cx="4843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n-ea"/>
                <a:cs typeface="Calibri" panose="020F0502020204030204" pitchFamily="34" charset="0"/>
              </a:rPr>
              <a:t>CCTV </a:t>
            </a:r>
            <a:r>
              <a:rPr lang="ko-KR" altLang="en-US" sz="2000" b="1" dirty="0" smtClean="0">
                <a:latin typeface="+mn-ea"/>
                <a:cs typeface="Calibri" panose="020F0502020204030204" pitchFamily="34" charset="0"/>
              </a:rPr>
              <a:t>카메라에 사람의 마음을 담는다</a:t>
            </a:r>
            <a:endParaRPr lang="ru-RU" altLang="ko-KR" sz="2000" b="1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6134" y="1469975"/>
            <a:ext cx="767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</a:rPr>
              <a:t>목표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ko-KR" altLang="en-US" sz="1600" b="1" dirty="0">
                <a:solidFill>
                  <a:srgbClr val="FF0000"/>
                </a:solidFill>
              </a:rPr>
              <a:t>화재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ko-KR" altLang="en-US" sz="1600" b="1" dirty="0">
                <a:solidFill>
                  <a:srgbClr val="FF0000"/>
                </a:solidFill>
              </a:rPr>
              <a:t>가 날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경우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CCTV</a:t>
            </a:r>
            <a:r>
              <a:rPr lang="ko-KR" altLang="en-US" sz="1600" b="1" dirty="0">
                <a:solidFill>
                  <a:srgbClr val="FF0000"/>
                </a:solidFill>
              </a:rPr>
              <a:t>에서 바로 인식할 수 있는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화재 인식  프로그램 구현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2636912"/>
            <a:ext cx="6840760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2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111827" y="357283"/>
            <a:ext cx="24439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+mn-ea"/>
                <a:cs typeface="Calibri" panose="020F0502020204030204" pitchFamily="34" charset="0"/>
              </a:rPr>
              <a:t>준비 과정</a:t>
            </a:r>
            <a:endParaRPr lang="ru-RU" altLang="ko-KR" sz="1800" b="1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354" y="1085788"/>
            <a:ext cx="416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/>
                <a:cs typeface="Arial"/>
              </a:rPr>
              <a:t>►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권의 책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9" y="1687202"/>
            <a:ext cx="1143438" cy="1472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37" y="1719644"/>
            <a:ext cx="1142247" cy="1442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66" y="1740122"/>
            <a:ext cx="986845" cy="14369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03" y="1727819"/>
            <a:ext cx="1171291" cy="1502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56" y="1687202"/>
            <a:ext cx="1199526" cy="1542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873" y="3588611"/>
            <a:ext cx="530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/>
                <a:cs typeface="Arial"/>
              </a:rPr>
              <a:t>► 2</a:t>
            </a:r>
            <a:r>
              <a:rPr lang="ko-KR" altLang="en-US" sz="1400" dirty="0" smtClean="0">
                <a:latin typeface="Arial"/>
                <a:cs typeface="Arial"/>
              </a:rPr>
              <a:t>명의 교수님 </a:t>
            </a:r>
            <a:r>
              <a:rPr lang="en-US" altLang="ko-KR" sz="1400" dirty="0" smtClean="0">
                <a:latin typeface="Arial"/>
                <a:cs typeface="Arial"/>
              </a:rPr>
              <a:t>: </a:t>
            </a:r>
            <a:r>
              <a:rPr lang="en-US" altLang="ko-KR" sz="1400" dirty="0"/>
              <a:t>Stanford </a:t>
            </a:r>
            <a:r>
              <a:rPr lang="en-US" altLang="ko-KR" sz="1400" dirty="0" err="1" smtClean="0"/>
              <a:t>univ.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andrew</a:t>
            </a:r>
            <a:r>
              <a:rPr lang="en-US" altLang="ko-KR" sz="1400" dirty="0" smtClean="0"/>
              <a:t> ng, </a:t>
            </a:r>
            <a:r>
              <a:rPr lang="ko-KR" altLang="en-US" sz="1400" dirty="0" err="1" smtClean="0"/>
              <a:t>홍콩과기대</a:t>
            </a:r>
            <a:r>
              <a:rPr lang="ko-KR" altLang="en-US" sz="1400" dirty="0" smtClean="0"/>
              <a:t> 김성</a:t>
            </a:r>
            <a:r>
              <a:rPr lang="ko-KR" altLang="en-US" sz="1400" dirty="0"/>
              <a:t>훈</a:t>
            </a:r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6" y="4096095"/>
            <a:ext cx="2544283" cy="15727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40" y="4096094"/>
            <a:ext cx="2513609" cy="1574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0869" y="5877272"/>
            <a:ext cx="3944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/>
                <a:cs typeface="Arial"/>
              </a:rPr>
              <a:t>► </a:t>
            </a:r>
            <a:r>
              <a:rPr lang="en-US" altLang="ko-KR" sz="1400" dirty="0" err="1" smtClean="0">
                <a:latin typeface="Arial"/>
                <a:cs typeface="Arial"/>
              </a:rPr>
              <a:t>Github</a:t>
            </a:r>
            <a:r>
              <a:rPr lang="ko-KR" altLang="en-US" sz="1400" dirty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</a:rPr>
              <a:t>: </a:t>
            </a:r>
            <a:r>
              <a:rPr lang="ko-KR" altLang="en-US" sz="1400" dirty="0" smtClean="0">
                <a:latin typeface="Arial"/>
                <a:cs typeface="Arial"/>
              </a:rPr>
              <a:t>오픈 소스 코드</a:t>
            </a:r>
            <a:r>
              <a:rPr lang="en-US" altLang="ko-KR" sz="1400" dirty="0" smtClean="0">
                <a:latin typeface="Arial"/>
                <a:cs typeface="Arial"/>
              </a:rPr>
              <a:t>(</a:t>
            </a:r>
            <a:r>
              <a:rPr lang="ko-KR" altLang="en-US" sz="1400" dirty="0" smtClean="0">
                <a:latin typeface="Arial"/>
                <a:cs typeface="Arial"/>
              </a:rPr>
              <a:t>프로그램</a:t>
            </a:r>
            <a:r>
              <a:rPr lang="en-US" altLang="ko-KR" sz="1400" dirty="0" smtClean="0">
                <a:latin typeface="Arial"/>
                <a:cs typeface="Arial"/>
              </a:rPr>
              <a:t>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49867" y="3588610"/>
            <a:ext cx="208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/>
                <a:cs typeface="Arial"/>
              </a:rPr>
              <a:t>► </a:t>
            </a:r>
            <a:r>
              <a:rPr lang="ko-KR" altLang="en-US" sz="1400" dirty="0" err="1" smtClean="0">
                <a:latin typeface="Arial"/>
                <a:cs typeface="Arial"/>
              </a:rPr>
              <a:t>유튜브</a:t>
            </a:r>
            <a:r>
              <a:rPr lang="ko-KR" altLang="en-US" sz="1400" dirty="0" smtClean="0">
                <a:latin typeface="Arial"/>
                <a:cs typeface="Arial"/>
              </a:rPr>
              <a:t> </a:t>
            </a:r>
            <a:r>
              <a:rPr lang="en-US" altLang="ko-KR" sz="1400" dirty="0" smtClean="0">
                <a:latin typeface="Arial"/>
                <a:cs typeface="Arial"/>
              </a:rPr>
              <a:t>: </a:t>
            </a:r>
            <a:r>
              <a:rPr lang="ko-KR" altLang="en-US" sz="1400" dirty="0" smtClean="0">
                <a:latin typeface="Arial"/>
                <a:cs typeface="Arial"/>
              </a:rPr>
              <a:t>참고 영상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67" y="4087188"/>
            <a:ext cx="2805911" cy="15921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0869" y="6339099"/>
            <a:ext cx="327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/>
                <a:cs typeface="Arial"/>
              </a:rPr>
              <a:t>► </a:t>
            </a:r>
            <a:r>
              <a:rPr lang="ko-KR" altLang="en-US" sz="1400" dirty="0" smtClean="0">
                <a:latin typeface="Arial"/>
                <a:cs typeface="Arial"/>
              </a:rPr>
              <a:t>수많은 시행착오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246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‘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(Image)’</a:t>
            </a:r>
            <a:r>
              <a:rPr lang="ko-KR" altLang="en-US" sz="1400" dirty="0" smtClean="0"/>
              <a:t>는 무엇으로 존재</a:t>
            </a:r>
            <a:r>
              <a:rPr lang="ko-KR" altLang="en-US" sz="1400" dirty="0"/>
              <a:t>하</a:t>
            </a:r>
            <a:r>
              <a:rPr lang="ko-KR" altLang="en-US" sz="1400" dirty="0" smtClean="0"/>
              <a:t>는가</a:t>
            </a:r>
            <a:r>
              <a:rPr lang="en-US" altLang="ko-KR" sz="1400" dirty="0" smtClean="0"/>
              <a:t>?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11535"/>
            <a:ext cx="2762250" cy="1657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54932"/>
            <a:ext cx="2762250" cy="15775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7428" y="1685072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/>
                <a:cs typeface="Arial"/>
              </a:rPr>
              <a:t>• </a:t>
            </a:r>
            <a:r>
              <a:rPr lang="ko-KR" altLang="en-US" sz="1200" dirty="0" smtClean="0"/>
              <a:t>흑백</a:t>
            </a:r>
            <a:r>
              <a:rPr lang="en-US" altLang="ko-KR" sz="1200" dirty="0" smtClean="0"/>
              <a:t>(1channel, 8bit)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05596" y="168506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/>
                <a:cs typeface="Arial"/>
              </a:rPr>
              <a:t>• </a:t>
            </a:r>
            <a:r>
              <a:rPr lang="ko-KR" altLang="en-US" sz="1200" dirty="0" smtClean="0"/>
              <a:t>컬러 </a:t>
            </a:r>
            <a:r>
              <a:rPr lang="en-US" altLang="ko-KR" sz="1200" dirty="0" smtClean="0"/>
              <a:t>(3channel, 24bit)</a:t>
            </a:r>
            <a:endParaRPr lang="ko-KR" altLang="en-US" sz="12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96" y="2110378"/>
            <a:ext cx="2022884" cy="37221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7428" y="1203067"/>
            <a:ext cx="232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/>
                <a:cs typeface="Arial"/>
              </a:rPr>
              <a:t>• </a:t>
            </a:r>
            <a:r>
              <a:rPr lang="en-US" altLang="ko-KR" sz="1200" dirty="0"/>
              <a:t>0~255 </a:t>
            </a:r>
            <a:r>
              <a:rPr lang="ko-KR" altLang="en-US" sz="1200" dirty="0"/>
              <a:t>사이의 숫자로 </a:t>
            </a:r>
            <a:r>
              <a:rPr lang="ko-KR" altLang="en-US" sz="1200" dirty="0" smtClean="0"/>
              <a:t>존</a:t>
            </a:r>
            <a:r>
              <a:rPr lang="ko-KR" altLang="en-US" sz="1200" dirty="0"/>
              <a:t>재</a:t>
            </a:r>
            <a:r>
              <a:rPr lang="en-US" altLang="ko-KR" sz="1200" dirty="0" smtClean="0">
                <a:latin typeface="Arial"/>
                <a:cs typeface="Arial"/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4945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물체인식 인공지능 모델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062301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/>
                <a:cs typeface="Arial"/>
              </a:rPr>
              <a:t>• </a:t>
            </a:r>
            <a:r>
              <a:rPr lang="ko-KR" altLang="en-US" sz="1200" dirty="0" smtClean="0">
                <a:latin typeface="Arial"/>
                <a:cs typeface="Arial"/>
              </a:rPr>
              <a:t>수학적 연산 프로그램들의</a:t>
            </a:r>
            <a:r>
              <a:rPr lang="en-US" altLang="ko-KR" sz="1200" dirty="0" smtClean="0">
                <a:latin typeface="Arial"/>
                <a:cs typeface="Arial"/>
              </a:rPr>
              <a:t> </a:t>
            </a:r>
            <a:r>
              <a:rPr lang="ko-KR" altLang="en-US" sz="1200" dirty="0" smtClean="0">
                <a:latin typeface="Arial"/>
                <a:cs typeface="Arial"/>
              </a:rPr>
              <a:t>집합 </a:t>
            </a:r>
            <a:r>
              <a:rPr lang="en-US" altLang="ko-KR" sz="1200" dirty="0" smtClean="0">
                <a:latin typeface="Arial"/>
                <a:cs typeface="Arial"/>
              </a:rPr>
              <a:t>:  convolution + max pooling + activation + flattening + </a:t>
            </a:r>
            <a:r>
              <a:rPr lang="en-US" altLang="ko-KR" sz="1200" dirty="0" err="1" smtClean="0">
                <a:latin typeface="Arial"/>
                <a:cs typeface="Arial"/>
              </a:rPr>
              <a:t>softmax</a:t>
            </a:r>
            <a:r>
              <a:rPr lang="en-US" altLang="ko-KR" sz="1200" dirty="0" smtClean="0">
                <a:latin typeface="Arial"/>
                <a:cs typeface="Arial"/>
              </a:rPr>
              <a:t>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2871653" cy="1476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6"/>
            <a:ext cx="3355934" cy="14766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797151"/>
            <a:ext cx="2880320" cy="16201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97152"/>
            <a:ext cx="3389074" cy="16201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270116"/>
            <a:ext cx="2776601" cy="12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5" y="548680"/>
            <a:ext cx="504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물체인식 인공지능 모델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하는 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183" y="1124744"/>
            <a:ext cx="3600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"/>
                <a:cs typeface="Arial"/>
              </a:rPr>
              <a:t>•</a:t>
            </a:r>
            <a:r>
              <a:rPr lang="en-US" altLang="ko-KR" sz="1200" dirty="0" smtClean="0">
                <a:latin typeface="Arial"/>
                <a:cs typeface="Arial"/>
              </a:rPr>
              <a:t> </a:t>
            </a:r>
            <a:r>
              <a:rPr lang="ko-KR" altLang="en-US" sz="1200" dirty="0" smtClean="0">
                <a:latin typeface="Arial"/>
                <a:cs typeface="Arial"/>
              </a:rPr>
              <a:t>수학적 연산을 통해 이미지를 구성하고 있는 </a:t>
            </a:r>
            <a:endParaRPr lang="en-US" altLang="ko-KR" sz="12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Arial"/>
                <a:cs typeface="Arial"/>
              </a:rPr>
              <a:t> </a:t>
            </a:r>
            <a:r>
              <a:rPr lang="en-US" altLang="ko-KR" sz="1200" dirty="0" smtClean="0">
                <a:latin typeface="Arial"/>
                <a:cs typeface="Arial"/>
              </a:rPr>
              <a:t> </a:t>
            </a:r>
            <a:r>
              <a:rPr lang="ko-KR" altLang="en-US" sz="1200" dirty="0" smtClean="0">
                <a:latin typeface="Arial"/>
                <a:cs typeface="Arial"/>
              </a:rPr>
              <a:t>숫자들을 변형시킨다</a:t>
            </a:r>
            <a:r>
              <a:rPr lang="en-US" altLang="ko-KR" sz="1200" dirty="0" smtClean="0">
                <a:latin typeface="Arial"/>
                <a:cs typeface="Arial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Arial"/>
                <a:cs typeface="Arial"/>
              </a:rPr>
              <a:t>• </a:t>
            </a:r>
            <a:r>
              <a:rPr lang="ko-KR" altLang="en-US" sz="1200" dirty="0" smtClean="0">
                <a:latin typeface="Arial"/>
                <a:cs typeface="Arial"/>
              </a:rPr>
              <a:t>특징을 추출</a:t>
            </a:r>
            <a:r>
              <a:rPr lang="en-US" altLang="ko-KR" sz="1200" dirty="0" smtClean="0">
                <a:latin typeface="Arial"/>
                <a:cs typeface="Arial"/>
              </a:rPr>
              <a:t>(</a:t>
            </a:r>
            <a:r>
              <a:rPr lang="ko-KR" altLang="en-US" sz="1200" dirty="0" smtClean="0">
                <a:latin typeface="Arial"/>
                <a:cs typeface="Arial"/>
              </a:rPr>
              <a:t>물체들을 차별화</a:t>
            </a:r>
            <a:r>
              <a:rPr lang="en-US" altLang="ko-KR" sz="1200" dirty="0" smtClean="0">
                <a:latin typeface="Arial"/>
                <a:cs typeface="Arial"/>
              </a:rPr>
              <a:t>)</a:t>
            </a:r>
            <a:r>
              <a:rPr lang="ko-KR" altLang="en-US" sz="1200" dirty="0" smtClean="0">
                <a:latin typeface="Arial"/>
                <a:cs typeface="Arial"/>
              </a:rPr>
              <a:t>한다</a:t>
            </a:r>
            <a:r>
              <a:rPr lang="en-US" altLang="ko-KR" sz="1200" dirty="0" smtClean="0">
                <a:latin typeface="Arial"/>
                <a:cs typeface="Arial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0" y="1847231"/>
            <a:ext cx="3335357" cy="12626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4" y="3710067"/>
            <a:ext cx="3291033" cy="9865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16832"/>
            <a:ext cx="3889712" cy="266055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09648" y="1200901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Arial"/>
                <a:cs typeface="Arial"/>
              </a:rPr>
              <a:t>•</a:t>
            </a:r>
            <a:r>
              <a:rPr lang="en-US" altLang="ko-KR" sz="1200" dirty="0"/>
              <a:t> </a:t>
            </a:r>
            <a:r>
              <a:rPr lang="ko-KR" altLang="en-US" sz="1200" dirty="0"/>
              <a:t>물체들을 분류하고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물체의 위치를 찾아서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</a:t>
            </a:r>
            <a:r>
              <a:rPr lang="ko-KR" altLang="en-US" sz="1200" dirty="0"/>
              <a:t>알아보기 쉽게 경계선을 만든다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474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정리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검출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4076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인식</a:t>
            </a:r>
            <a:r>
              <a:rPr lang="en-US" altLang="ko-KR" sz="1400" dirty="0" smtClean="0"/>
              <a:t>(Recognition)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47801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‘</a:t>
            </a:r>
            <a:r>
              <a:rPr lang="ko-KR" altLang="en-US" sz="1200" dirty="0" smtClean="0"/>
              <a:t>그것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무엇인지 안다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분류</a:t>
            </a:r>
            <a:r>
              <a:rPr lang="en-US" altLang="ko-KR" sz="1200" dirty="0" smtClean="0"/>
              <a:t>(classification) 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확률</a:t>
            </a:r>
            <a:r>
              <a:rPr lang="en-US" altLang="ko-KR" sz="1200" dirty="0" smtClean="0"/>
              <a:t>(probability)</a:t>
            </a:r>
            <a:r>
              <a:rPr lang="ko-KR" altLang="en-US" sz="1200" dirty="0" smtClean="0"/>
              <a:t>로 표현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6" y="2492896"/>
            <a:ext cx="3312368" cy="34474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1" y="2492895"/>
            <a:ext cx="3241826" cy="34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41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검출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 정의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931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검출</a:t>
            </a:r>
            <a:r>
              <a:rPr lang="en-US" altLang="ko-KR" sz="1400" dirty="0" smtClean="0"/>
              <a:t>(Detection)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6197" y="1600945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‘</a:t>
            </a:r>
            <a:r>
              <a:rPr lang="ko-KR" altLang="en-US" sz="1400" dirty="0" smtClean="0"/>
              <a:t>그것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무엇인지 알고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어디에 있는지도 안다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분류</a:t>
            </a:r>
            <a:r>
              <a:rPr lang="en-US" altLang="ko-KR" sz="1400" dirty="0" smtClean="0"/>
              <a:t>(classification) 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확률</a:t>
            </a:r>
            <a:r>
              <a:rPr lang="en-US" altLang="ko-KR" sz="1400" dirty="0" smtClean="0"/>
              <a:t>(probability), </a:t>
            </a:r>
            <a:r>
              <a:rPr lang="ko-KR" altLang="en-US" sz="1400" dirty="0" smtClean="0"/>
              <a:t>위치</a:t>
            </a:r>
            <a:r>
              <a:rPr lang="en-US" altLang="ko-KR" sz="1400" dirty="0" smtClean="0"/>
              <a:t>(localization)</a:t>
            </a:r>
            <a:r>
              <a:rPr lang="ko-KR" altLang="en-US" sz="1400" dirty="0" smtClean="0"/>
              <a:t>로 표현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13719"/>
            <a:ext cx="5392677" cy="31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3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184482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필요는 발명의 어머니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804170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인공지능을 공부하게 된 계기 설명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 </a:t>
            </a:r>
            <a:r>
              <a:rPr lang="ko-KR" altLang="en-US" sz="1200" dirty="0" smtClean="0">
                <a:solidFill>
                  <a:srgbClr val="FF0000"/>
                </a:solidFill>
              </a:rPr>
              <a:t>저</a:t>
            </a:r>
            <a:r>
              <a:rPr lang="ko-KR" altLang="en-US" sz="1200" dirty="0">
                <a:solidFill>
                  <a:srgbClr val="FF0000"/>
                </a:solidFill>
              </a:rPr>
              <a:t>는</a:t>
            </a:r>
            <a:r>
              <a:rPr lang="ko-KR" altLang="en-US" sz="1200" dirty="0" smtClean="0">
                <a:solidFill>
                  <a:srgbClr val="FF0000"/>
                </a:solidFill>
              </a:rPr>
              <a:t> 인공지능을 전공한 학자나 전문가는 아닙니다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</a:rPr>
              <a:t>그럼에도 인공지능 분야를 공부하게 된 이유는 지적 호기심도 있었지만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그보다는 창업을 위한 필요성 때문이었습니다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</a:rPr>
              <a:t>제가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실제로 진행했던 </a:t>
            </a:r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가지 창업관련 프로젝트를 가지고 저의 필요가 무엇이었고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그 필요를 충족시키기 위해서 어떻게 프로그래밍과 인공지능에 접근하게 되었고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사용해오고 있는지를 말씀 드리고자 합니다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</a:rPr>
              <a:t>제가 오늘 여러분께 드릴 수 있는 말씀은 인공지능 및 프로그래밍에 대해서 무지했던 한 일반인이 어떤 시행착오를 거쳐서 인공지능을 어떻게 활용하고 있는지에 대한 사례입니다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66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신경망</a:t>
            </a:r>
            <a:r>
              <a:rPr lang="en-US" altLang="ko-KR" dirty="0" smtClean="0"/>
              <a:t>(CNN)</a:t>
            </a:r>
            <a:r>
              <a:rPr lang="ko-KR" altLang="en-US" dirty="0" err="1" smtClean="0"/>
              <a:t>의종류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2" y="1772816"/>
            <a:ext cx="5530538" cy="331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4472" y="2339887"/>
            <a:ext cx="2232248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개발 도구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라이브러리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텐서플로우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케라스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파이토치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다크넷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6470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206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신경망</a:t>
            </a:r>
            <a:r>
              <a:rPr lang="en-US" altLang="ko-KR" dirty="0" smtClean="0"/>
              <a:t>(CNN)</a:t>
            </a:r>
            <a:r>
              <a:rPr lang="ko-KR" altLang="en-US" dirty="0" smtClean="0"/>
              <a:t>의 구조와 역할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92896"/>
            <a:ext cx="3455800" cy="1381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7" y="1412007"/>
            <a:ext cx="1602032" cy="480609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63888" y="3183407"/>
            <a:ext cx="504056" cy="173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563516" y="5013176"/>
            <a:ext cx="504056" cy="173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63008" y="4930691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얼굴 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멀더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스칼릿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846029" y="124269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학습데이터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143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 과정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7075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모델 결정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ssd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m</a:t>
            </a:r>
            <a:r>
              <a:rPr lang="en-US" altLang="ko-KR" sz="1400" dirty="0" err="1" smtClean="0"/>
              <a:t>obilenet</a:t>
            </a:r>
            <a:r>
              <a:rPr lang="en-US" altLang="ko-KR" sz="1400" dirty="0" smtClean="0"/>
              <a:t> v1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8828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인식</a:t>
            </a:r>
            <a:r>
              <a:rPr lang="en-US" altLang="ko-KR" dirty="0" smtClean="0"/>
              <a:t>(Recognition)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93" y="1124745"/>
            <a:ext cx="4383649" cy="2448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0837"/>
            <a:ext cx="4511007" cy="27338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2370"/>
            <a:ext cx="6217130" cy="22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93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553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합성곱</a:t>
            </a:r>
            <a:r>
              <a:rPr lang="ko-KR" altLang="en-US" dirty="0" smtClean="0"/>
              <a:t> 신경망</a:t>
            </a:r>
            <a:r>
              <a:rPr lang="en-US" altLang="ko-KR" dirty="0" smtClean="0"/>
              <a:t>(CNN)</a:t>
            </a:r>
            <a:r>
              <a:rPr lang="ko-KR" altLang="en-US" dirty="0" smtClean="0"/>
              <a:t>을 이용한 학습</a:t>
            </a:r>
            <a:r>
              <a:rPr lang="en-US" altLang="ko-KR" dirty="0" smtClean="0"/>
              <a:t>(Train) </a:t>
            </a:r>
            <a:r>
              <a:rPr lang="ko-KR" altLang="en-US" dirty="0" smtClean="0"/>
              <a:t>전략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52922"/>
            <a:ext cx="75723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0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Recognition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전혀 모르고 설명대로 따라 해본 것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893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820713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1. “Time Sticker”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772816"/>
            <a:ext cx="7416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</a:t>
            </a:r>
            <a:r>
              <a:rPr lang="ko-KR" altLang="en-US" sz="1400" dirty="0"/>
              <a:t>소개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en-US" altLang="ko-KR" sz="1400" dirty="0" smtClean="0"/>
              <a:t>- CNC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3D </a:t>
            </a:r>
            <a:r>
              <a:rPr lang="ko-KR" altLang="en-US" sz="1400" dirty="0" err="1" smtClean="0"/>
              <a:t>프린팅</a:t>
            </a:r>
            <a:r>
              <a:rPr lang="ko-KR" altLang="en-US" sz="1400" dirty="0" smtClean="0"/>
              <a:t> 기술을 접목하고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사물인터넷 </a:t>
            </a:r>
            <a:r>
              <a:rPr lang="ko-KR" altLang="en-US" sz="1400" dirty="0" smtClean="0"/>
              <a:t>기술을 </a:t>
            </a:r>
            <a:r>
              <a:rPr lang="ko-KR" altLang="en-US" sz="1400" dirty="0"/>
              <a:t>융합하여 </a:t>
            </a:r>
            <a:r>
              <a:rPr lang="ko-KR" altLang="en-US" sz="1400" dirty="0" smtClean="0"/>
              <a:t>고객이 </a:t>
            </a:r>
            <a:r>
              <a:rPr lang="ko-KR" altLang="en-US" sz="1400" dirty="0"/>
              <a:t>간직하고 싶은 </a:t>
            </a:r>
            <a:r>
              <a:rPr lang="ko-KR" altLang="en-US" sz="1400" dirty="0" smtClean="0"/>
              <a:t>특별한 순간을 조형물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소품</a:t>
            </a:r>
            <a:r>
              <a:rPr lang="en-US" altLang="ko-KR" sz="1400" dirty="0"/>
              <a:t>)</a:t>
            </a:r>
            <a:r>
              <a:rPr lang="ko-KR" altLang="en-US" sz="1400" dirty="0"/>
              <a:t>의 형태로 만들어서 소장할 수 있는 서비스를 제공한다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적용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아기 백일 이나 돌 잔치용 탄생 </a:t>
            </a:r>
            <a:r>
              <a:rPr lang="ko-KR" altLang="en-US" sz="1400" dirty="0" smtClean="0"/>
              <a:t>액자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연인과의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일 기념 조명 액자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승진 기념 조명 액자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기업 상장일 기념 조명 액자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3750617"/>
            <a:ext cx="352839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필요 기술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1. 3d </a:t>
            </a:r>
            <a:r>
              <a:rPr lang="ko-KR" altLang="en-US" sz="1200" dirty="0" err="1" smtClean="0"/>
              <a:t>프린팅</a:t>
            </a:r>
            <a:r>
              <a:rPr lang="ko-KR" altLang="en-US" sz="1200" dirty="0" smtClean="0"/>
              <a:t> 기술 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고객의 사진</a:t>
            </a:r>
            <a:r>
              <a:rPr lang="ko-KR" altLang="en-US" sz="1200" dirty="0"/>
              <a:t>을</a:t>
            </a:r>
            <a:r>
              <a:rPr lang="ko-KR" altLang="en-US" sz="1200" dirty="0" smtClean="0"/>
              <a:t> 입체화하여 </a:t>
            </a:r>
            <a:r>
              <a:rPr lang="en-US" altLang="ko-KR" sz="1200" dirty="0" smtClean="0"/>
              <a:t>g code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2. CNC : </a:t>
            </a:r>
            <a:r>
              <a:rPr lang="ko-KR" altLang="en-US" sz="1200" dirty="0" smtClean="0"/>
              <a:t>음각 및 양각할 수 있는 기술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LED </a:t>
            </a:r>
            <a:r>
              <a:rPr lang="ko-KR" altLang="en-US" sz="1200" dirty="0" smtClean="0"/>
              <a:t>색상 변화 및 </a:t>
            </a:r>
            <a:r>
              <a:rPr lang="en-US" altLang="ko-KR" sz="1200" dirty="0" smtClean="0"/>
              <a:t>ON, OFF </a:t>
            </a:r>
            <a:r>
              <a:rPr lang="ko-KR" altLang="en-US" sz="1200" dirty="0" smtClean="0"/>
              <a:t>제어 프로그래밍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4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스마트폰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블루투스</a:t>
            </a:r>
            <a:r>
              <a:rPr lang="ko-KR" altLang="en-US" sz="1200" dirty="0" smtClean="0"/>
              <a:t> 방식으로 </a:t>
            </a:r>
            <a:r>
              <a:rPr lang="ko-KR" altLang="en-US" sz="1200" dirty="0" err="1" smtClean="0"/>
              <a:t>아두이노를</a:t>
            </a:r>
            <a:r>
              <a:rPr lang="ko-KR" altLang="en-US" sz="1200" dirty="0" smtClean="0"/>
              <a:t> 제어할 수 있는 프로그래밍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72394" y="375061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제품 개요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58416" y="82071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프로그래밍의 시작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39359" y="820712"/>
            <a:ext cx="145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마음가짐 형성</a:t>
            </a:r>
            <a:endParaRPr lang="ko-KR" altLang="en-US" sz="1400" dirty="0"/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704021120"/>
              </p:ext>
            </p:extLst>
          </p:nvPr>
        </p:nvGraphicFramePr>
        <p:xfrm>
          <a:off x="395536" y="4077072"/>
          <a:ext cx="4056112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3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7647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구현동영상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07704" y="1619300"/>
            <a:ext cx="475252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08473" y="129613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코리언 가공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작동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36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26876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어려움과 시행착오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4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380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2. “</a:t>
            </a:r>
            <a:r>
              <a:rPr lang="ko-KR" altLang="en-US" dirty="0" smtClean="0"/>
              <a:t>알아서 척척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416" y="34121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인공지능과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 만남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58069" y="1556792"/>
            <a:ext cx="7416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프로젝트 소개</a:t>
            </a:r>
            <a:br>
              <a:rPr lang="ko-KR" altLang="en-US" sz="1400" dirty="0" smtClean="0"/>
            </a:br>
            <a:r>
              <a:rPr lang="en-US" altLang="ko-KR" sz="1400" dirty="0" smtClean="0"/>
              <a:t>- ‘</a:t>
            </a:r>
            <a:r>
              <a:rPr lang="ko-KR" altLang="en-US" sz="1400" dirty="0" smtClean="0"/>
              <a:t>인공지능 스마트 팜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을 통한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식물 관리 시스템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개발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적용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가정용 스마트 텃밭 상자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사무실용 스마트 화분 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58069" y="408839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‘1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 고객의 요구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6828" y="4088398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식물을 키우고 있는데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바쁘다 보니까 식물들을 관리하기가 힘들어요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자동으로 관리해 주는 뭔가를 만들어 주세요</a:t>
            </a:r>
            <a:r>
              <a:rPr lang="en-US" altLang="ko-KR" sz="1400" dirty="0" smtClean="0"/>
              <a:t>.”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80312" y="332655"/>
            <a:ext cx="145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마음가짐 형성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602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416" y="341213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인공지능과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 만남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903915"/>
            <a:ext cx="554461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제품 </a:t>
            </a:r>
            <a:r>
              <a:rPr lang="ko-KR" altLang="en-US" sz="1400" dirty="0" smtClean="0"/>
              <a:t>개요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/>
              <a:t>식물 재배에 관한 데이터 </a:t>
            </a:r>
            <a:r>
              <a:rPr lang="ko-KR" altLang="en-US" sz="1200" dirty="0" smtClean="0"/>
              <a:t>구축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식물 </a:t>
            </a:r>
            <a:r>
              <a:rPr lang="ko-KR" altLang="en-US" sz="1200" dirty="0"/>
              <a:t>인식 인공지능 프로그램 </a:t>
            </a:r>
            <a:r>
              <a:rPr lang="ko-KR" altLang="en-US" sz="1200" dirty="0" smtClean="0"/>
              <a:t>개발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 smtClean="0"/>
              <a:t>스마트 폰 카메라로 </a:t>
            </a:r>
            <a:r>
              <a:rPr lang="ko-KR" altLang="en-US" sz="1200" dirty="0"/>
              <a:t>해당 식물 </a:t>
            </a:r>
            <a:r>
              <a:rPr lang="ko-KR" altLang="en-US" sz="1200" dirty="0" smtClean="0"/>
              <a:t>인식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/>
              <a:t>식물의 </a:t>
            </a:r>
            <a:r>
              <a:rPr lang="ko-KR" altLang="en-US" sz="1200" dirty="0" smtClean="0"/>
              <a:t>종류에 </a:t>
            </a:r>
            <a:r>
              <a:rPr lang="ko-KR" altLang="en-US" sz="1200" dirty="0"/>
              <a:t>따라 자동으로 최적의 습도와 </a:t>
            </a:r>
            <a:r>
              <a:rPr lang="en-US" altLang="ko-KR" sz="1200" dirty="0"/>
              <a:t>RGB </a:t>
            </a:r>
            <a:r>
              <a:rPr lang="ko-KR" altLang="en-US" sz="1200" dirty="0"/>
              <a:t>조명 </a:t>
            </a:r>
            <a:r>
              <a:rPr lang="ko-KR" altLang="en-US" sz="1200" dirty="0" smtClean="0"/>
              <a:t>설정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/>
              <a:t>각종 센서</a:t>
            </a:r>
            <a:r>
              <a:rPr lang="en-US" altLang="ko-KR" sz="1200" dirty="0"/>
              <a:t>, </a:t>
            </a:r>
            <a:r>
              <a:rPr lang="ko-KR" altLang="en-US" sz="1200" dirty="0"/>
              <a:t>워터 펌프</a:t>
            </a:r>
            <a:r>
              <a:rPr lang="en-US" altLang="ko-KR" sz="1200" dirty="0"/>
              <a:t>, </a:t>
            </a:r>
            <a:r>
              <a:rPr lang="ko-KR" altLang="en-US" sz="1200" dirty="0"/>
              <a:t>식물용 </a:t>
            </a:r>
            <a:r>
              <a:rPr lang="en-US" altLang="ko-KR" sz="1200" dirty="0"/>
              <a:t>LED </a:t>
            </a:r>
            <a:r>
              <a:rPr lang="ko-KR" altLang="en-US" sz="1200" dirty="0" smtClean="0"/>
              <a:t>제어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- </a:t>
            </a:r>
            <a:r>
              <a:rPr lang="ko-KR" altLang="en-US" sz="1200" dirty="0"/>
              <a:t>최적의 생육 조건유지 및 </a:t>
            </a:r>
            <a:r>
              <a:rPr lang="ko-KR" altLang="en-US" sz="1200" dirty="0" smtClean="0"/>
              <a:t>관리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92314"/>
            <a:ext cx="4202948" cy="2364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01008"/>
            <a:ext cx="4172036" cy="234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2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628800"/>
            <a:ext cx="1145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하드웨어  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7008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소프트웨어  </a:t>
            </a:r>
            <a:endParaRPr lang="ko-KR" altLang="en-US" sz="1400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711010045"/>
              </p:ext>
            </p:extLst>
          </p:nvPr>
        </p:nvGraphicFramePr>
        <p:xfrm>
          <a:off x="539552" y="2204864"/>
          <a:ext cx="3120008" cy="260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976286836"/>
              </p:ext>
            </p:extLst>
          </p:nvPr>
        </p:nvGraphicFramePr>
        <p:xfrm>
          <a:off x="4860032" y="2492896"/>
          <a:ext cx="3384376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5033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1364</Words>
  <Application>Microsoft Office PowerPoint</Application>
  <PresentationFormat>화면 슬라이드 쇼(4:3)</PresentationFormat>
  <Paragraphs>195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89</cp:revision>
  <dcterms:created xsi:type="dcterms:W3CDTF">2019-09-19T00:38:59Z</dcterms:created>
  <dcterms:modified xsi:type="dcterms:W3CDTF">2019-09-24T08:32:23Z</dcterms:modified>
</cp:coreProperties>
</file>