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71" r:id="rId6"/>
    <p:sldId id="373" r:id="rId7"/>
    <p:sldId id="368" r:id="rId8"/>
    <p:sldId id="374" r:id="rId9"/>
    <p:sldId id="372" r:id="rId10"/>
    <p:sldId id="375" r:id="rId11"/>
    <p:sldId id="376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5226" autoAdjust="0"/>
  </p:normalViewPr>
  <p:slideViewPr>
    <p:cSldViewPr snapToGrid="0">
      <p:cViewPr varScale="1">
        <p:scale>
          <a:sx n="112" d="100"/>
          <a:sy n="112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91E478D-94BF-439A-8693-6C13D9D6CB12}" type="datetime1">
              <a:rPr lang="ja-JP" altLang="en-US" smtClean="0"/>
              <a:t>2024/3/2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2030-87D6-16C3-F3E7-214E886D4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777CD94-EEF9-8708-C3ED-7BB9902BD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D669C6-0FE8-C181-FA0D-F2F584DD6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DFA70E-5472-D7E7-D007-FC4E2380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93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95E72-DF90-9209-688D-37635FE8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2985EE5-526A-7FF6-B933-9C83F975D6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3068D63-AD8C-4673-3770-03A540219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037AF2-FA0F-9083-4AA3-5B83CAB13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196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D9760-192C-0003-3221-388787DC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FBD462F-D749-9EC2-459A-FD282E7A0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4E8A95B-AA5E-B30C-A62E-6404F557C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E24676-1838-C1A0-B0F7-D4939379A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062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AD476-5EE9-D09C-1D29-5555678F7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A6C8E27-C597-97FF-0731-B4F73A25C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3E3AAA5-94EC-C5DF-3EF5-D01C358BE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9381A3-E47C-9F51-8C7F-8D90DACAB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058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7570A-91C8-BD82-2E60-D94A5833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BB2DF0C-D8E3-710C-2500-5EE26D678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98FAF0C-0C6E-0718-D5EF-9E7AEAC9A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C6DE77-AF2F-BB82-2BAF-1568AA03E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83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C3D6-1DB0-7BAE-E094-C16A7A324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BFCF129-753F-ABFD-D71C-5DDE6CEBE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5D36019-0DC1-47E2-19CE-2090C2080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D87004-0BD4-F71C-D91A-4AF3F46F9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026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D2971-B90B-B3D2-4B9C-39178A9F8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D4691D8-66DB-1F15-9382-AA8959874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A1A7EB-B7F2-7D2D-13F9-9949A6819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F2428-2E4B-A371-02E1-94EE948DE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442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コンテンツ プレースホルダー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DCDC1F-F0C2-4AD5-80F3-39EC8CD71CF6}" type="datetime4">
              <a:rPr lang="ja-JP" altLang="en-US" smtClean="0"/>
              <a:t>2024年3月2日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フリーフォーム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5D4E19-39FC-454B-9272-000427D17230}" type="datetime4">
              <a:rPr lang="ja-JP" altLang="en-US" smtClean="0"/>
              <a:t>2024年3月2日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4ED72-34F4-4182-9E7D-EC1AA13375F8}" type="datetime4">
              <a:rPr lang="ja-JP" altLang="en-US" smtClean="0"/>
              <a:t>2024年3月2日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30" name="グループ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フリーフォーム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プレースホルダー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プレースホルダー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プレースホルダー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プレースホルダー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7A302-432B-4A62-A500-BAEA40EF838B}" type="datetime4">
              <a:rPr lang="ja-JP" altLang="en-US" smtClean="0"/>
              <a:t>2024年3月2日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CF9585-80F6-476E-8B21-88C3199F0E34}" type="datetime4">
              <a:rPr lang="ja-JP" altLang="en-US" smtClean="0"/>
              <a:t>2024年3月2日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図プレースホルダー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フリーフォーム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グラフを追加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ED3DBA6-8FDE-4076-8861-61A64D344176}" type="datetime4">
              <a:rPr lang="ja-JP" altLang="en-US" noProof="0" smtClean="0">
                <a:latin typeface="+mn-lt"/>
              </a:rPr>
              <a:t>2024年3月2日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ja-JP" altLang="en-US" noProof="0"/>
              <a:t>表を追加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511271A-F729-4BA5-B69E-03C9D181F13B}" type="datetime4">
              <a:rPr lang="ja-JP" altLang="en-US" noProof="0" smtClean="0">
                <a:latin typeface="+mn-lt"/>
              </a:rPr>
              <a:t>2024年3月2日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ja-JP" sz="20000" b="1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</p:txBody>
      </p: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オートシェイプ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8" name="図プレースホルダー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1" name="タイトル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62" name="直線​​コネクタ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図プレースホルダー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72" name="テキスト プレースホルダー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4" name="テキスト プレースホルダー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6" name="テキスト プレースホルダー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8" name="テキスト プレースホルダー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オートシェイプ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6" name="図プレースホルダー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9" name="図プレースホルダー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36C342-C4F5-482F-A746-ED03C445583C}" type="datetime4">
              <a:rPr lang="ja-JP" altLang="en-US" smtClean="0"/>
              <a:t>2024年3月2日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6" name="テキスト プレースホルダー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97" name="テキスト プレースホルダー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3" name="テキスト プレースホルダー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6" name="テキスト プレースホルダー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7" name="テキスト プレースホルダー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8" name="テキスト プレースホルダー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9" name="テキスト プレースホルダー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長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BD5884D-B723-471F-A6C2-7662BCCBB1C4}" type="datetime4">
              <a:rPr lang="ja-JP" altLang="en-US" smtClean="0"/>
              <a:t>2024年3月2日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C54CD-BC43-4144-B566-6AF11FD2B060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2024年3月2日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ッター プレースホルダー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708153" cy="1514019"/>
          </a:xfrm>
        </p:spPr>
        <p:txBody>
          <a:bodyPr rtlCol="0"/>
          <a:lstStyle/>
          <a:p>
            <a:pPr rtl="0"/>
            <a:r>
              <a:rPr lang="ja-JP" altLang="en-US" dirty="0"/>
              <a:t>面接</a:t>
            </a:r>
            <a:r>
              <a:rPr lang="en-US" altLang="ja-JP" dirty="0"/>
              <a:t>AI</a:t>
            </a:r>
            <a:r>
              <a:rPr lang="ja-JP" altLang="en-US" dirty="0"/>
              <a:t>仕様案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LINE,AI</a:t>
            </a:r>
            <a:r>
              <a:rPr lang="ja-JP" altLang="en-US" dirty="0"/>
              <a:t>アバターによる自動面接システム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 err="1"/>
              <a:t>KazUBot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lang="en-US" altLang="ja-JP" dirty="0"/>
              <a:t>2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dirty="0"/>
              <a:t>28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日 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7EF4-E936-D466-650D-130220A5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CD8461-6C1B-326C-0EE7-9F35B50A69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A8B62-ADF8-CD39-BD17-B98B973423F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2024年3月2日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C72B55-1620-001A-43C1-95B52053B642}"/>
              </a:ext>
            </a:extLst>
          </p:cNvPr>
          <p:cNvSpPr txBox="1"/>
          <p:nvPr/>
        </p:nvSpPr>
        <p:spPr>
          <a:xfrm>
            <a:off x="971550" y="858698"/>
            <a:ext cx="947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進捗報告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5B332A-93AB-A1F0-6988-59950C675E34}"/>
              </a:ext>
            </a:extLst>
          </p:cNvPr>
          <p:cNvSpPr txBox="1"/>
          <p:nvPr/>
        </p:nvSpPr>
        <p:spPr>
          <a:xfrm>
            <a:off x="1233170" y="1873280"/>
            <a:ext cx="1064426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1.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 面接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の制約について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</a:t>
            </a:r>
            <a:r>
              <a:rPr kumimoji="1" lang="en-US" altLang="ja-JP" sz="2400" dirty="0">
                <a:solidFill>
                  <a:schemeClr val="bg1"/>
                </a:solidFill>
              </a:rPr>
              <a:t>AI</a:t>
            </a:r>
            <a:r>
              <a:rPr kumimoji="1" lang="ja-JP" altLang="en-US" sz="2400" dirty="0">
                <a:solidFill>
                  <a:schemeClr val="bg1"/>
                </a:solidFill>
              </a:rPr>
              <a:t>の動作をどのように定義し、縛るかを仮決めしました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en-US" altLang="ja-JP" sz="2800" b="1" dirty="0">
                <a:solidFill>
                  <a:schemeClr val="bg1"/>
                </a:solidFill>
              </a:rPr>
              <a:t>2.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 仮作成した面接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の動作仕様と動作実例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仮の面接</a:t>
            </a:r>
            <a:r>
              <a:rPr kumimoji="1" lang="en-US" altLang="ja-JP" sz="2400" dirty="0">
                <a:solidFill>
                  <a:schemeClr val="bg1"/>
                </a:solidFill>
              </a:rPr>
              <a:t>AI</a:t>
            </a:r>
            <a:r>
              <a:rPr kumimoji="1" lang="ja-JP" altLang="en-US" sz="2400" dirty="0">
                <a:solidFill>
                  <a:schemeClr val="bg1"/>
                </a:solidFill>
              </a:rPr>
              <a:t>を作成したので、その仕様と動作実例を報告します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</a:rPr>
              <a:t>　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en-US" altLang="ja-JP" sz="28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とりあえず仕様等を仮決めで面接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AI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の開発を進めています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　進捗報告の内容をご確認いただき、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　ご指摘・ご要望を受けて修正しながら進められればと存じます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7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CDA88-8E6D-A67D-DF26-A7AA14557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F5CC6-F2B4-82D1-2823-EAB296766E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707D4-1A8A-8E7F-3F13-147B21BD6C2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2024年3月2日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EC8377-7703-E5CC-8834-AAB6378247F4}"/>
              </a:ext>
            </a:extLst>
          </p:cNvPr>
          <p:cNvSpPr txBox="1"/>
          <p:nvPr/>
        </p:nvSpPr>
        <p:spPr>
          <a:xfrm>
            <a:off x="971550" y="858698"/>
            <a:ext cx="947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面接</a:t>
            </a:r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の制約について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F7BB83-E23F-5472-4042-B7C04118B3FA}"/>
              </a:ext>
            </a:extLst>
          </p:cNvPr>
          <p:cNvSpPr txBox="1"/>
          <p:nvPr/>
        </p:nvSpPr>
        <p:spPr>
          <a:xfrm>
            <a:off x="1233170" y="1884253"/>
            <a:ext cx="724749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■ 面接時間は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5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分程度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</a:t>
            </a:r>
            <a:r>
              <a:rPr kumimoji="1" lang="en-US" altLang="ja-JP" sz="2400" dirty="0">
                <a:solidFill>
                  <a:schemeClr val="bg1"/>
                </a:solidFill>
              </a:rPr>
              <a:t>AI / </a:t>
            </a:r>
            <a:r>
              <a:rPr kumimoji="1" lang="ja-JP" altLang="en-US" sz="2400" dirty="0">
                <a:solidFill>
                  <a:schemeClr val="bg1"/>
                </a:solidFill>
              </a:rPr>
              <a:t>ユーザーの応答時間を</a:t>
            </a:r>
            <a:r>
              <a:rPr kumimoji="1" lang="en-US" altLang="ja-JP" sz="2400" dirty="0">
                <a:solidFill>
                  <a:schemeClr val="bg1"/>
                </a:solidFill>
              </a:rPr>
              <a:t>20</a:t>
            </a:r>
            <a:r>
              <a:rPr kumimoji="1" lang="ja-JP" altLang="en-US" sz="2400" dirty="0">
                <a:solidFill>
                  <a:schemeClr val="bg1"/>
                </a:solidFill>
              </a:rPr>
              <a:t>秒</a:t>
            </a:r>
            <a:r>
              <a:rPr kumimoji="1" lang="en-US" altLang="ja-JP" sz="2400" dirty="0">
                <a:solidFill>
                  <a:schemeClr val="bg1"/>
                </a:solidFill>
              </a:rPr>
              <a:t>/</a:t>
            </a:r>
            <a:r>
              <a:rPr kumimoji="1" lang="ja-JP" altLang="en-US" sz="2400" dirty="0">
                <a:solidFill>
                  <a:schemeClr val="bg1"/>
                </a:solidFill>
              </a:rPr>
              <a:t>回と仮定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→ </a:t>
            </a:r>
            <a:r>
              <a:rPr kumimoji="1" lang="en-US" altLang="ja-JP" sz="2400" dirty="0">
                <a:solidFill>
                  <a:srgbClr val="FF0000"/>
                </a:solidFill>
              </a:rPr>
              <a:t>6~7</a:t>
            </a:r>
            <a:r>
              <a:rPr kumimoji="1" lang="ja-JP" altLang="en-US" sz="2400" dirty="0">
                <a:solidFill>
                  <a:srgbClr val="FF0000"/>
                </a:solidFill>
              </a:rPr>
              <a:t>往復の会話</a:t>
            </a:r>
            <a:r>
              <a:rPr kumimoji="1" lang="ja-JP" altLang="en-US" sz="2400" dirty="0">
                <a:solidFill>
                  <a:schemeClr val="bg1"/>
                </a:solidFill>
              </a:rPr>
              <a:t>で面接が終わるように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</a:rPr>
              <a:t>■ 面接内容は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IT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職の経験、資格の有無を重視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「必ず聞くべきこと」</a:t>
            </a:r>
            <a:r>
              <a:rPr kumimoji="1" lang="en-US" altLang="ja-JP" sz="2400" dirty="0">
                <a:solidFill>
                  <a:schemeClr val="bg1"/>
                </a:solidFill>
              </a:rPr>
              <a:t>(</a:t>
            </a:r>
            <a:r>
              <a:rPr kumimoji="1" lang="ja-JP" altLang="en-US" sz="2400" dirty="0">
                <a:solidFill>
                  <a:schemeClr val="bg1"/>
                </a:solidFill>
              </a:rPr>
              <a:t>次項</a:t>
            </a:r>
            <a:r>
              <a:rPr kumimoji="1" lang="en-US" altLang="ja-JP" sz="2400" dirty="0">
                <a:solidFill>
                  <a:schemeClr val="bg1"/>
                </a:solidFill>
              </a:rPr>
              <a:t>)</a:t>
            </a:r>
            <a:r>
              <a:rPr kumimoji="1" lang="ja-JP" altLang="en-US" sz="2400" dirty="0">
                <a:solidFill>
                  <a:schemeClr val="bg1"/>
                </a:solidFill>
              </a:rPr>
              <a:t>を事前に用意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履歴書</a:t>
            </a:r>
            <a:r>
              <a:rPr kumimoji="1" lang="en-US" altLang="ja-JP" sz="2400" dirty="0">
                <a:solidFill>
                  <a:schemeClr val="bg1"/>
                </a:solidFill>
              </a:rPr>
              <a:t>(Google</a:t>
            </a:r>
            <a:r>
              <a:rPr kumimoji="1" lang="ja-JP" altLang="en-US" sz="2400" dirty="0">
                <a:solidFill>
                  <a:schemeClr val="bg1"/>
                </a:solidFill>
              </a:rPr>
              <a:t>フォーム</a:t>
            </a:r>
            <a:r>
              <a:rPr kumimoji="1" lang="en-US" altLang="ja-JP" sz="2400" dirty="0">
                <a:solidFill>
                  <a:schemeClr val="bg1"/>
                </a:solidFill>
              </a:rPr>
              <a:t>)</a:t>
            </a:r>
            <a:r>
              <a:rPr kumimoji="1" lang="ja-JP" altLang="en-US" sz="2400" dirty="0">
                <a:solidFill>
                  <a:schemeClr val="bg1"/>
                </a:solidFill>
              </a:rPr>
              <a:t>の内容と併せて、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実際の</a:t>
            </a:r>
            <a:r>
              <a:rPr kumimoji="1" lang="ja-JP" altLang="en-US" sz="2400" dirty="0">
                <a:solidFill>
                  <a:srgbClr val="FF0000"/>
                </a:solidFill>
              </a:rPr>
              <a:t>質問内容は</a:t>
            </a:r>
            <a:r>
              <a:rPr kumimoji="1" lang="en-US" altLang="ja-JP" sz="2400" dirty="0">
                <a:solidFill>
                  <a:srgbClr val="FF0000"/>
                </a:solidFill>
              </a:rPr>
              <a:t>ChatGPT</a:t>
            </a:r>
            <a:r>
              <a:rPr kumimoji="1" lang="ja-JP" altLang="en-US" sz="2400" dirty="0">
                <a:solidFill>
                  <a:srgbClr val="FF0000"/>
                </a:solidFill>
              </a:rPr>
              <a:t>に判断させる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3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26274-8EDC-90BE-D0D7-327D9935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608F1-8459-10C6-F532-700DEB457F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23296-C85F-2C65-AE1E-2EC75D5DAEA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2024年3月2日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90EC5C-F648-1B91-7320-DB8FC2FC256D}"/>
              </a:ext>
            </a:extLst>
          </p:cNvPr>
          <p:cNvSpPr txBox="1"/>
          <p:nvPr/>
        </p:nvSpPr>
        <p:spPr>
          <a:xfrm>
            <a:off x="971550" y="858698"/>
            <a:ext cx="947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「必ず聞くべきこと」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5890C1-EDE5-6B8C-E08E-1EB4BBF9EA6E}"/>
              </a:ext>
            </a:extLst>
          </p:cNvPr>
          <p:cNvSpPr txBox="1"/>
          <p:nvPr/>
        </p:nvSpPr>
        <p:spPr>
          <a:xfrm>
            <a:off x="1233170" y="1874728"/>
            <a:ext cx="85090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1.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 現在保有している資格について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</a:rPr>
              <a:t>　</a:t>
            </a:r>
            <a:r>
              <a:rPr kumimoji="1" lang="ja-JP" altLang="en-US" sz="2400" dirty="0">
                <a:solidFill>
                  <a:schemeClr val="bg1"/>
                </a:solidFill>
              </a:rPr>
              <a:t>無い場合、今後取得予定の資格について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endParaRPr kumimoji="1" lang="en-US" altLang="ja-JP" sz="1000" b="1" dirty="0">
              <a:solidFill>
                <a:schemeClr val="bg1"/>
              </a:solidFill>
            </a:endParaRPr>
          </a:p>
          <a:p>
            <a:r>
              <a:rPr kumimoji="1" lang="en-US" altLang="ja-JP" sz="28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使用可能なプログラミング言語、フレームワーク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　</a:t>
            </a:r>
            <a:r>
              <a:rPr kumimoji="1" lang="ja-JP" altLang="en-US" sz="2400" dirty="0">
                <a:solidFill>
                  <a:schemeClr val="bg1"/>
                </a:solidFill>
              </a:rPr>
              <a:t>特に経験年数、習熟度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endParaRPr kumimoji="1" lang="en-US" altLang="ja-JP" sz="1000" dirty="0">
              <a:solidFill>
                <a:schemeClr val="bg1"/>
              </a:solidFill>
            </a:endParaRPr>
          </a:p>
          <a:p>
            <a:r>
              <a:rPr kumimoji="1" lang="en-US" altLang="ja-JP" sz="28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職歴やポートフォリオ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　</a:t>
            </a:r>
            <a:r>
              <a:rPr kumimoji="1" lang="ja-JP" altLang="en-US" sz="2400" dirty="0">
                <a:solidFill>
                  <a:schemeClr val="bg1"/>
                </a:solidFill>
              </a:rPr>
              <a:t>無い場合、個人開発の経験有無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endParaRPr kumimoji="1" lang="en-US" altLang="ja-JP" sz="1000" dirty="0">
              <a:solidFill>
                <a:schemeClr val="bg1"/>
              </a:solidFill>
            </a:endParaRPr>
          </a:p>
          <a:p>
            <a:r>
              <a:rPr kumimoji="1" lang="en-US" altLang="ja-JP" sz="28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志望動機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endParaRPr kumimoji="1" lang="en-US" altLang="ja-JP" sz="1000" b="1" dirty="0">
              <a:solidFill>
                <a:schemeClr val="bg1"/>
              </a:solidFill>
            </a:endParaRPr>
          </a:p>
          <a:p>
            <a:r>
              <a:rPr kumimoji="1" lang="en-US" altLang="ja-JP" sz="2800" b="1" dirty="0">
                <a:solidFill>
                  <a:schemeClr val="bg1"/>
                </a:solidFill>
              </a:rPr>
              <a:t>5. 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希望職種</a:t>
            </a:r>
            <a:endParaRPr kumimoji="1" lang="en-US" altLang="ja-JP" sz="2800" b="1" dirty="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57456F-2874-38A9-D03F-6D4347A6C3C9}"/>
              </a:ext>
            </a:extLst>
          </p:cNvPr>
          <p:cNvCxnSpPr>
            <a:cxnSpLocks/>
          </p:cNvCxnSpPr>
          <p:nvPr/>
        </p:nvCxnSpPr>
        <p:spPr>
          <a:xfrm>
            <a:off x="9721337" y="1804420"/>
            <a:ext cx="0" cy="353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A1D00B-A06A-C741-8177-07A874AA2374}"/>
              </a:ext>
            </a:extLst>
          </p:cNvPr>
          <p:cNvSpPr txBox="1"/>
          <p:nvPr/>
        </p:nvSpPr>
        <p:spPr>
          <a:xfrm>
            <a:off x="9833036" y="32509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上から順番に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AI</a:t>
            </a:r>
            <a:r>
              <a:rPr kumimoji="1" lang="ja-JP" altLang="en-US" dirty="0">
                <a:solidFill>
                  <a:schemeClr val="bg1"/>
                </a:solidFill>
              </a:rPr>
              <a:t>が質問</a:t>
            </a:r>
          </a:p>
        </p:txBody>
      </p:sp>
    </p:spTree>
    <p:extLst>
      <p:ext uri="{BB962C8B-B14F-4D97-AF65-F5344CB8AC3E}">
        <p14:creationId xmlns:p14="http://schemas.microsoft.com/office/powerpoint/2010/main" val="371068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9FFFA-1E8F-E3EB-F7A0-CBAD748F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C5EE1-308A-0BA3-84D0-3E40E7EEC3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91013-3F0A-CF9E-9423-16A390036C2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2024年3月2日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B618A8-033F-6990-CE98-88882A4F93CA}"/>
              </a:ext>
            </a:extLst>
          </p:cNvPr>
          <p:cNvSpPr txBox="1"/>
          <p:nvPr/>
        </p:nvSpPr>
        <p:spPr>
          <a:xfrm>
            <a:off x="971550" y="858698"/>
            <a:ext cx="947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仮作成した面接</a:t>
            </a:r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の仕様と動作実例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D4AFD8-A904-D731-961F-87A2B0CBB520}"/>
              </a:ext>
            </a:extLst>
          </p:cNvPr>
          <p:cNvSpPr txBox="1"/>
          <p:nvPr/>
        </p:nvSpPr>
        <p:spPr>
          <a:xfrm>
            <a:off x="1233170" y="1817578"/>
            <a:ext cx="1008962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■ 面接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の発言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現在の話題</a:t>
            </a:r>
            <a:r>
              <a:rPr kumimoji="1" lang="en-US" altLang="ja-JP" sz="2400" dirty="0">
                <a:solidFill>
                  <a:schemeClr val="bg1"/>
                </a:solidFill>
              </a:rPr>
              <a:t>(</a:t>
            </a:r>
            <a:r>
              <a:rPr kumimoji="1" lang="ja-JP" altLang="en-US" sz="2400" dirty="0">
                <a:solidFill>
                  <a:schemeClr val="bg1"/>
                </a:solidFill>
              </a:rPr>
              <a:t>「必ず聞くべきこと」</a:t>
            </a:r>
            <a:r>
              <a:rPr kumimoji="1" lang="en-US" altLang="ja-JP" sz="2400" dirty="0">
                <a:solidFill>
                  <a:schemeClr val="bg1"/>
                </a:solidFill>
              </a:rPr>
              <a:t>1~5)</a:t>
            </a:r>
            <a:r>
              <a:rPr kumimoji="1" lang="ja-JP" altLang="en-US" sz="2400" dirty="0">
                <a:solidFill>
                  <a:schemeClr val="bg1"/>
                </a:solidFill>
              </a:rPr>
              <a:t>と履歴書の内容から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</a:t>
            </a:r>
            <a:r>
              <a:rPr kumimoji="1" lang="en-US" altLang="ja-JP" sz="2400" dirty="0">
                <a:solidFill>
                  <a:schemeClr val="bg1"/>
                </a:solidFill>
              </a:rPr>
              <a:t>ChatGPT</a:t>
            </a:r>
            <a:r>
              <a:rPr kumimoji="1" lang="ja-JP" altLang="en-US" sz="2400" dirty="0">
                <a:solidFill>
                  <a:schemeClr val="bg1"/>
                </a:solidFill>
              </a:rPr>
              <a:t>が発言内容を判断、適切な質問を行う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</a:rPr>
              <a:t>■ 会話毎に現在の話題を判定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　</a:t>
            </a:r>
            <a:r>
              <a:rPr kumimoji="1" lang="ja-JP" altLang="en-US" sz="2400" dirty="0">
                <a:solidFill>
                  <a:schemeClr val="bg1"/>
                </a:solidFill>
              </a:rPr>
              <a:t>現在の話題</a:t>
            </a:r>
            <a:r>
              <a:rPr kumimoji="1" lang="en-US" altLang="ja-JP" sz="2400" dirty="0">
                <a:solidFill>
                  <a:schemeClr val="bg1"/>
                </a:solidFill>
              </a:rPr>
              <a:t>(</a:t>
            </a:r>
            <a:r>
              <a:rPr kumimoji="1" lang="ja-JP" altLang="en-US" sz="2400" dirty="0">
                <a:solidFill>
                  <a:schemeClr val="bg1"/>
                </a:solidFill>
              </a:rPr>
              <a:t>「必ず聞くべきこと」</a:t>
            </a:r>
            <a:r>
              <a:rPr kumimoji="1" lang="en-US" altLang="ja-JP" sz="2400" dirty="0">
                <a:solidFill>
                  <a:schemeClr val="bg1"/>
                </a:solidFill>
              </a:rPr>
              <a:t>1~5)</a:t>
            </a:r>
            <a:r>
              <a:rPr kumimoji="1" lang="ja-JP" altLang="en-US" sz="2400" dirty="0">
                <a:solidFill>
                  <a:schemeClr val="bg1"/>
                </a:solidFill>
              </a:rPr>
              <a:t>と会話履歴から、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次の話題に進むべきかを</a:t>
            </a:r>
            <a:r>
              <a:rPr kumimoji="1" lang="en-US" altLang="ja-JP" sz="2400" dirty="0">
                <a:solidFill>
                  <a:schemeClr val="bg1"/>
                </a:solidFill>
              </a:rPr>
              <a:t>ChatGPT</a:t>
            </a:r>
            <a:r>
              <a:rPr kumimoji="1" lang="ja-JP" altLang="en-US" sz="2400" dirty="0">
                <a:solidFill>
                  <a:schemeClr val="bg1"/>
                </a:solidFill>
              </a:rPr>
              <a:t>が判断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</a:rPr>
              <a:t>■ 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つの話題につき、会話は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3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回まで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2400" dirty="0">
                <a:solidFill>
                  <a:schemeClr val="bg1"/>
                </a:solidFill>
              </a:rPr>
              <a:t>5</a:t>
            </a:r>
            <a:r>
              <a:rPr kumimoji="1" lang="ja-JP" altLang="en-US" sz="2400" dirty="0">
                <a:solidFill>
                  <a:schemeClr val="bg1"/>
                </a:solidFill>
              </a:rPr>
              <a:t>分程度の面接時間の制約から、</a:t>
            </a:r>
            <a:r>
              <a:rPr kumimoji="1" lang="en-US" altLang="ja-JP" sz="2400" dirty="0">
                <a:solidFill>
                  <a:schemeClr val="bg1"/>
                </a:solidFill>
              </a:rPr>
              <a:t>1</a:t>
            </a:r>
            <a:r>
              <a:rPr kumimoji="1" lang="ja-JP" altLang="en-US" sz="2400" dirty="0">
                <a:solidFill>
                  <a:schemeClr val="bg1"/>
                </a:solidFill>
              </a:rPr>
              <a:t>つの話題の会話が長くなる場合は、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　強制的に次の話題へ進行する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6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C5766-40F2-CC5D-5BE0-462203E2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C2488-1CF5-0737-CDC1-8B1757CD3E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81075" y="6610348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FA5FF-EEFF-3132-4774-6F3D1FAC420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44695" y="6610349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2024年3月2日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A88E4C-EAE5-22F4-D7D4-C4F35795A813}"/>
              </a:ext>
            </a:extLst>
          </p:cNvPr>
          <p:cNvSpPr txBox="1"/>
          <p:nvPr/>
        </p:nvSpPr>
        <p:spPr>
          <a:xfrm>
            <a:off x="0" y="0"/>
            <a:ext cx="947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仮作成した面接</a:t>
            </a:r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の仕様と動作実例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4BC4F01-E418-6239-727D-F27A0EFF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" y="1197411"/>
            <a:ext cx="6615546" cy="518581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FE5653-77D5-42A1-6488-57B0D47FABC1}"/>
              </a:ext>
            </a:extLst>
          </p:cNvPr>
          <p:cNvSpPr txBox="1"/>
          <p:nvPr/>
        </p:nvSpPr>
        <p:spPr>
          <a:xfrm>
            <a:off x="471486" y="738067"/>
            <a:ext cx="523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採用パターン①　</a:t>
            </a:r>
            <a:r>
              <a:rPr kumimoji="1" lang="en-US" altLang="ja-JP" sz="2000" dirty="0">
                <a:solidFill>
                  <a:schemeClr val="bg1"/>
                </a:solidFill>
              </a:rPr>
              <a:t>IT</a:t>
            </a:r>
            <a:r>
              <a:rPr kumimoji="1" lang="ja-JP" altLang="en-US" sz="2000" dirty="0">
                <a:solidFill>
                  <a:schemeClr val="bg1"/>
                </a:solidFill>
              </a:rPr>
              <a:t>職の経験がある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504A9C-348F-62C9-3AD3-DE5B029EEADB}"/>
              </a:ext>
            </a:extLst>
          </p:cNvPr>
          <p:cNvSpPr txBox="1"/>
          <p:nvPr/>
        </p:nvSpPr>
        <p:spPr>
          <a:xfrm>
            <a:off x="7499668" y="654547"/>
            <a:ext cx="422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</a:rPr>
              <a:t>履歴書は同梱の</a:t>
            </a:r>
            <a:r>
              <a:rPr kumimoji="1" lang="en-US" altLang="ja-JP" dirty="0">
                <a:solidFill>
                  <a:schemeClr val="bg1"/>
                </a:solidFill>
              </a:rPr>
              <a:t>saiyo1.json</a:t>
            </a:r>
            <a:r>
              <a:rPr kumimoji="1" lang="ja-JP" altLang="en-US" dirty="0">
                <a:solidFill>
                  <a:schemeClr val="bg1"/>
                </a:solidFill>
              </a:rPr>
              <a:t>を参照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B280E74-E006-11E0-7597-C44F7A765DE7}"/>
              </a:ext>
            </a:extLst>
          </p:cNvPr>
          <p:cNvSpPr/>
          <p:nvPr/>
        </p:nvSpPr>
        <p:spPr>
          <a:xfrm>
            <a:off x="547255" y="1471614"/>
            <a:ext cx="2624570" cy="27146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6B5698-B618-F8C8-90C9-37706494F4A2}"/>
              </a:ext>
            </a:extLst>
          </p:cNvPr>
          <p:cNvSpPr txBox="1"/>
          <p:nvPr/>
        </p:nvSpPr>
        <p:spPr>
          <a:xfrm>
            <a:off x="4660571" y="1012023"/>
            <a:ext cx="3647152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会話毎に次の話題に進むかを判定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True</a:t>
            </a:r>
            <a:r>
              <a:rPr kumimoji="1" lang="ja-JP" altLang="en-US" dirty="0">
                <a:solidFill>
                  <a:schemeClr val="bg1"/>
                </a:solidFill>
              </a:rPr>
              <a:t> → 進む、</a:t>
            </a:r>
            <a:r>
              <a:rPr kumimoji="1" lang="en-US" altLang="ja-JP" dirty="0">
                <a:solidFill>
                  <a:schemeClr val="bg1"/>
                </a:solidFill>
              </a:rPr>
              <a:t>False </a:t>
            </a:r>
            <a:r>
              <a:rPr kumimoji="1" lang="ja-JP" altLang="en-US" dirty="0">
                <a:solidFill>
                  <a:schemeClr val="bg1"/>
                </a:solidFill>
              </a:rPr>
              <a:t>→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</a:rPr>
              <a:t>留まる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C109E19-9568-D38F-7E9F-139CE6FF0EA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171825" y="1335189"/>
            <a:ext cx="1488746" cy="2721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D70E36C-D20B-3A33-1A93-8C86B4CAC0D7}"/>
              </a:ext>
            </a:extLst>
          </p:cNvPr>
          <p:cNvSpPr txBox="1"/>
          <p:nvPr/>
        </p:nvSpPr>
        <p:spPr>
          <a:xfrm>
            <a:off x="6096000" y="1743076"/>
            <a:ext cx="453201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r>
              <a:rPr kumimoji="1" lang="ja-JP" altLang="en-US" dirty="0">
                <a:solidFill>
                  <a:schemeClr val="bg1"/>
                </a:solidFill>
              </a:rPr>
              <a:t>「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</a:rPr>
              <a:t>現在保有している資格について」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498AFEC-B9FC-2562-9133-15A72238C120}"/>
              </a:ext>
            </a:extLst>
          </p:cNvPr>
          <p:cNvCxnSpPr>
            <a:cxnSpLocks/>
          </p:cNvCxnSpPr>
          <p:nvPr/>
        </p:nvCxnSpPr>
        <p:spPr>
          <a:xfrm flipH="1" flipV="1">
            <a:off x="4738254" y="1792733"/>
            <a:ext cx="1357746" cy="135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90A5F33-054A-980E-A9B6-300BEF8095EB}"/>
              </a:ext>
            </a:extLst>
          </p:cNvPr>
          <p:cNvSpPr txBox="1"/>
          <p:nvPr/>
        </p:nvSpPr>
        <p:spPr>
          <a:xfrm>
            <a:off x="7357013" y="2297796"/>
            <a:ext cx="4450333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r>
              <a:rPr kumimoji="1" lang="ja-JP" altLang="en-US" dirty="0">
                <a:solidFill>
                  <a:schemeClr val="bg1"/>
                </a:solidFill>
              </a:rPr>
              <a:t>「使用可能なプログラミング言語、フレームワーク」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F07110D-ADEC-CBC4-771D-C65694EDE42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566263" y="2620962"/>
            <a:ext cx="790750" cy="3113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FCC9C8-F1F3-6E82-FE26-1B6809FE2AEB}"/>
              </a:ext>
            </a:extLst>
          </p:cNvPr>
          <p:cNvSpPr txBox="1"/>
          <p:nvPr/>
        </p:nvSpPr>
        <p:spPr>
          <a:xfrm>
            <a:off x="7357014" y="3379011"/>
            <a:ext cx="353741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ja-JP" altLang="en-US" dirty="0">
                <a:solidFill>
                  <a:schemeClr val="bg1"/>
                </a:solidFill>
              </a:rPr>
              <a:t>「職歴やポートフォリオ」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3F7DD37-22D9-B068-1CE8-7B28FF8B2DB9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322423" y="3563677"/>
            <a:ext cx="1034591" cy="1587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A3EE613-5624-510A-F0A3-C874394E30BB}"/>
              </a:ext>
            </a:extLst>
          </p:cNvPr>
          <p:cNvSpPr txBox="1"/>
          <p:nvPr/>
        </p:nvSpPr>
        <p:spPr>
          <a:xfrm>
            <a:off x="7357013" y="4010417"/>
            <a:ext cx="24662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r>
              <a:rPr kumimoji="1" lang="ja-JP" altLang="en-US" dirty="0">
                <a:solidFill>
                  <a:schemeClr val="bg1"/>
                </a:solidFill>
              </a:rPr>
              <a:t>「志望動機」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7B8DCDA-A5DE-4004-66B7-1F5E225EC4E0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6566263" y="4195083"/>
            <a:ext cx="790750" cy="1587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C05CCD1-2903-B452-551A-D55CABF99C37}"/>
              </a:ext>
            </a:extLst>
          </p:cNvPr>
          <p:cNvSpPr txBox="1"/>
          <p:nvPr/>
        </p:nvSpPr>
        <p:spPr>
          <a:xfrm>
            <a:off x="7357013" y="5012154"/>
            <a:ext cx="24662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r>
              <a:rPr kumimoji="1" lang="ja-JP" altLang="en-US" dirty="0">
                <a:solidFill>
                  <a:schemeClr val="bg1"/>
                </a:solidFill>
              </a:rPr>
              <a:t>「希望職種」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B42F22C-932B-27B5-325C-69A2B5D7F149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5817326" y="5149766"/>
            <a:ext cx="1539687" cy="4705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D4A1D2-B500-2224-4547-2D3C96490168}"/>
              </a:ext>
            </a:extLst>
          </p:cNvPr>
          <p:cNvSpPr txBox="1"/>
          <p:nvPr/>
        </p:nvSpPr>
        <p:spPr>
          <a:xfrm>
            <a:off x="7357012" y="5966837"/>
            <a:ext cx="445033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採用結果の判定（求職者側には非表示）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3B765FA-0C01-5A97-D926-1BA50D5C650F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1822638" y="6151503"/>
            <a:ext cx="5534374" cy="735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7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16AB6-B98B-3CB1-8220-2520CC9A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9622E3-034E-F397-76A1-0D4B364E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" y="1191298"/>
            <a:ext cx="6327170" cy="437542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B041-D40E-3B6A-9B33-6E35CE8913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81075" y="6610348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B51F6-5C6C-9C32-C251-536905BDB51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44695" y="6610349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2024年3月2日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B185B9-5074-93F8-0D04-C84DEBEBD4C0}"/>
              </a:ext>
            </a:extLst>
          </p:cNvPr>
          <p:cNvSpPr txBox="1"/>
          <p:nvPr/>
        </p:nvSpPr>
        <p:spPr>
          <a:xfrm>
            <a:off x="0" y="0"/>
            <a:ext cx="947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仮作成した面接</a:t>
            </a:r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の仕様と動作実例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D5D73C-82E5-B0F9-34E2-BE8BCF277C19}"/>
              </a:ext>
            </a:extLst>
          </p:cNvPr>
          <p:cNvSpPr txBox="1"/>
          <p:nvPr/>
        </p:nvSpPr>
        <p:spPr>
          <a:xfrm>
            <a:off x="471486" y="738067"/>
            <a:ext cx="8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採用パターン②　</a:t>
            </a:r>
            <a:r>
              <a:rPr kumimoji="1" lang="en-US" altLang="ja-JP" sz="2000" dirty="0">
                <a:solidFill>
                  <a:schemeClr val="bg1"/>
                </a:solidFill>
              </a:rPr>
              <a:t>IT</a:t>
            </a:r>
            <a:r>
              <a:rPr kumimoji="1" lang="ja-JP" altLang="en-US" sz="2000" dirty="0">
                <a:solidFill>
                  <a:schemeClr val="bg1"/>
                </a:solidFill>
              </a:rPr>
              <a:t>職の経験はないが、資格と個人開発の経験がある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56E1EF-47E2-1F2C-25F3-8E5AFE51AEBA}"/>
              </a:ext>
            </a:extLst>
          </p:cNvPr>
          <p:cNvSpPr txBox="1"/>
          <p:nvPr/>
        </p:nvSpPr>
        <p:spPr>
          <a:xfrm>
            <a:off x="7865428" y="420029"/>
            <a:ext cx="422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</a:rPr>
              <a:t>履歴書は同梱の</a:t>
            </a:r>
            <a:r>
              <a:rPr kumimoji="1" lang="en-US" altLang="ja-JP" dirty="0">
                <a:solidFill>
                  <a:schemeClr val="bg1"/>
                </a:solidFill>
              </a:rPr>
              <a:t>saiyo2.json</a:t>
            </a:r>
            <a:r>
              <a:rPr kumimoji="1" lang="ja-JP" altLang="en-US" dirty="0">
                <a:solidFill>
                  <a:schemeClr val="bg1"/>
                </a:solidFill>
              </a:rPr>
              <a:t>を参照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E5EA73F-0B71-097F-46BA-C4AE9A5E96FB}"/>
              </a:ext>
            </a:extLst>
          </p:cNvPr>
          <p:cNvSpPr/>
          <p:nvPr/>
        </p:nvSpPr>
        <p:spPr>
          <a:xfrm>
            <a:off x="547255" y="3107548"/>
            <a:ext cx="5958048" cy="5502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064C959-1D48-0F92-4077-33B502FCBAA7}"/>
              </a:ext>
            </a:extLst>
          </p:cNvPr>
          <p:cNvCxnSpPr>
            <a:cxnSpLocks/>
          </p:cNvCxnSpPr>
          <p:nvPr/>
        </p:nvCxnSpPr>
        <p:spPr>
          <a:xfrm flipH="1">
            <a:off x="4544695" y="1595968"/>
            <a:ext cx="746563" cy="13631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454AB4-D0E5-454F-C6F5-E4342C7810CE}"/>
              </a:ext>
            </a:extLst>
          </p:cNvPr>
          <p:cNvSpPr txBox="1"/>
          <p:nvPr/>
        </p:nvSpPr>
        <p:spPr>
          <a:xfrm>
            <a:off x="5291258" y="1411302"/>
            <a:ext cx="453201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r>
              <a:rPr kumimoji="1" lang="ja-JP" altLang="en-US" dirty="0">
                <a:solidFill>
                  <a:schemeClr val="bg1"/>
                </a:solidFill>
              </a:rPr>
              <a:t>「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</a:rPr>
              <a:t>現在保有している資格について」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83C3F49-BB55-5651-FA76-1976AF99600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505303" y="2392088"/>
            <a:ext cx="689109" cy="94250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447A73-7D18-480A-EC07-84FA24B0D9AF}"/>
              </a:ext>
            </a:extLst>
          </p:cNvPr>
          <p:cNvSpPr txBox="1"/>
          <p:nvPr/>
        </p:nvSpPr>
        <p:spPr>
          <a:xfrm>
            <a:off x="7194412" y="2898064"/>
            <a:ext cx="4450333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r>
              <a:rPr kumimoji="1" lang="ja-JP" altLang="en-US" dirty="0">
                <a:solidFill>
                  <a:schemeClr val="bg1"/>
                </a:solidFill>
              </a:rPr>
              <a:t>「使用可能なプログラミング言語、フレームワーク」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7E3073D-6CD8-897B-50EB-C62F850CF15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505303" y="3221230"/>
            <a:ext cx="689109" cy="24383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D4929B-6BBF-0508-DB97-81FD2EA67DAA}"/>
              </a:ext>
            </a:extLst>
          </p:cNvPr>
          <p:cNvSpPr txBox="1"/>
          <p:nvPr/>
        </p:nvSpPr>
        <p:spPr>
          <a:xfrm>
            <a:off x="7993603" y="4253097"/>
            <a:ext cx="353741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ja-JP" altLang="en-US" dirty="0">
                <a:solidFill>
                  <a:schemeClr val="bg1"/>
                </a:solidFill>
              </a:rPr>
              <a:t>「職歴やポートフォリオ」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209B7AE-C9A9-A726-3C09-46761618C7C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959012" y="4437763"/>
            <a:ext cx="1034591" cy="1587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DCDE8B-04A8-57E5-8C1F-746E8523336E}"/>
              </a:ext>
            </a:extLst>
          </p:cNvPr>
          <p:cNvSpPr txBox="1"/>
          <p:nvPr/>
        </p:nvSpPr>
        <p:spPr>
          <a:xfrm>
            <a:off x="7296053" y="4832234"/>
            <a:ext cx="24662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r>
              <a:rPr kumimoji="1" lang="ja-JP" altLang="en-US" dirty="0">
                <a:solidFill>
                  <a:schemeClr val="bg1"/>
                </a:solidFill>
              </a:rPr>
              <a:t>「志望動機」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2010059-3A00-C74E-BA5A-C239250494BB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6505303" y="5016900"/>
            <a:ext cx="790750" cy="1587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F996C8F-802C-E26E-21CE-B78478F8F879}"/>
              </a:ext>
            </a:extLst>
          </p:cNvPr>
          <p:cNvSpPr txBox="1"/>
          <p:nvPr/>
        </p:nvSpPr>
        <p:spPr>
          <a:xfrm>
            <a:off x="7296053" y="5341536"/>
            <a:ext cx="24662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</a:t>
            </a:r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r>
              <a:rPr kumimoji="1" lang="ja-JP" altLang="en-US" dirty="0">
                <a:solidFill>
                  <a:schemeClr val="bg1"/>
                </a:solidFill>
              </a:rPr>
              <a:t>「希望職種」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FA1D986-1A72-1389-B605-0BA943165117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5756366" y="5479148"/>
            <a:ext cx="1539687" cy="4705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8E01457-C57E-1D94-0FA3-EFE1CC190A02}"/>
              </a:ext>
            </a:extLst>
          </p:cNvPr>
          <p:cNvSpPr txBox="1"/>
          <p:nvPr/>
        </p:nvSpPr>
        <p:spPr>
          <a:xfrm>
            <a:off x="7357012" y="5966837"/>
            <a:ext cx="445033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採用結果の判定（求職者側には非表示）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78DAE2A-52C7-360A-101A-17EBD92B8CC8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1822638" y="6151503"/>
            <a:ext cx="5534374" cy="735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A00AD7B-2E0A-57AC-EB53-D17C3DB82A01}"/>
              </a:ext>
            </a:extLst>
          </p:cNvPr>
          <p:cNvSpPr txBox="1"/>
          <p:nvPr/>
        </p:nvSpPr>
        <p:spPr>
          <a:xfrm>
            <a:off x="7194412" y="2068922"/>
            <a:ext cx="4243469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True</a:t>
            </a:r>
            <a:r>
              <a:rPr kumimoji="1" lang="ja-JP" altLang="en-US" dirty="0">
                <a:solidFill>
                  <a:schemeClr val="bg1"/>
                </a:solidFill>
              </a:rPr>
              <a:t>が出ていないが、同一の話題で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ja-JP" altLang="en-US" dirty="0">
                <a:solidFill>
                  <a:schemeClr val="bg1"/>
                </a:solidFill>
              </a:rPr>
              <a:t>回会話したので、強制的に次の話題へ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5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14A82-8D8B-53EF-B0D3-86A799E04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30353EE8-13A9-FFAA-83D9-B8261148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9" y="1138177"/>
            <a:ext cx="5174346" cy="535681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D6536-51C3-A5C9-FBC6-8B920C8919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81075" y="6610348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0900B-5DF0-3731-5366-798F0AF38A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44695" y="6610349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2024年3月2日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87457C-47D5-B3BB-8DA2-BAEFB4E94516}"/>
              </a:ext>
            </a:extLst>
          </p:cNvPr>
          <p:cNvSpPr txBox="1"/>
          <p:nvPr/>
        </p:nvSpPr>
        <p:spPr>
          <a:xfrm>
            <a:off x="0" y="0"/>
            <a:ext cx="947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仮作成した面接</a:t>
            </a:r>
            <a:r>
              <a:rPr kumimoji="1" lang="en-US" altLang="ja-JP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の仕様と動作実例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17C71A-0D27-8923-3A2F-7F3DB76AA076}"/>
              </a:ext>
            </a:extLst>
          </p:cNvPr>
          <p:cNvSpPr txBox="1"/>
          <p:nvPr/>
        </p:nvSpPr>
        <p:spPr>
          <a:xfrm>
            <a:off x="471486" y="738067"/>
            <a:ext cx="8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不採用パターン①　</a:t>
            </a:r>
            <a:r>
              <a:rPr kumimoji="1" lang="en-US" altLang="ja-JP" sz="2000" dirty="0">
                <a:solidFill>
                  <a:schemeClr val="bg1"/>
                </a:solidFill>
              </a:rPr>
              <a:t>IT</a:t>
            </a:r>
            <a:r>
              <a:rPr kumimoji="1" lang="ja-JP" altLang="en-US" sz="2000" dirty="0">
                <a:solidFill>
                  <a:schemeClr val="bg1"/>
                </a:solidFill>
              </a:rPr>
              <a:t>職の経験、有用な</a:t>
            </a:r>
            <a:r>
              <a:rPr kumimoji="1" lang="en-US" altLang="ja-JP" sz="2000" dirty="0">
                <a:solidFill>
                  <a:schemeClr val="bg1"/>
                </a:solidFill>
              </a:rPr>
              <a:t>IT</a:t>
            </a:r>
            <a:r>
              <a:rPr kumimoji="1" lang="ja-JP" altLang="en-US" sz="2000" dirty="0">
                <a:solidFill>
                  <a:schemeClr val="bg1"/>
                </a:solidFill>
              </a:rPr>
              <a:t>資格がない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C8A406-F3CF-0721-B49E-C97D01525EFE}"/>
              </a:ext>
            </a:extLst>
          </p:cNvPr>
          <p:cNvSpPr txBox="1"/>
          <p:nvPr/>
        </p:nvSpPr>
        <p:spPr>
          <a:xfrm>
            <a:off x="7499669" y="681375"/>
            <a:ext cx="422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</a:rPr>
              <a:t>履歴書は同梱の</a:t>
            </a:r>
            <a:r>
              <a:rPr kumimoji="1" lang="en-US" altLang="ja-JP" dirty="0">
                <a:solidFill>
                  <a:schemeClr val="bg1"/>
                </a:solidFill>
              </a:rPr>
              <a:t>husaiyo1.json</a:t>
            </a:r>
            <a:r>
              <a:rPr kumimoji="1" lang="ja-JP" altLang="en-US" dirty="0">
                <a:solidFill>
                  <a:schemeClr val="bg1"/>
                </a:solidFill>
              </a:rPr>
              <a:t>を参照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2B54950-3812-CEB3-73AC-4EBD726C3ACD}"/>
              </a:ext>
            </a:extLst>
          </p:cNvPr>
          <p:cNvSpPr txBox="1"/>
          <p:nvPr/>
        </p:nvSpPr>
        <p:spPr>
          <a:xfrm>
            <a:off x="6096000" y="5903970"/>
            <a:ext cx="5900635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IT</a:t>
            </a:r>
            <a:r>
              <a:rPr kumimoji="1" lang="ja-JP" altLang="en-US" dirty="0">
                <a:solidFill>
                  <a:schemeClr val="bg1"/>
                </a:solidFill>
              </a:rPr>
              <a:t>職の経験がなく、有用な</a:t>
            </a:r>
            <a:r>
              <a:rPr kumimoji="1" lang="en-US" altLang="ja-JP" dirty="0">
                <a:solidFill>
                  <a:schemeClr val="bg1"/>
                </a:solidFill>
              </a:rPr>
              <a:t>IT</a:t>
            </a:r>
            <a:r>
              <a:rPr kumimoji="1" lang="ja-JP" altLang="en-US" dirty="0">
                <a:solidFill>
                  <a:schemeClr val="bg1"/>
                </a:solidFill>
              </a:rPr>
              <a:t>スキルを持っていないため不採用の判定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E911B8B-5AAC-E9FF-0146-ACE97E31ED9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1504315" y="6227136"/>
            <a:ext cx="4591685" cy="16511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EE7337-1373-D207-35F7-04AA1CA67063}"/>
              </a:ext>
            </a:extLst>
          </p:cNvPr>
          <p:cNvSpPr txBox="1"/>
          <p:nvPr/>
        </p:nvSpPr>
        <p:spPr>
          <a:xfrm>
            <a:off x="6239905" y="2136078"/>
            <a:ext cx="4637519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話題が完結しているにも関わらず、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AI</a:t>
            </a:r>
            <a:r>
              <a:rPr kumimoji="1" lang="ja-JP" altLang="en-US" dirty="0">
                <a:solidFill>
                  <a:schemeClr val="bg1"/>
                </a:solidFill>
              </a:rPr>
              <a:t>の想定しているポジティブな反応以外は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False</a:t>
            </a:r>
            <a:r>
              <a:rPr kumimoji="1" lang="ja-JP" altLang="en-US" dirty="0">
                <a:solidFill>
                  <a:schemeClr val="bg1"/>
                </a:solidFill>
              </a:rPr>
              <a:t>と出やすい？（要改善）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34" name="右中かっこ 33">
            <a:extLst>
              <a:ext uri="{FF2B5EF4-FFF2-40B4-BE49-F238E27FC236}">
                <a16:creationId xmlns:a16="http://schemas.microsoft.com/office/drawing/2014/main" id="{96D547CF-9C62-8068-1A98-CDE7251ABBCA}"/>
              </a:ext>
            </a:extLst>
          </p:cNvPr>
          <p:cNvSpPr/>
          <p:nvPr/>
        </p:nvSpPr>
        <p:spPr>
          <a:xfrm>
            <a:off x="5853869" y="1356272"/>
            <a:ext cx="242131" cy="2660251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758866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4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幾何学模様の年次プレゼンテーション</Template>
  <TotalTime>4076</TotalTime>
  <Words>716</Words>
  <Application>Microsoft Office PowerPoint</Application>
  <PresentationFormat>ワイド画面</PresentationFormat>
  <Paragraphs>101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Meiryo UI</vt:lpstr>
      <vt:lpstr>Arial</vt:lpstr>
      <vt:lpstr>Wingdings</vt:lpstr>
      <vt:lpstr>ユーザー設定</vt:lpstr>
      <vt:lpstr>面接AI仕様案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ユーザーフロー案</dc:title>
  <dc:creator>一樹 旦尾</dc:creator>
  <cp:lastModifiedBy>一樹 旦尾</cp:lastModifiedBy>
  <cp:revision>6</cp:revision>
  <dcterms:created xsi:type="dcterms:W3CDTF">2024-02-24T08:07:25Z</dcterms:created>
  <dcterms:modified xsi:type="dcterms:W3CDTF">2024-03-02T06:41:01Z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