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73" r:id="rId6"/>
    <p:sldId id="374" r:id="rId7"/>
    <p:sldId id="375" r:id="rId8"/>
    <p:sldId id="376" r:id="rId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5226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91E478D-94BF-439A-8693-6C13D9D6CB12}" type="datetime1">
              <a:rPr lang="ja-JP" altLang="en-US" smtClean="0"/>
              <a:t>2024/5/15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09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C2030-87D6-16C3-F3E7-214E886D4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777CD94-EEF9-8708-C3ED-7BB9902BD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7D669C6-0FE8-C181-FA0D-F2F584DD6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DFA70E-5472-D7E7-D007-FC4E2380B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189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C2030-87D6-16C3-F3E7-214E886D4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777CD94-EEF9-8708-C3ED-7BB9902BD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7D669C6-0FE8-C181-FA0D-F2F584DD6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DFA70E-5472-D7E7-D007-FC4E2380B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177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C2030-87D6-16C3-F3E7-214E886D4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777CD94-EEF9-8708-C3ED-7BB9902BD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7D669C6-0FE8-C181-FA0D-F2F584DD6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DFA70E-5472-D7E7-D007-FC4E2380B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9232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C2030-87D6-16C3-F3E7-214E886D4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777CD94-EEF9-8708-C3ED-7BB9902BD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7D669C6-0FE8-C181-FA0D-F2F584DD6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DFA70E-5472-D7E7-D007-FC4E2380B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16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コンテンツ プレースホルダー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DCDC1F-F0C2-4AD5-80F3-39EC8CD71CF6}" type="datetime4">
              <a:rPr lang="ja-JP" altLang="en-US" smtClean="0"/>
              <a:t>2024年5月15日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フリーフォーム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1" name="コンテンツ プレースホルダー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15D4E19-39FC-454B-9272-000427D17230}" type="datetime4">
              <a:rPr lang="ja-JP" altLang="en-US" smtClean="0"/>
              <a:t>2024年5月15日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grpSp>
        <p:nvGrpSpPr>
          <p:cNvPr id="15" name="グループ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4ED72-34F4-4182-9E7D-EC1AA13375F8}" type="datetime4">
              <a:rPr lang="ja-JP" altLang="en-US" smtClean="0"/>
              <a:t>2024年5月15日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す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7" name="サブタイトル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図プレースホルダー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30" name="グループ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フリーフォーム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プレースホルダー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プレースホルダー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プレースホルダー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プレースホルダー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プレースホルダー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7A302-432B-4A62-A500-BAEA40EF838B}" type="datetime4">
              <a:rPr lang="ja-JP" altLang="en-US" smtClean="0"/>
              <a:t>2024年5月15日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CF9585-80F6-476E-8B21-88C3199F0E34}" type="datetime4">
              <a:rPr lang="ja-JP" altLang="en-US" smtClean="0"/>
              <a:t>2024年5月15日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図プレースホルダー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フリーフォーム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 プレースホルダー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グラフを追加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ED3DBA6-8FDE-4076-8861-61A64D344176}" type="datetime4">
              <a:rPr lang="ja-JP" altLang="en-US" noProof="0" smtClean="0">
                <a:latin typeface="+mn-lt"/>
              </a:rPr>
              <a:t>2024年5月15日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ja-JP" altLang="en-US" noProof="0"/>
              <a:t>表を追加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511271A-F729-4BA5-B69E-03C9D181F13B}" type="datetime4">
              <a:rPr lang="ja-JP" altLang="en-US" noProof="0" smtClean="0">
                <a:latin typeface="+mn-lt"/>
              </a:rPr>
              <a:t>2024年5月15日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ja-JP" sz="20000" b="1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</p:txBody>
      </p:sp>
      <p:grpSp>
        <p:nvGrpSpPr>
          <p:cNvPr id="18" name="グループ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オートシェイプ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8" name="図プレースホルダー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1" name="タイトル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62" name="直線​​コネクタ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図プレースホルダー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72" name="テキスト プレースホルダー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4" name="テキスト プレースホルダー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5" name="テキスト プレースホルダー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6" name="テキスト プレースホルダー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7" name="テキスト プレースホルダー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8" name="テキスト プレースホルダー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9" name="テキスト プレースホルダー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オートシェイプ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6" name="図プレースホルダー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9" name="図プレースホルダー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36C342-C4F5-482F-A746-ED03C445583C}" type="datetime4">
              <a:rPr lang="ja-JP" altLang="en-US" smtClean="0"/>
              <a:t>2024年5月15日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6" name="テキスト プレースホルダー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97" name="テキスト プレースホルダー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2" name="テキスト プレースホルダー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3" name="テキスト プレースホルダー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6" name="テキスト プレースホルダー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7" name="テキスト プレースホルダー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8" name="テキスト プレースホルダー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9" name="テキスト プレースホルダー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長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長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BD5884D-B723-471F-A6C2-7662BCCBB1C4}" type="datetime4">
              <a:rPr lang="ja-JP" altLang="en-US" smtClean="0"/>
              <a:t>2024年5月15日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C54CD-BC43-4144-B566-6AF11FD2B060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2024年5月15日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ッター プレースホルダー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708153" cy="1514019"/>
          </a:xfrm>
        </p:spPr>
        <p:txBody>
          <a:bodyPr rtlCol="0"/>
          <a:lstStyle/>
          <a:p>
            <a:pPr rtl="0"/>
            <a:r>
              <a:rPr lang="en-US" altLang="ja-JP" dirty="0"/>
              <a:t>Google</a:t>
            </a:r>
            <a:r>
              <a:rPr lang="ja-JP" altLang="en-US" dirty="0"/>
              <a:t>カレンダー連携イメージ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LINE,AI</a:t>
            </a:r>
            <a:r>
              <a:rPr lang="ja-JP" altLang="en-US" dirty="0"/>
              <a:t>アバターによる自動面接システム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 err="1"/>
              <a:t>KazUBot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2024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7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日 </a:t>
            </a: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B7EF4-E936-D466-650D-130220A52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9EDE5A87-0306-CC64-78BD-079A89A37E62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 flipH="1">
            <a:off x="3572854" y="925176"/>
            <a:ext cx="658" cy="440231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CD8461-6C1B-326C-0EE7-9F35B50A69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49247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A8B62-ADF8-CD39-BD17-B98B973423F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2024年5月15日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BCA4DA-B4AC-1EA3-406F-81D14C02FDF2}"/>
              </a:ext>
            </a:extLst>
          </p:cNvPr>
          <p:cNvSpPr/>
          <p:nvPr/>
        </p:nvSpPr>
        <p:spPr>
          <a:xfrm>
            <a:off x="468677" y="451277"/>
            <a:ext cx="877641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ユーザー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500BEF-3440-93F8-A7D4-B8DD16433FBE}"/>
              </a:ext>
            </a:extLst>
          </p:cNvPr>
          <p:cNvSpPr/>
          <p:nvPr/>
        </p:nvSpPr>
        <p:spPr>
          <a:xfrm>
            <a:off x="438411" y="5320056"/>
            <a:ext cx="877641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ユーザー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30BB6DF-A91A-42BA-127C-6E107B21C12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877232" y="916499"/>
            <a:ext cx="30266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C4D290-00DD-F6B5-1E54-1DA2CE68110A}"/>
              </a:ext>
            </a:extLst>
          </p:cNvPr>
          <p:cNvSpPr/>
          <p:nvPr/>
        </p:nvSpPr>
        <p:spPr>
          <a:xfrm>
            <a:off x="6259844" y="451277"/>
            <a:ext cx="1848742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“</a:t>
            </a:r>
            <a:r>
              <a:rPr kumimoji="1" lang="ja-JP" altLang="en-US" sz="1000" dirty="0">
                <a:solidFill>
                  <a:schemeClr val="tx1"/>
                </a:solidFill>
              </a:rPr>
              <a:t>カレンダー操作スクリプト</a:t>
            </a:r>
            <a:r>
              <a:rPr kumimoji="1" lang="en-US" altLang="ja-JP" sz="1000" dirty="0">
                <a:solidFill>
                  <a:schemeClr val="tx1"/>
                </a:solidFill>
              </a:rPr>
              <a:t>”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A8A09E-CA76-B814-A91A-62DBC849CC4E}"/>
              </a:ext>
            </a:extLst>
          </p:cNvPr>
          <p:cNvSpPr/>
          <p:nvPr/>
        </p:nvSpPr>
        <p:spPr>
          <a:xfrm>
            <a:off x="6259844" y="5320056"/>
            <a:ext cx="1848742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“</a:t>
            </a:r>
            <a:r>
              <a:rPr kumimoji="1" lang="ja-JP" altLang="en-US" sz="1000" dirty="0">
                <a:solidFill>
                  <a:schemeClr val="tx1"/>
                </a:solidFill>
              </a:rPr>
              <a:t>カレンダー操作スクリプト</a:t>
            </a:r>
            <a:r>
              <a:rPr kumimoji="1" lang="en-US" altLang="ja-JP" sz="1000" dirty="0">
                <a:solidFill>
                  <a:schemeClr val="tx1"/>
                </a:solidFill>
              </a:rPr>
              <a:t>”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EE533B4-D925-20D3-6008-3F6C2E4D2F0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7184215" y="916499"/>
            <a:ext cx="0" cy="440355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3EE20F5-9445-8813-CF9A-D794547CE9F2}"/>
              </a:ext>
            </a:extLst>
          </p:cNvPr>
          <p:cNvSpPr/>
          <p:nvPr/>
        </p:nvSpPr>
        <p:spPr>
          <a:xfrm>
            <a:off x="8292884" y="451277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“G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フォームスクリプト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D90320-C216-AAFF-0850-9975E1BE9D2A}"/>
              </a:ext>
            </a:extLst>
          </p:cNvPr>
          <p:cNvSpPr/>
          <p:nvPr/>
        </p:nvSpPr>
        <p:spPr>
          <a:xfrm>
            <a:off x="8292061" y="5320056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“G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フォームスクリプト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8A6B957-3499-C41D-9B3F-257DF328A72F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flipH="1">
            <a:off x="9073017" y="916499"/>
            <a:ext cx="823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DECF95D-7111-70EC-CFD2-9F1586F04112}"/>
              </a:ext>
            </a:extLst>
          </p:cNvPr>
          <p:cNvCxnSpPr>
            <a:cxnSpLocks/>
          </p:cNvCxnSpPr>
          <p:nvPr/>
        </p:nvCxnSpPr>
        <p:spPr>
          <a:xfrm>
            <a:off x="907497" y="1270352"/>
            <a:ext cx="4357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670476E-AC5D-0010-7885-DFF020EA5BF8}"/>
              </a:ext>
            </a:extLst>
          </p:cNvPr>
          <p:cNvSpPr txBox="1"/>
          <p:nvPr/>
        </p:nvSpPr>
        <p:spPr>
          <a:xfrm>
            <a:off x="2508345" y="1102849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Bot</a:t>
            </a:r>
            <a:r>
              <a:rPr kumimoji="1" lang="ja-JP" altLang="en-US" sz="800" dirty="0">
                <a:solidFill>
                  <a:schemeClr val="bg1"/>
                </a:solidFill>
              </a:rPr>
              <a:t>を友だち登録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6D440A9-484B-17C3-51BB-CC3517FC4708}"/>
              </a:ext>
            </a:extLst>
          </p:cNvPr>
          <p:cNvSpPr/>
          <p:nvPr/>
        </p:nvSpPr>
        <p:spPr>
          <a:xfrm>
            <a:off x="1720997" y="451277"/>
            <a:ext cx="877641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watchdog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D335774-BF7B-7538-2C03-13D1B959C348}"/>
              </a:ext>
            </a:extLst>
          </p:cNvPr>
          <p:cNvSpPr/>
          <p:nvPr/>
        </p:nvSpPr>
        <p:spPr>
          <a:xfrm>
            <a:off x="1720996" y="5327487"/>
            <a:ext cx="877641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watchdog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A91D8526-02F6-6D0D-384E-8C3E08896D2B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flipH="1">
            <a:off x="2159817" y="916499"/>
            <a:ext cx="1" cy="44109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BAF0AF0-7EDA-CDD4-109C-3C1D22EB42B0}"/>
              </a:ext>
            </a:extLst>
          </p:cNvPr>
          <p:cNvSpPr/>
          <p:nvPr/>
        </p:nvSpPr>
        <p:spPr>
          <a:xfrm>
            <a:off x="4421934" y="451277"/>
            <a:ext cx="1695210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“LINE Bot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875982-3779-BC07-83EB-8F713F757581}"/>
              </a:ext>
            </a:extLst>
          </p:cNvPr>
          <p:cNvSpPr/>
          <p:nvPr/>
        </p:nvSpPr>
        <p:spPr>
          <a:xfrm>
            <a:off x="4416933" y="5320056"/>
            <a:ext cx="1695210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“LINE Bot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F033DEE-87AF-402F-9ED0-0308E1AEE1C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5264538" y="916499"/>
            <a:ext cx="5001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61EA358-EA6D-0188-632B-F3C3B748F4F8}"/>
              </a:ext>
            </a:extLst>
          </p:cNvPr>
          <p:cNvSpPr/>
          <p:nvPr/>
        </p:nvSpPr>
        <p:spPr>
          <a:xfrm>
            <a:off x="10023262" y="455775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ysClr val="windowText" lastClr="000000"/>
                </a:solidFill>
              </a:rPr>
              <a:t>Firestore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429F359-B3D0-03CE-0795-C28C9B75B023}"/>
              </a:ext>
            </a:extLst>
          </p:cNvPr>
          <p:cNvSpPr/>
          <p:nvPr/>
        </p:nvSpPr>
        <p:spPr>
          <a:xfrm>
            <a:off x="10023262" y="5320056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ysClr val="windowText" lastClr="000000"/>
                </a:solidFill>
              </a:rPr>
              <a:t>Firestore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F9DFC04-6474-BFFC-F335-C6DAEA70615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0804218" y="920997"/>
            <a:ext cx="0" cy="43990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481CA0C-A5EB-3772-61C0-244968D329C4}"/>
              </a:ext>
            </a:extLst>
          </p:cNvPr>
          <p:cNvCxnSpPr>
            <a:cxnSpLocks/>
          </p:cNvCxnSpPr>
          <p:nvPr/>
        </p:nvCxnSpPr>
        <p:spPr>
          <a:xfrm>
            <a:off x="5264538" y="1508212"/>
            <a:ext cx="5539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4835379-C412-3800-9B2E-1180357B7061}"/>
              </a:ext>
            </a:extLst>
          </p:cNvPr>
          <p:cNvSpPr txBox="1"/>
          <p:nvPr/>
        </p:nvSpPr>
        <p:spPr>
          <a:xfrm>
            <a:off x="7343779" y="1319580"/>
            <a:ext cx="1609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・ステータスを登録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8A1C0BE-A173-AB77-D3C6-AEB8D780F194}"/>
              </a:ext>
            </a:extLst>
          </p:cNvPr>
          <p:cNvCxnSpPr>
            <a:cxnSpLocks/>
          </p:cNvCxnSpPr>
          <p:nvPr/>
        </p:nvCxnSpPr>
        <p:spPr>
          <a:xfrm flipH="1">
            <a:off x="899930" y="1907134"/>
            <a:ext cx="4372173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56BD2ED-A0CD-290C-E2BA-7950D0AA259C}"/>
              </a:ext>
            </a:extLst>
          </p:cNvPr>
          <p:cNvSpPr txBox="1"/>
          <p:nvPr/>
        </p:nvSpPr>
        <p:spPr>
          <a:xfrm>
            <a:off x="10859252" y="1334240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ステータス：</a:t>
            </a:r>
            <a:r>
              <a:rPr kumimoji="1" lang="en-US" altLang="ja-JP" sz="800" dirty="0">
                <a:solidFill>
                  <a:schemeClr val="bg1"/>
                </a:solidFill>
              </a:rPr>
              <a:t>1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259FC3-FD5F-F6FB-6A14-55B47E2F4BA8}"/>
              </a:ext>
            </a:extLst>
          </p:cNvPr>
          <p:cNvSpPr txBox="1"/>
          <p:nvPr/>
        </p:nvSpPr>
        <p:spPr>
          <a:xfrm>
            <a:off x="1102086" y="1600985"/>
            <a:ext cx="4063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“</a:t>
            </a:r>
            <a:r>
              <a:rPr kumimoji="1" lang="ja-JP" altLang="en-US" sz="800" dirty="0">
                <a:solidFill>
                  <a:schemeClr val="bg1"/>
                </a:solidFill>
              </a:rPr>
              <a:t>面接をご希望の方は左下のメニューから「面接はこちら」をタップしてください。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リッチメニュー</a:t>
            </a:r>
            <a:r>
              <a:rPr kumimoji="1" lang="en-US" altLang="ja-JP" sz="800" dirty="0">
                <a:solidFill>
                  <a:schemeClr val="bg1"/>
                </a:solidFill>
              </a:rPr>
              <a:t>1”</a:t>
            </a:r>
            <a:r>
              <a:rPr kumimoji="1" lang="ja-JP" altLang="en-US" sz="800" dirty="0">
                <a:solidFill>
                  <a:schemeClr val="bg1"/>
                </a:solidFill>
              </a:rPr>
              <a:t>面接はこちら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  <a:r>
              <a:rPr kumimoji="1" lang="ja-JP" altLang="en-US" sz="800" dirty="0">
                <a:solidFill>
                  <a:schemeClr val="bg1"/>
                </a:solidFill>
              </a:rPr>
              <a:t>を表示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CC8A792-01FA-B555-FD4B-80152338525C}"/>
              </a:ext>
            </a:extLst>
          </p:cNvPr>
          <p:cNvCxnSpPr>
            <a:cxnSpLocks/>
          </p:cNvCxnSpPr>
          <p:nvPr/>
        </p:nvCxnSpPr>
        <p:spPr>
          <a:xfrm>
            <a:off x="915062" y="2282405"/>
            <a:ext cx="4357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F390998-71C2-C625-7A19-DD73195C2653}"/>
              </a:ext>
            </a:extLst>
          </p:cNvPr>
          <p:cNvSpPr txBox="1"/>
          <p:nvPr/>
        </p:nvSpPr>
        <p:spPr>
          <a:xfrm>
            <a:off x="2224134" y="2105290"/>
            <a:ext cx="13740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リッチメニュー</a:t>
            </a:r>
            <a:r>
              <a:rPr kumimoji="1" lang="en-US" altLang="ja-JP" sz="800" dirty="0">
                <a:solidFill>
                  <a:schemeClr val="bg1"/>
                </a:solidFill>
              </a:rPr>
              <a:t>1</a:t>
            </a:r>
            <a:r>
              <a:rPr kumimoji="1" lang="ja-JP" altLang="en-US" sz="800" dirty="0">
                <a:solidFill>
                  <a:schemeClr val="bg1"/>
                </a:solidFill>
              </a:rPr>
              <a:t>をタップ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12413CC-278A-6A78-5071-4972CCEA26CF}"/>
              </a:ext>
            </a:extLst>
          </p:cNvPr>
          <p:cNvCxnSpPr>
            <a:cxnSpLocks/>
          </p:cNvCxnSpPr>
          <p:nvPr/>
        </p:nvCxnSpPr>
        <p:spPr>
          <a:xfrm>
            <a:off x="5264538" y="2523734"/>
            <a:ext cx="5539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1BA2ED5-E325-CD07-4E9F-7EB7DB4488CF}"/>
              </a:ext>
            </a:extLst>
          </p:cNvPr>
          <p:cNvSpPr txBox="1"/>
          <p:nvPr/>
        </p:nvSpPr>
        <p:spPr>
          <a:xfrm>
            <a:off x="7331395" y="2317915"/>
            <a:ext cx="1681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ステータスを参照して</a:t>
            </a:r>
            <a:r>
              <a:rPr kumimoji="1" lang="en-US" altLang="ja-JP" sz="800" dirty="0">
                <a:solidFill>
                  <a:schemeClr val="bg1"/>
                </a:solidFill>
              </a:rPr>
              <a:t>1</a:t>
            </a:r>
            <a:r>
              <a:rPr kumimoji="1" lang="ja-JP" altLang="en-US" sz="800" dirty="0">
                <a:solidFill>
                  <a:schemeClr val="bg1"/>
                </a:solidFill>
              </a:rPr>
              <a:t>なら更新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E2E53E9-8290-9B19-D7C1-E63FC54859FA}"/>
              </a:ext>
            </a:extLst>
          </p:cNvPr>
          <p:cNvSpPr txBox="1"/>
          <p:nvPr/>
        </p:nvSpPr>
        <p:spPr>
          <a:xfrm>
            <a:off x="10859251" y="2356316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ステータス：</a:t>
            </a:r>
            <a:r>
              <a:rPr kumimoji="1" lang="en-US" altLang="ja-JP" sz="800" dirty="0">
                <a:solidFill>
                  <a:schemeClr val="bg1"/>
                </a:solidFill>
              </a:rPr>
              <a:t>2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278DD07-75DB-2D09-C7A5-F271DF34B452}"/>
              </a:ext>
            </a:extLst>
          </p:cNvPr>
          <p:cNvCxnSpPr>
            <a:cxnSpLocks/>
          </p:cNvCxnSpPr>
          <p:nvPr/>
        </p:nvCxnSpPr>
        <p:spPr>
          <a:xfrm flipH="1">
            <a:off x="892365" y="3645764"/>
            <a:ext cx="4372173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FE91A8-4BE2-6CA6-5E36-C3EC95B2D751}"/>
              </a:ext>
            </a:extLst>
          </p:cNvPr>
          <p:cNvSpPr txBox="1"/>
          <p:nvPr/>
        </p:nvSpPr>
        <p:spPr>
          <a:xfrm>
            <a:off x="1959337" y="3334518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“</a:t>
            </a:r>
            <a:r>
              <a:rPr kumimoji="1" lang="ja-JP" altLang="en-US" sz="800" dirty="0">
                <a:solidFill>
                  <a:schemeClr val="bg1"/>
                </a:solidFill>
              </a:rPr>
              <a:t>以下の</a:t>
            </a:r>
            <a:r>
              <a:rPr kumimoji="1" lang="en-US" altLang="ja-JP" sz="800" dirty="0">
                <a:solidFill>
                  <a:schemeClr val="bg1"/>
                </a:solidFill>
              </a:rPr>
              <a:t>Google</a:t>
            </a:r>
            <a:r>
              <a:rPr kumimoji="1" lang="ja-JP" altLang="en-US" sz="800" dirty="0">
                <a:solidFill>
                  <a:schemeClr val="bg1"/>
                </a:solidFill>
              </a:rPr>
              <a:t>フォームを記入してください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リッチメニュー</a:t>
            </a:r>
            <a:r>
              <a:rPr kumimoji="1" lang="en-US" altLang="ja-JP" sz="800" dirty="0">
                <a:solidFill>
                  <a:schemeClr val="bg1"/>
                </a:solidFill>
              </a:rPr>
              <a:t>1</a:t>
            </a:r>
            <a:r>
              <a:rPr kumimoji="1" lang="ja-JP" altLang="en-US" sz="800" dirty="0">
                <a:solidFill>
                  <a:schemeClr val="bg1"/>
                </a:solidFill>
              </a:rPr>
              <a:t>を非表示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95F3427-0DDE-2AF8-B670-D4235C0000C5}"/>
              </a:ext>
            </a:extLst>
          </p:cNvPr>
          <p:cNvCxnSpPr>
            <a:cxnSpLocks/>
          </p:cNvCxnSpPr>
          <p:nvPr/>
        </p:nvCxnSpPr>
        <p:spPr>
          <a:xfrm>
            <a:off x="5272103" y="2859383"/>
            <a:ext cx="380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0AC4B2C-24CA-232E-D411-607A2CD504D3}"/>
              </a:ext>
            </a:extLst>
          </p:cNvPr>
          <p:cNvSpPr txBox="1"/>
          <p:nvPr/>
        </p:nvSpPr>
        <p:spPr>
          <a:xfrm>
            <a:off x="6559458" y="2692271"/>
            <a:ext cx="1197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ステータス更新が</a:t>
            </a:r>
            <a:r>
              <a:rPr kumimoji="1" lang="en-US" altLang="ja-JP" sz="800" dirty="0">
                <a:solidFill>
                  <a:schemeClr val="bg1"/>
                </a:solidFill>
              </a:rPr>
              <a:t>True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182159A-DEE9-1007-B5D8-DC994ECA3F29}"/>
              </a:ext>
            </a:extLst>
          </p:cNvPr>
          <p:cNvCxnSpPr>
            <a:cxnSpLocks/>
          </p:cNvCxnSpPr>
          <p:nvPr/>
        </p:nvCxnSpPr>
        <p:spPr>
          <a:xfrm>
            <a:off x="5256298" y="3268157"/>
            <a:ext cx="553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870A180-4FFC-8B94-A527-373FF483ED62}"/>
              </a:ext>
            </a:extLst>
          </p:cNvPr>
          <p:cNvSpPr txBox="1"/>
          <p:nvPr/>
        </p:nvSpPr>
        <p:spPr>
          <a:xfrm>
            <a:off x="8235482" y="3095138"/>
            <a:ext cx="1656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G</a:t>
            </a:r>
            <a:r>
              <a:rPr kumimoji="1" lang="ja-JP" altLang="en-US" sz="800" dirty="0">
                <a:solidFill>
                  <a:schemeClr val="bg1"/>
                </a:solidFill>
              </a:rPr>
              <a:t>フォームを作成して</a:t>
            </a:r>
            <a:r>
              <a:rPr kumimoji="1" lang="en-US" altLang="ja-JP" sz="800" dirty="0">
                <a:solidFill>
                  <a:schemeClr val="bg1"/>
                </a:solidFill>
              </a:rPr>
              <a:t>URL</a:t>
            </a:r>
            <a:r>
              <a:rPr kumimoji="1" lang="ja-JP" altLang="en-US" sz="800" dirty="0">
                <a:solidFill>
                  <a:schemeClr val="bg1"/>
                </a:solidFill>
              </a:rPr>
              <a:t>を通知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D4D380F-AB0A-F121-A03F-81EA66EBE1E3}"/>
              </a:ext>
            </a:extLst>
          </p:cNvPr>
          <p:cNvSpPr txBox="1"/>
          <p:nvPr/>
        </p:nvSpPr>
        <p:spPr>
          <a:xfrm>
            <a:off x="10840887" y="3052385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ステータス：</a:t>
            </a:r>
            <a:r>
              <a:rPr kumimoji="1" lang="en-US" altLang="ja-JP" sz="800" dirty="0">
                <a:solidFill>
                  <a:schemeClr val="bg1"/>
                </a:solidFill>
              </a:rPr>
              <a:t>2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G</a:t>
            </a:r>
            <a:r>
              <a:rPr kumimoji="1" lang="ja-JP" altLang="en-US" sz="800" dirty="0">
                <a:solidFill>
                  <a:schemeClr val="bg1"/>
                </a:solidFill>
              </a:rPr>
              <a:t>フォーム</a:t>
            </a:r>
            <a:r>
              <a:rPr kumimoji="1" lang="en-US" altLang="ja-JP" sz="800" dirty="0">
                <a:solidFill>
                  <a:schemeClr val="bg1"/>
                </a:solidFill>
              </a:rPr>
              <a:t>URL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httpccc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72CA5FCF-CDBD-0B85-E498-C90E4290F9D6}"/>
              </a:ext>
            </a:extLst>
          </p:cNvPr>
          <p:cNvCxnSpPr>
            <a:cxnSpLocks/>
          </p:cNvCxnSpPr>
          <p:nvPr/>
        </p:nvCxnSpPr>
        <p:spPr>
          <a:xfrm>
            <a:off x="882070" y="4113528"/>
            <a:ext cx="8189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AB9F3FD-8316-0242-8EA0-6653A00D5494}"/>
              </a:ext>
            </a:extLst>
          </p:cNvPr>
          <p:cNvSpPr txBox="1"/>
          <p:nvPr/>
        </p:nvSpPr>
        <p:spPr>
          <a:xfrm>
            <a:off x="4477756" y="3916370"/>
            <a:ext cx="1713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Google</a:t>
            </a:r>
            <a:r>
              <a:rPr kumimoji="1" lang="ja-JP" altLang="en-US" sz="800" dirty="0">
                <a:solidFill>
                  <a:schemeClr val="bg1"/>
                </a:solidFill>
              </a:rPr>
              <a:t>フォームに必要情報を記入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166BB2D-FE9D-985E-C0AC-BE64A71B97AA}"/>
              </a:ext>
            </a:extLst>
          </p:cNvPr>
          <p:cNvSpPr txBox="1"/>
          <p:nvPr/>
        </p:nvSpPr>
        <p:spPr>
          <a:xfrm>
            <a:off x="9084950" y="4268957"/>
            <a:ext cx="1723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個人情報を保存・ステータス更新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12B87149-042B-A625-94A8-5E0CC4218AC1}"/>
              </a:ext>
            </a:extLst>
          </p:cNvPr>
          <p:cNvCxnSpPr>
            <a:cxnSpLocks/>
          </p:cNvCxnSpPr>
          <p:nvPr/>
        </p:nvCxnSpPr>
        <p:spPr>
          <a:xfrm>
            <a:off x="9081109" y="4444819"/>
            <a:ext cx="1717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6DBDFE6-27B9-57A6-E7D6-40A692B8DF11}"/>
              </a:ext>
            </a:extLst>
          </p:cNvPr>
          <p:cNvSpPr txBox="1"/>
          <p:nvPr/>
        </p:nvSpPr>
        <p:spPr>
          <a:xfrm>
            <a:off x="10858402" y="4181725"/>
            <a:ext cx="1257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ステータス：</a:t>
            </a:r>
            <a:r>
              <a:rPr kumimoji="1" lang="en-US" altLang="ja-JP" sz="800" dirty="0">
                <a:solidFill>
                  <a:schemeClr val="bg1"/>
                </a:solidFill>
              </a:rPr>
              <a:t>3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G</a:t>
            </a:r>
            <a:r>
              <a:rPr kumimoji="1" lang="ja-JP" altLang="en-US" sz="800" dirty="0">
                <a:solidFill>
                  <a:schemeClr val="bg1"/>
                </a:solidFill>
              </a:rPr>
              <a:t>フォーム</a:t>
            </a:r>
            <a:r>
              <a:rPr kumimoji="1" lang="en-US" altLang="ja-JP" sz="800" dirty="0">
                <a:solidFill>
                  <a:schemeClr val="bg1"/>
                </a:solidFill>
              </a:rPr>
              <a:t>URL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httpccc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個人情報：</a:t>
            </a:r>
            <a:r>
              <a:rPr kumimoji="1" lang="en-US" altLang="ja-JP" sz="800" dirty="0">
                <a:solidFill>
                  <a:schemeClr val="bg1"/>
                </a:solidFill>
              </a:rPr>
              <a:t>[</a:t>
            </a:r>
            <a:r>
              <a:rPr kumimoji="1" lang="ja-JP" altLang="en-US" sz="800" dirty="0">
                <a:solidFill>
                  <a:schemeClr val="bg1"/>
                </a:solidFill>
              </a:rPr>
              <a:t>年齢：</a:t>
            </a:r>
            <a:r>
              <a:rPr kumimoji="1" lang="en-US" altLang="ja-JP" sz="800" dirty="0">
                <a:solidFill>
                  <a:schemeClr val="bg1"/>
                </a:solidFill>
              </a:rPr>
              <a:t>xx,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                     </a:t>
            </a:r>
            <a:r>
              <a:rPr kumimoji="1" lang="ja-JP" altLang="en-US" sz="800" dirty="0">
                <a:solidFill>
                  <a:schemeClr val="bg1"/>
                </a:solidFill>
              </a:rPr>
              <a:t>国籍：</a:t>
            </a:r>
            <a:r>
              <a:rPr kumimoji="1" lang="en-US" altLang="ja-JP" sz="800" dirty="0">
                <a:solidFill>
                  <a:schemeClr val="bg1"/>
                </a:solidFill>
              </a:rPr>
              <a:t>xx]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EF42A03-2CE9-4199-1290-923D72BDE2B5}"/>
              </a:ext>
            </a:extLst>
          </p:cNvPr>
          <p:cNvCxnSpPr>
            <a:cxnSpLocks/>
          </p:cNvCxnSpPr>
          <p:nvPr/>
        </p:nvCxnSpPr>
        <p:spPr>
          <a:xfrm flipH="1">
            <a:off x="5275763" y="4668383"/>
            <a:ext cx="3816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6D2A8D3-D6EF-D8C4-016B-DE0916517130}"/>
              </a:ext>
            </a:extLst>
          </p:cNvPr>
          <p:cNvSpPr txBox="1"/>
          <p:nvPr/>
        </p:nvSpPr>
        <p:spPr>
          <a:xfrm>
            <a:off x="6648650" y="4488303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G</a:t>
            </a:r>
            <a:r>
              <a:rPr kumimoji="1" lang="ja-JP" altLang="en-US" sz="800" dirty="0">
                <a:solidFill>
                  <a:schemeClr val="bg1"/>
                </a:solidFill>
              </a:rPr>
              <a:t>フォーム入力通知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A4273D5F-DD8E-F05B-891A-21219F69F4E5}"/>
              </a:ext>
            </a:extLst>
          </p:cNvPr>
          <p:cNvCxnSpPr>
            <a:cxnSpLocks/>
          </p:cNvCxnSpPr>
          <p:nvPr/>
        </p:nvCxnSpPr>
        <p:spPr>
          <a:xfrm flipH="1">
            <a:off x="871555" y="4970799"/>
            <a:ext cx="4384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A1B719F-800D-0069-8EBA-5CA866094C28}"/>
              </a:ext>
            </a:extLst>
          </p:cNvPr>
          <p:cNvSpPr txBox="1"/>
          <p:nvPr/>
        </p:nvSpPr>
        <p:spPr>
          <a:xfrm>
            <a:off x="949247" y="4794949"/>
            <a:ext cx="42434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プッシュ通知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  <a:r>
              <a:rPr kumimoji="1" lang="ja-JP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ja-JP" sz="800" dirty="0">
                <a:solidFill>
                  <a:schemeClr val="bg1"/>
                </a:solidFill>
              </a:rPr>
              <a:t>Google</a:t>
            </a:r>
            <a:r>
              <a:rPr kumimoji="1" lang="ja-JP" altLang="en-US" sz="800" dirty="0">
                <a:solidFill>
                  <a:schemeClr val="bg1"/>
                </a:solidFill>
              </a:rPr>
              <a:t>フォームの入力が完了しました。</a:t>
            </a:r>
            <a:r>
              <a:rPr kumimoji="1" lang="en-US" altLang="ja-JP" sz="800" dirty="0">
                <a:solidFill>
                  <a:schemeClr val="bg1"/>
                </a:solidFill>
              </a:rPr>
              <a:t>~</a:t>
            </a:r>
            <a:r>
              <a:rPr kumimoji="1" lang="ja-JP" altLang="en-US" sz="800" dirty="0">
                <a:solidFill>
                  <a:schemeClr val="bg1"/>
                </a:solidFill>
              </a:rPr>
              <a:t>「はい」と送信してください。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1F70953-28B5-7C8E-64B2-EE6BC3A6B571}"/>
              </a:ext>
            </a:extLst>
          </p:cNvPr>
          <p:cNvSpPr txBox="1"/>
          <p:nvPr/>
        </p:nvSpPr>
        <p:spPr>
          <a:xfrm>
            <a:off x="9975997" y="121564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※ </a:t>
            </a:r>
            <a:r>
              <a:rPr kumimoji="1" lang="ja-JP" altLang="en-US" sz="800" dirty="0">
                <a:solidFill>
                  <a:schemeClr val="bg1"/>
                </a:solidFill>
              </a:rPr>
              <a:t>実際には</a:t>
            </a:r>
            <a:r>
              <a:rPr kumimoji="1" lang="en-US" altLang="ja-JP" sz="800" dirty="0">
                <a:solidFill>
                  <a:schemeClr val="bg1"/>
                </a:solidFill>
              </a:rPr>
              <a:t>LINE</a:t>
            </a:r>
            <a:r>
              <a:rPr kumimoji="1" lang="ja-JP" altLang="en-US" sz="800" dirty="0">
                <a:solidFill>
                  <a:schemeClr val="bg1"/>
                </a:solidFill>
              </a:rPr>
              <a:t>スクリプト動作時に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毎回ステータス参照するが省略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C065C113-9ABC-CA17-42D4-370810ECBBF2}"/>
              </a:ext>
            </a:extLst>
          </p:cNvPr>
          <p:cNvSpPr txBox="1"/>
          <p:nvPr/>
        </p:nvSpPr>
        <p:spPr>
          <a:xfrm>
            <a:off x="343454" y="5902790"/>
            <a:ext cx="1031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</a:rPr>
              <a:t>※ </a:t>
            </a:r>
            <a:r>
              <a:rPr kumimoji="1" lang="ja-JP" altLang="en-US" sz="800" dirty="0">
                <a:solidFill>
                  <a:srgbClr val="FF0000"/>
                </a:solidFill>
              </a:rPr>
              <a:t>例外処理は省略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B11719B1-581F-9E3F-947E-BD88008D0C52}"/>
              </a:ext>
            </a:extLst>
          </p:cNvPr>
          <p:cNvSpPr/>
          <p:nvPr/>
        </p:nvSpPr>
        <p:spPr>
          <a:xfrm>
            <a:off x="2946600" y="459954"/>
            <a:ext cx="1253824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Google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ドライブ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DB600B5D-E545-C177-8CA9-177A1BFDCA75}"/>
              </a:ext>
            </a:extLst>
          </p:cNvPr>
          <p:cNvSpPr/>
          <p:nvPr/>
        </p:nvSpPr>
        <p:spPr>
          <a:xfrm>
            <a:off x="2945942" y="5327487"/>
            <a:ext cx="1253824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Google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ドライブ</a:t>
            </a:r>
          </a:p>
        </p:txBody>
      </p: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658CCE77-F531-A1D2-3A86-A18A2AEC552F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3572854" y="4376679"/>
            <a:ext cx="551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3CD7E073-2CF6-D0A5-313D-5C0955C8C199}"/>
              </a:ext>
            </a:extLst>
          </p:cNvPr>
          <p:cNvSpPr txBox="1"/>
          <p:nvPr/>
        </p:nvSpPr>
        <p:spPr>
          <a:xfrm>
            <a:off x="5705846" y="4186873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個人情報画像の保存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B7EF4-E936-D466-650D-130220A52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CD8461-6C1B-326C-0EE7-9F35B50A69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A8B62-ADF8-CD39-BD17-B98B973423F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2024年5月15日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BCA4DA-B4AC-1EA3-406F-81D14C02FDF2}"/>
              </a:ext>
            </a:extLst>
          </p:cNvPr>
          <p:cNvSpPr/>
          <p:nvPr/>
        </p:nvSpPr>
        <p:spPr>
          <a:xfrm>
            <a:off x="468677" y="451277"/>
            <a:ext cx="877641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ユーザー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500BEF-3440-93F8-A7D4-B8DD16433FBE}"/>
              </a:ext>
            </a:extLst>
          </p:cNvPr>
          <p:cNvSpPr/>
          <p:nvPr/>
        </p:nvSpPr>
        <p:spPr>
          <a:xfrm>
            <a:off x="438411" y="5320056"/>
            <a:ext cx="877641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ユーザー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30BB6DF-A91A-42BA-127C-6E107B21C12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877232" y="916499"/>
            <a:ext cx="30266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C4D290-00DD-F6B5-1E54-1DA2CE68110A}"/>
              </a:ext>
            </a:extLst>
          </p:cNvPr>
          <p:cNvSpPr/>
          <p:nvPr/>
        </p:nvSpPr>
        <p:spPr>
          <a:xfrm>
            <a:off x="6259844" y="451277"/>
            <a:ext cx="1848742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“</a:t>
            </a:r>
            <a:r>
              <a:rPr kumimoji="1" lang="ja-JP" altLang="en-US" sz="1000" dirty="0">
                <a:solidFill>
                  <a:schemeClr val="tx1"/>
                </a:solidFill>
              </a:rPr>
              <a:t>カレンダー操作スクリプト</a:t>
            </a:r>
            <a:r>
              <a:rPr kumimoji="1" lang="en-US" altLang="ja-JP" sz="1000" dirty="0">
                <a:solidFill>
                  <a:schemeClr val="tx1"/>
                </a:solidFill>
              </a:rPr>
              <a:t>”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A8A09E-CA76-B814-A91A-62DBC849CC4E}"/>
              </a:ext>
            </a:extLst>
          </p:cNvPr>
          <p:cNvSpPr/>
          <p:nvPr/>
        </p:nvSpPr>
        <p:spPr>
          <a:xfrm>
            <a:off x="6259844" y="5320056"/>
            <a:ext cx="1848742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“</a:t>
            </a:r>
            <a:r>
              <a:rPr kumimoji="1" lang="ja-JP" altLang="en-US" sz="1000" dirty="0">
                <a:solidFill>
                  <a:schemeClr val="tx1"/>
                </a:solidFill>
              </a:rPr>
              <a:t>カレンダー操作スクリプト</a:t>
            </a:r>
            <a:r>
              <a:rPr kumimoji="1" lang="en-US" altLang="ja-JP" sz="1000" dirty="0">
                <a:solidFill>
                  <a:schemeClr val="tx1"/>
                </a:solidFill>
              </a:rPr>
              <a:t>”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64113E0-8EDC-B1E6-60CA-E8CDED442FAC}"/>
              </a:ext>
            </a:extLst>
          </p:cNvPr>
          <p:cNvSpPr/>
          <p:nvPr/>
        </p:nvSpPr>
        <p:spPr>
          <a:xfrm>
            <a:off x="2950469" y="453376"/>
            <a:ext cx="1255141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Google</a:t>
            </a:r>
            <a:r>
              <a:rPr kumimoji="1" lang="ja-JP" altLang="en-US" sz="1000" dirty="0">
                <a:solidFill>
                  <a:schemeClr val="tx1"/>
                </a:solidFill>
              </a:rPr>
              <a:t>ドライブ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632309-7FA5-A91F-5A1C-04573F35F331}"/>
              </a:ext>
            </a:extLst>
          </p:cNvPr>
          <p:cNvSpPr/>
          <p:nvPr/>
        </p:nvSpPr>
        <p:spPr>
          <a:xfrm>
            <a:off x="2945283" y="5327487"/>
            <a:ext cx="1255141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“Google</a:t>
            </a:r>
            <a:r>
              <a:rPr kumimoji="1" lang="ja-JP" altLang="en-US" sz="1000" dirty="0">
                <a:solidFill>
                  <a:schemeClr val="tx1"/>
                </a:solidFill>
              </a:rPr>
              <a:t>ドライブ</a:t>
            </a:r>
            <a:r>
              <a:rPr kumimoji="1" lang="en-US" altLang="ja-JP" sz="1000" dirty="0">
                <a:solidFill>
                  <a:schemeClr val="tx1"/>
                </a:solidFill>
              </a:rPr>
              <a:t>”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CDD10A9-BBFC-3276-58BC-EDEF2CE2879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572854" y="918598"/>
            <a:ext cx="5186" cy="440888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EE533B4-D925-20D3-6008-3F6C2E4D2F0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7184215" y="916499"/>
            <a:ext cx="0" cy="440355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3EE20F5-9445-8813-CF9A-D794547CE9F2}"/>
              </a:ext>
            </a:extLst>
          </p:cNvPr>
          <p:cNvSpPr/>
          <p:nvPr/>
        </p:nvSpPr>
        <p:spPr>
          <a:xfrm>
            <a:off x="8292884" y="451277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“SMS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認証スクリプト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D90320-C216-AAFF-0850-9975E1BE9D2A}"/>
              </a:ext>
            </a:extLst>
          </p:cNvPr>
          <p:cNvSpPr/>
          <p:nvPr/>
        </p:nvSpPr>
        <p:spPr>
          <a:xfrm>
            <a:off x="8292061" y="5320056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“SMS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認証スクリプト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8A6B957-3499-C41D-9B3F-257DF328A72F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flipH="1">
            <a:off x="9073017" y="916499"/>
            <a:ext cx="823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6D440A9-484B-17C3-51BB-CC3517FC4708}"/>
              </a:ext>
            </a:extLst>
          </p:cNvPr>
          <p:cNvSpPr/>
          <p:nvPr/>
        </p:nvSpPr>
        <p:spPr>
          <a:xfrm>
            <a:off x="1720997" y="451277"/>
            <a:ext cx="877641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watchdog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D335774-BF7B-7538-2C03-13D1B959C348}"/>
              </a:ext>
            </a:extLst>
          </p:cNvPr>
          <p:cNvSpPr/>
          <p:nvPr/>
        </p:nvSpPr>
        <p:spPr>
          <a:xfrm>
            <a:off x="1720996" y="5327487"/>
            <a:ext cx="877641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watchdog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A91D8526-02F6-6D0D-384E-8C3E08896D2B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flipH="1">
            <a:off x="2159817" y="916499"/>
            <a:ext cx="1" cy="44109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BAF0AF0-7EDA-CDD4-109C-3C1D22EB42B0}"/>
              </a:ext>
            </a:extLst>
          </p:cNvPr>
          <p:cNvSpPr/>
          <p:nvPr/>
        </p:nvSpPr>
        <p:spPr>
          <a:xfrm>
            <a:off x="4421934" y="451277"/>
            <a:ext cx="1695210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“LINE Bot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875982-3779-BC07-83EB-8F713F757581}"/>
              </a:ext>
            </a:extLst>
          </p:cNvPr>
          <p:cNvSpPr/>
          <p:nvPr/>
        </p:nvSpPr>
        <p:spPr>
          <a:xfrm>
            <a:off x="4416933" y="5320056"/>
            <a:ext cx="1695210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“LINE Bot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F033DEE-87AF-402F-9ED0-0308E1AEE1C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5264538" y="916499"/>
            <a:ext cx="5001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61EA358-EA6D-0188-632B-F3C3B748F4F8}"/>
              </a:ext>
            </a:extLst>
          </p:cNvPr>
          <p:cNvSpPr/>
          <p:nvPr/>
        </p:nvSpPr>
        <p:spPr>
          <a:xfrm>
            <a:off x="10023262" y="455775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ysClr val="windowText" lastClr="000000"/>
                </a:solidFill>
              </a:rPr>
              <a:t>Firestore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429F359-B3D0-03CE-0795-C28C9B75B023}"/>
              </a:ext>
            </a:extLst>
          </p:cNvPr>
          <p:cNvSpPr/>
          <p:nvPr/>
        </p:nvSpPr>
        <p:spPr>
          <a:xfrm>
            <a:off x="10023262" y="5320056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ysClr val="windowText" lastClr="000000"/>
                </a:solidFill>
              </a:rPr>
              <a:t>Firestore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F9DFC04-6474-BFFC-F335-C6DAEA70615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0804218" y="920997"/>
            <a:ext cx="0" cy="43990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1F70953-28B5-7C8E-64B2-EE6BC3A6B571}"/>
              </a:ext>
            </a:extLst>
          </p:cNvPr>
          <p:cNvSpPr txBox="1"/>
          <p:nvPr/>
        </p:nvSpPr>
        <p:spPr>
          <a:xfrm>
            <a:off x="9975997" y="121564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※ </a:t>
            </a:r>
            <a:r>
              <a:rPr kumimoji="1" lang="ja-JP" altLang="en-US" sz="800" dirty="0">
                <a:solidFill>
                  <a:schemeClr val="bg1"/>
                </a:solidFill>
              </a:rPr>
              <a:t>実際には</a:t>
            </a:r>
            <a:r>
              <a:rPr kumimoji="1" lang="en-US" altLang="ja-JP" sz="800" dirty="0">
                <a:solidFill>
                  <a:schemeClr val="bg1"/>
                </a:solidFill>
              </a:rPr>
              <a:t>LINE</a:t>
            </a:r>
            <a:r>
              <a:rPr kumimoji="1" lang="ja-JP" altLang="en-US" sz="800" dirty="0">
                <a:solidFill>
                  <a:schemeClr val="bg1"/>
                </a:solidFill>
              </a:rPr>
              <a:t>スクリプト動作時に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毎回ステータス参照するが省略</a:t>
            </a:r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9299770F-C706-609D-A3D2-CF1709522CFC}"/>
              </a:ext>
            </a:extLst>
          </p:cNvPr>
          <p:cNvCxnSpPr>
            <a:cxnSpLocks/>
          </p:cNvCxnSpPr>
          <p:nvPr/>
        </p:nvCxnSpPr>
        <p:spPr>
          <a:xfrm>
            <a:off x="912832" y="1417517"/>
            <a:ext cx="4357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7EA07491-E553-0517-2FF6-9DD20A264F2B}"/>
              </a:ext>
            </a:extLst>
          </p:cNvPr>
          <p:cNvSpPr txBox="1"/>
          <p:nvPr/>
        </p:nvSpPr>
        <p:spPr>
          <a:xfrm>
            <a:off x="2491469" y="1228497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“</a:t>
            </a:r>
            <a:r>
              <a:rPr kumimoji="1" lang="ja-JP" altLang="en-US" sz="800" dirty="0">
                <a:solidFill>
                  <a:schemeClr val="bg1"/>
                </a:solidFill>
              </a:rPr>
              <a:t>はい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  <a:r>
              <a:rPr kumimoji="1" lang="ja-JP" altLang="en-US" sz="800" dirty="0">
                <a:solidFill>
                  <a:schemeClr val="bg1"/>
                </a:solidFill>
              </a:rPr>
              <a:t>と送信</a:t>
            </a:r>
          </a:p>
        </p:txBody>
      </p:sp>
      <p:sp>
        <p:nvSpPr>
          <p:cNvPr id="168" name="円弧 167">
            <a:extLst>
              <a:ext uri="{FF2B5EF4-FFF2-40B4-BE49-F238E27FC236}">
                <a16:creationId xmlns:a16="http://schemas.microsoft.com/office/drawing/2014/main" id="{158F9738-EDDF-9D44-A1F9-A062FD2DAFF1}"/>
              </a:ext>
            </a:extLst>
          </p:cNvPr>
          <p:cNvSpPr/>
          <p:nvPr/>
        </p:nvSpPr>
        <p:spPr>
          <a:xfrm>
            <a:off x="8894969" y="1586837"/>
            <a:ext cx="696040" cy="224585"/>
          </a:xfrm>
          <a:prstGeom prst="arc">
            <a:avLst>
              <a:gd name="adj1" fmla="val 12572500"/>
              <a:gd name="adj2" fmla="val 9102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A09D0917-57E7-25D7-16A9-74E41303E4F4}"/>
              </a:ext>
            </a:extLst>
          </p:cNvPr>
          <p:cNvCxnSpPr>
            <a:cxnSpLocks/>
          </p:cNvCxnSpPr>
          <p:nvPr/>
        </p:nvCxnSpPr>
        <p:spPr>
          <a:xfrm>
            <a:off x="5264538" y="1510097"/>
            <a:ext cx="3808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F560A4-031A-4AE5-9B1C-EF2DC57D6219}"/>
              </a:ext>
            </a:extLst>
          </p:cNvPr>
          <p:cNvSpPr txBox="1"/>
          <p:nvPr/>
        </p:nvSpPr>
        <p:spPr>
          <a:xfrm>
            <a:off x="6860822" y="129465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電話番号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E395E9D-B8B8-4B0D-067E-EC4A0DCB0C4A}"/>
              </a:ext>
            </a:extLst>
          </p:cNvPr>
          <p:cNvCxnSpPr>
            <a:cxnSpLocks/>
          </p:cNvCxnSpPr>
          <p:nvPr/>
        </p:nvCxnSpPr>
        <p:spPr>
          <a:xfrm flipH="1">
            <a:off x="907498" y="2107965"/>
            <a:ext cx="8171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B74E93-5AC3-F399-401E-D7C790358090}"/>
              </a:ext>
            </a:extLst>
          </p:cNvPr>
          <p:cNvSpPr txBox="1"/>
          <p:nvPr/>
        </p:nvSpPr>
        <p:spPr>
          <a:xfrm>
            <a:off x="4809035" y="191460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SMS</a:t>
            </a:r>
            <a:r>
              <a:rPr kumimoji="1" lang="ja-JP" altLang="en-US" sz="800" dirty="0">
                <a:solidFill>
                  <a:schemeClr val="bg1"/>
                </a:solidFill>
              </a:rPr>
              <a:t>認証の請求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F25C4B1-547C-EEB0-3266-9CC25C046D7A}"/>
              </a:ext>
            </a:extLst>
          </p:cNvPr>
          <p:cNvCxnSpPr>
            <a:cxnSpLocks/>
          </p:cNvCxnSpPr>
          <p:nvPr/>
        </p:nvCxnSpPr>
        <p:spPr>
          <a:xfrm flipH="1">
            <a:off x="893267" y="2360012"/>
            <a:ext cx="435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3F83511-B763-1DFE-A9C3-2622DF5448A0}"/>
              </a:ext>
            </a:extLst>
          </p:cNvPr>
          <p:cNvSpPr txBox="1"/>
          <p:nvPr/>
        </p:nvSpPr>
        <p:spPr>
          <a:xfrm>
            <a:off x="783743" y="2156391"/>
            <a:ext cx="46313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“SMS</a:t>
            </a:r>
            <a:r>
              <a:rPr kumimoji="1" lang="ja-JP" altLang="en-US" sz="800" dirty="0">
                <a:solidFill>
                  <a:schemeClr val="bg1"/>
                </a:solidFill>
              </a:rPr>
              <a:t>認証コードを発行しました。表示された</a:t>
            </a:r>
            <a:r>
              <a:rPr kumimoji="1" lang="en-US" altLang="ja-JP" sz="800" dirty="0">
                <a:solidFill>
                  <a:schemeClr val="bg1"/>
                </a:solidFill>
              </a:rPr>
              <a:t>6</a:t>
            </a:r>
            <a:r>
              <a:rPr kumimoji="1" lang="ja-JP" altLang="en-US" sz="800" dirty="0">
                <a:solidFill>
                  <a:schemeClr val="bg1"/>
                </a:solidFill>
              </a:rPr>
              <a:t>桁の半角英数字このトークにを送信してください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55DB114-77BC-14BA-8964-DD027E01E8C7}"/>
              </a:ext>
            </a:extLst>
          </p:cNvPr>
          <p:cNvSpPr txBox="1"/>
          <p:nvPr/>
        </p:nvSpPr>
        <p:spPr>
          <a:xfrm>
            <a:off x="9017880" y="1371030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認証コードの発行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0D3D679-0467-C712-CCCC-72A163713EC0}"/>
              </a:ext>
            </a:extLst>
          </p:cNvPr>
          <p:cNvCxnSpPr>
            <a:cxnSpLocks/>
          </p:cNvCxnSpPr>
          <p:nvPr/>
        </p:nvCxnSpPr>
        <p:spPr>
          <a:xfrm>
            <a:off x="9073017" y="1914606"/>
            <a:ext cx="1724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34A584-4F22-2EFE-4860-D1E365C1B84E}"/>
              </a:ext>
            </a:extLst>
          </p:cNvPr>
          <p:cNvSpPr txBox="1"/>
          <p:nvPr/>
        </p:nvSpPr>
        <p:spPr>
          <a:xfrm>
            <a:off x="9535028" y="1719843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ステータス等の更新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0BC9046-F72C-725B-756A-4395FD4B595C}"/>
              </a:ext>
            </a:extLst>
          </p:cNvPr>
          <p:cNvSpPr txBox="1"/>
          <p:nvPr/>
        </p:nvSpPr>
        <p:spPr>
          <a:xfrm>
            <a:off x="10854258" y="1614401"/>
            <a:ext cx="1435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ステータス：</a:t>
            </a:r>
            <a:r>
              <a:rPr kumimoji="1" lang="en-US" altLang="ja-JP" sz="800" dirty="0">
                <a:solidFill>
                  <a:schemeClr val="bg1"/>
                </a:solidFill>
              </a:rPr>
              <a:t>4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SMS</a:t>
            </a:r>
            <a:r>
              <a:rPr kumimoji="1" lang="ja-JP" altLang="en-US" sz="800" dirty="0">
                <a:solidFill>
                  <a:schemeClr val="bg1"/>
                </a:solidFill>
              </a:rPr>
              <a:t>認証：</a:t>
            </a:r>
            <a:r>
              <a:rPr kumimoji="1" lang="en-US" altLang="ja-JP" sz="800" dirty="0">
                <a:solidFill>
                  <a:schemeClr val="bg1"/>
                </a:solidFill>
              </a:rPr>
              <a:t>[</a:t>
            </a:r>
            <a:r>
              <a:rPr kumimoji="1" lang="ja-JP" altLang="en-US" sz="800" dirty="0">
                <a:solidFill>
                  <a:schemeClr val="bg1"/>
                </a:solidFill>
              </a:rPr>
              <a:t>認証コード：</a:t>
            </a:r>
            <a:r>
              <a:rPr kumimoji="1" lang="en-US" altLang="ja-JP" sz="800" dirty="0">
                <a:solidFill>
                  <a:schemeClr val="bg1"/>
                </a:solidFill>
              </a:rPr>
              <a:t>x,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                     </a:t>
            </a:r>
            <a:r>
              <a:rPr kumimoji="1" lang="ja-JP" altLang="en-US" sz="800" dirty="0">
                <a:solidFill>
                  <a:schemeClr val="bg1"/>
                </a:solidFill>
              </a:rPr>
              <a:t>有効期限：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r>
              <a:rPr kumimoji="1" lang="en-US" altLang="ja-JP" sz="800" dirty="0">
                <a:solidFill>
                  <a:schemeClr val="bg1"/>
                </a:solidFill>
              </a:rPr>
              <a:t>,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                      </a:t>
            </a:r>
            <a:r>
              <a:rPr kumimoji="1" lang="ja-JP" altLang="en-US" sz="800" dirty="0">
                <a:solidFill>
                  <a:schemeClr val="bg1"/>
                </a:solidFill>
              </a:rPr>
              <a:t>入力回数：</a:t>
            </a:r>
            <a:r>
              <a:rPr kumimoji="1" lang="en-US" altLang="ja-JP" sz="800" dirty="0">
                <a:solidFill>
                  <a:schemeClr val="bg1"/>
                </a:solidFill>
              </a:rPr>
              <a:t>0]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DDE55AE-114E-7D03-2D19-B62EA35B016D}"/>
              </a:ext>
            </a:extLst>
          </p:cNvPr>
          <p:cNvCxnSpPr>
            <a:cxnSpLocks/>
          </p:cNvCxnSpPr>
          <p:nvPr/>
        </p:nvCxnSpPr>
        <p:spPr>
          <a:xfrm>
            <a:off x="903761" y="2672325"/>
            <a:ext cx="4357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A0E6C37-8BBF-53E4-55AC-0A213EDF4623}"/>
              </a:ext>
            </a:extLst>
          </p:cNvPr>
          <p:cNvSpPr txBox="1"/>
          <p:nvPr/>
        </p:nvSpPr>
        <p:spPr>
          <a:xfrm>
            <a:off x="2439636" y="2486242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6</a:t>
            </a:r>
            <a:r>
              <a:rPr kumimoji="1" lang="ja-JP" altLang="en-US" sz="800" dirty="0">
                <a:solidFill>
                  <a:schemeClr val="bg1"/>
                </a:solidFill>
              </a:rPr>
              <a:t>桁の半角英数字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4BE8937-DD1E-DAC9-9C56-07A37F1ACEC9}"/>
              </a:ext>
            </a:extLst>
          </p:cNvPr>
          <p:cNvCxnSpPr>
            <a:cxnSpLocks/>
          </p:cNvCxnSpPr>
          <p:nvPr/>
        </p:nvCxnSpPr>
        <p:spPr>
          <a:xfrm flipH="1">
            <a:off x="5260802" y="2879929"/>
            <a:ext cx="554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2A2F8A-060C-2E13-1262-9B339107E050}"/>
              </a:ext>
            </a:extLst>
          </p:cNvPr>
          <p:cNvSpPr txBox="1"/>
          <p:nvPr/>
        </p:nvSpPr>
        <p:spPr>
          <a:xfrm>
            <a:off x="7580150" y="2690691"/>
            <a:ext cx="1845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認証コード、有効期限、入力回数</a:t>
            </a:r>
            <a:r>
              <a:rPr kumimoji="1" lang="en-US" altLang="ja-JP" sz="800" dirty="0">
                <a:solidFill>
                  <a:schemeClr val="bg1"/>
                </a:solidFill>
              </a:rPr>
              <a:t>+1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19CC429-FD66-ECB1-C38E-6443D7BDA8A8}"/>
              </a:ext>
            </a:extLst>
          </p:cNvPr>
          <p:cNvCxnSpPr>
            <a:cxnSpLocks/>
          </p:cNvCxnSpPr>
          <p:nvPr/>
        </p:nvCxnSpPr>
        <p:spPr>
          <a:xfrm flipH="1">
            <a:off x="888947" y="3098190"/>
            <a:ext cx="436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038158AC-12AE-6631-1668-B9269C4FEB43}"/>
              </a:ext>
            </a:extLst>
          </p:cNvPr>
          <p:cNvCxnSpPr>
            <a:cxnSpLocks/>
          </p:cNvCxnSpPr>
          <p:nvPr/>
        </p:nvCxnSpPr>
        <p:spPr>
          <a:xfrm>
            <a:off x="5268369" y="3216407"/>
            <a:ext cx="552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307610A-B019-F3E4-CEA5-3406226ACB01}"/>
              </a:ext>
            </a:extLst>
          </p:cNvPr>
          <p:cNvSpPr txBox="1"/>
          <p:nvPr/>
        </p:nvSpPr>
        <p:spPr>
          <a:xfrm>
            <a:off x="1051524" y="2801672"/>
            <a:ext cx="388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Success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“SMS</a:t>
            </a:r>
            <a:r>
              <a:rPr kumimoji="1" lang="ja-JP" altLang="en-US" sz="800" dirty="0">
                <a:solidFill>
                  <a:schemeClr val="bg1"/>
                </a:solidFill>
              </a:rPr>
              <a:t>認証を完了しました。以下の</a:t>
            </a:r>
            <a:r>
              <a:rPr kumimoji="1" lang="en-US" altLang="ja-JP" sz="800" dirty="0">
                <a:solidFill>
                  <a:schemeClr val="bg1"/>
                </a:solidFill>
              </a:rPr>
              <a:t>Google</a:t>
            </a:r>
            <a:r>
              <a:rPr kumimoji="1" lang="ja-JP" altLang="en-US" sz="800" dirty="0">
                <a:solidFill>
                  <a:schemeClr val="bg1"/>
                </a:solidFill>
              </a:rPr>
              <a:t>カレンダーを参照して</a:t>
            </a:r>
            <a:r>
              <a:rPr kumimoji="1" lang="en-US" altLang="ja-JP" sz="800" dirty="0">
                <a:solidFill>
                  <a:schemeClr val="bg1"/>
                </a:solidFill>
              </a:rPr>
              <a:t>~10</a:t>
            </a:r>
            <a:r>
              <a:rPr kumimoji="1" lang="ja-JP" altLang="en-US" sz="800" dirty="0">
                <a:solidFill>
                  <a:schemeClr val="bg1"/>
                </a:solidFill>
              </a:rPr>
              <a:t>桁の数字で</a:t>
            </a:r>
            <a:r>
              <a:rPr kumimoji="1" lang="en-US" altLang="ja-JP" sz="800" dirty="0">
                <a:solidFill>
                  <a:schemeClr val="bg1"/>
                </a:solidFill>
              </a:rPr>
              <a:t>~”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DBD0495-0883-37B7-4B26-DF86F0FA9FD0}"/>
              </a:ext>
            </a:extLst>
          </p:cNvPr>
          <p:cNvSpPr txBox="1"/>
          <p:nvPr/>
        </p:nvSpPr>
        <p:spPr>
          <a:xfrm>
            <a:off x="7761121" y="302637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ステータス更新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3885C22-BF1E-C621-A3FB-075574D9842F}"/>
              </a:ext>
            </a:extLst>
          </p:cNvPr>
          <p:cNvSpPr txBox="1"/>
          <p:nvPr/>
        </p:nvSpPr>
        <p:spPr>
          <a:xfrm>
            <a:off x="10811263" y="3006366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ステータス：</a:t>
            </a:r>
            <a:r>
              <a:rPr kumimoji="1" lang="en-US" altLang="ja-JP" sz="800" dirty="0">
                <a:solidFill>
                  <a:schemeClr val="bg1"/>
                </a:solidFill>
              </a:rPr>
              <a:t>5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SMS</a:t>
            </a:r>
            <a:r>
              <a:rPr kumimoji="1" lang="ja-JP" altLang="en-US" sz="800" dirty="0">
                <a:solidFill>
                  <a:schemeClr val="bg1"/>
                </a:solidFill>
              </a:rPr>
              <a:t>認証：</a:t>
            </a:r>
            <a:r>
              <a:rPr kumimoji="1" lang="en-US" altLang="ja-JP" sz="800" dirty="0">
                <a:solidFill>
                  <a:schemeClr val="bg1"/>
                </a:solidFill>
              </a:rPr>
              <a:t>[</a:t>
            </a:r>
            <a:r>
              <a:rPr kumimoji="1" lang="ja-JP" altLang="en-US" sz="800" dirty="0">
                <a:solidFill>
                  <a:schemeClr val="bg1"/>
                </a:solidFill>
              </a:rPr>
              <a:t>認証コード：</a:t>
            </a:r>
            <a:r>
              <a:rPr kumimoji="1" lang="en-US" altLang="ja-JP" sz="800" dirty="0">
                <a:solidFill>
                  <a:schemeClr val="bg1"/>
                </a:solidFill>
              </a:rPr>
              <a:t>x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                     </a:t>
            </a:r>
            <a:r>
              <a:rPr kumimoji="1" lang="ja-JP" altLang="en-US" sz="800" dirty="0">
                <a:solidFill>
                  <a:schemeClr val="bg1"/>
                </a:solidFill>
              </a:rPr>
              <a:t>有効期限：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r>
              <a:rPr kumimoji="1" lang="en-US" altLang="ja-JP" sz="800" dirty="0">
                <a:solidFill>
                  <a:schemeClr val="bg1"/>
                </a:solidFill>
              </a:rPr>
              <a:t>]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AF83216-8E2F-E6DF-F435-E2CBC0EF1AE7}"/>
              </a:ext>
            </a:extLst>
          </p:cNvPr>
          <p:cNvCxnSpPr>
            <a:cxnSpLocks/>
          </p:cNvCxnSpPr>
          <p:nvPr/>
        </p:nvCxnSpPr>
        <p:spPr>
          <a:xfrm flipH="1">
            <a:off x="899240" y="3497881"/>
            <a:ext cx="436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1BCFDFF-B756-95A4-B41E-A9BC003DA1BD}"/>
              </a:ext>
            </a:extLst>
          </p:cNvPr>
          <p:cNvSpPr txBox="1"/>
          <p:nvPr/>
        </p:nvSpPr>
        <p:spPr>
          <a:xfrm>
            <a:off x="1061817" y="3201363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False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“</a:t>
            </a:r>
            <a:r>
              <a:rPr kumimoji="1" lang="ja-JP" altLang="en-US" sz="800" dirty="0">
                <a:solidFill>
                  <a:schemeClr val="bg1"/>
                </a:solidFill>
              </a:rPr>
              <a:t>入力回数が上限を超えたか、入力いただいた認証コードは有効期限が切れています。再度、認証コードを発行します。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87" name="円弧 86">
            <a:extLst>
              <a:ext uri="{FF2B5EF4-FFF2-40B4-BE49-F238E27FC236}">
                <a16:creationId xmlns:a16="http://schemas.microsoft.com/office/drawing/2014/main" id="{D156B010-E9C2-5EE0-F423-0B091F40536A}"/>
              </a:ext>
            </a:extLst>
          </p:cNvPr>
          <p:cNvSpPr/>
          <p:nvPr/>
        </p:nvSpPr>
        <p:spPr>
          <a:xfrm>
            <a:off x="8894969" y="3671115"/>
            <a:ext cx="696040" cy="224585"/>
          </a:xfrm>
          <a:prstGeom prst="arc">
            <a:avLst>
              <a:gd name="adj1" fmla="val 12572500"/>
              <a:gd name="adj2" fmla="val 9102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9A73F403-2E1D-67E9-2321-AAEB04483138}"/>
              </a:ext>
            </a:extLst>
          </p:cNvPr>
          <p:cNvCxnSpPr>
            <a:cxnSpLocks/>
          </p:cNvCxnSpPr>
          <p:nvPr/>
        </p:nvCxnSpPr>
        <p:spPr>
          <a:xfrm>
            <a:off x="5264538" y="3594375"/>
            <a:ext cx="3808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395980F-3790-C38C-0577-A780C0F1FFE2}"/>
              </a:ext>
            </a:extLst>
          </p:cNvPr>
          <p:cNvCxnSpPr>
            <a:cxnSpLocks/>
          </p:cNvCxnSpPr>
          <p:nvPr/>
        </p:nvCxnSpPr>
        <p:spPr>
          <a:xfrm flipH="1">
            <a:off x="907498" y="4192243"/>
            <a:ext cx="8171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469C0BB-FF7D-F6F3-4DB1-30214F767441}"/>
              </a:ext>
            </a:extLst>
          </p:cNvPr>
          <p:cNvSpPr txBox="1"/>
          <p:nvPr/>
        </p:nvSpPr>
        <p:spPr>
          <a:xfrm>
            <a:off x="4809035" y="3998884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SMS</a:t>
            </a:r>
            <a:r>
              <a:rPr kumimoji="1" lang="ja-JP" altLang="en-US" sz="800" dirty="0">
                <a:solidFill>
                  <a:schemeClr val="bg1"/>
                </a:solidFill>
              </a:rPr>
              <a:t>認証の請求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C789BAB-CAFE-0CBB-0EC9-3A6856E26711}"/>
              </a:ext>
            </a:extLst>
          </p:cNvPr>
          <p:cNvCxnSpPr>
            <a:cxnSpLocks/>
          </p:cNvCxnSpPr>
          <p:nvPr/>
        </p:nvCxnSpPr>
        <p:spPr>
          <a:xfrm flipH="1">
            <a:off x="893267" y="4871580"/>
            <a:ext cx="435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D6453BB-95B9-8EDD-498F-C0C46754E14C}"/>
              </a:ext>
            </a:extLst>
          </p:cNvPr>
          <p:cNvSpPr txBox="1"/>
          <p:nvPr/>
        </p:nvSpPr>
        <p:spPr>
          <a:xfrm>
            <a:off x="2288059" y="4340178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6</a:t>
            </a:r>
            <a:r>
              <a:rPr kumimoji="1" lang="ja-JP" altLang="en-US" sz="800" dirty="0">
                <a:solidFill>
                  <a:schemeClr val="bg1"/>
                </a:solidFill>
              </a:rPr>
              <a:t>桁の半角英数字でない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0DAFD0A-2933-BAE2-2091-101478061E0A}"/>
              </a:ext>
            </a:extLst>
          </p:cNvPr>
          <p:cNvSpPr txBox="1"/>
          <p:nvPr/>
        </p:nvSpPr>
        <p:spPr>
          <a:xfrm>
            <a:off x="9017880" y="3455308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認証コードの発行</a:t>
            </a: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738CE74-0793-E264-3B78-27A7BC6F3F12}"/>
              </a:ext>
            </a:extLst>
          </p:cNvPr>
          <p:cNvCxnSpPr>
            <a:cxnSpLocks/>
          </p:cNvCxnSpPr>
          <p:nvPr/>
        </p:nvCxnSpPr>
        <p:spPr>
          <a:xfrm>
            <a:off x="9073017" y="3998884"/>
            <a:ext cx="1724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0CBB8A7-58BC-6914-1895-6A5C0B84001F}"/>
              </a:ext>
            </a:extLst>
          </p:cNvPr>
          <p:cNvSpPr txBox="1"/>
          <p:nvPr/>
        </p:nvSpPr>
        <p:spPr>
          <a:xfrm>
            <a:off x="9535028" y="380412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ステータス等の更新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FD92EB9-3818-18E0-B6B3-EA5C13FF31EF}"/>
              </a:ext>
            </a:extLst>
          </p:cNvPr>
          <p:cNvSpPr txBox="1"/>
          <p:nvPr/>
        </p:nvSpPr>
        <p:spPr>
          <a:xfrm>
            <a:off x="10854258" y="3698679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ステータス：</a:t>
            </a:r>
            <a:r>
              <a:rPr kumimoji="1" lang="en-US" altLang="ja-JP" sz="800" dirty="0">
                <a:solidFill>
                  <a:schemeClr val="bg1"/>
                </a:solidFill>
              </a:rPr>
              <a:t>4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SMS</a:t>
            </a:r>
            <a:r>
              <a:rPr kumimoji="1" lang="ja-JP" altLang="en-US" sz="800" dirty="0">
                <a:solidFill>
                  <a:schemeClr val="bg1"/>
                </a:solidFill>
              </a:rPr>
              <a:t>認証：</a:t>
            </a:r>
            <a:r>
              <a:rPr kumimoji="1" lang="en-US" altLang="ja-JP" sz="800" dirty="0">
                <a:solidFill>
                  <a:schemeClr val="bg1"/>
                </a:solidFill>
              </a:rPr>
              <a:t>[</a:t>
            </a:r>
            <a:r>
              <a:rPr kumimoji="1" lang="ja-JP" altLang="en-US" sz="800" dirty="0">
                <a:solidFill>
                  <a:schemeClr val="bg1"/>
                </a:solidFill>
              </a:rPr>
              <a:t>認証コード：</a:t>
            </a:r>
            <a:r>
              <a:rPr kumimoji="1" lang="en-US" altLang="ja-JP" sz="800" dirty="0">
                <a:solidFill>
                  <a:schemeClr val="bg1"/>
                </a:solidFill>
              </a:rPr>
              <a:t>x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                     </a:t>
            </a:r>
            <a:r>
              <a:rPr kumimoji="1" lang="ja-JP" altLang="en-US" sz="800" dirty="0">
                <a:solidFill>
                  <a:schemeClr val="bg1"/>
                </a:solidFill>
              </a:rPr>
              <a:t>有効期限：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r>
              <a:rPr kumimoji="1" lang="en-US" altLang="ja-JP" sz="800" dirty="0">
                <a:solidFill>
                  <a:schemeClr val="bg1"/>
                </a:solidFill>
              </a:rPr>
              <a:t>]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8B42899C-D6AD-6D9C-B4CF-1B0294D4895F}"/>
              </a:ext>
            </a:extLst>
          </p:cNvPr>
          <p:cNvCxnSpPr>
            <a:cxnSpLocks/>
          </p:cNvCxnSpPr>
          <p:nvPr/>
        </p:nvCxnSpPr>
        <p:spPr>
          <a:xfrm>
            <a:off x="899240" y="4529268"/>
            <a:ext cx="4384530" cy="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F325CC9-D0C5-4046-70DC-FB86EEBD63F1}"/>
              </a:ext>
            </a:extLst>
          </p:cNvPr>
          <p:cNvSpPr txBox="1"/>
          <p:nvPr/>
        </p:nvSpPr>
        <p:spPr>
          <a:xfrm>
            <a:off x="923590" y="4551371"/>
            <a:ext cx="4733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False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“</a:t>
            </a:r>
            <a:r>
              <a:rPr kumimoji="1" lang="ja-JP" altLang="en-US" sz="800" dirty="0">
                <a:solidFill>
                  <a:schemeClr val="bg1"/>
                </a:solidFill>
              </a:rPr>
              <a:t>入力いただいた認証コードは無効です。</a:t>
            </a:r>
            <a:r>
              <a:rPr kumimoji="1" lang="en-US" altLang="ja-JP" sz="800" dirty="0">
                <a:solidFill>
                  <a:schemeClr val="bg1"/>
                </a:solidFill>
              </a:rPr>
              <a:t>SMS</a:t>
            </a:r>
            <a:r>
              <a:rPr kumimoji="1" lang="ja-JP" altLang="en-US" sz="800" dirty="0">
                <a:solidFill>
                  <a:schemeClr val="bg1"/>
                </a:solidFill>
              </a:rPr>
              <a:t>で送信された</a:t>
            </a:r>
            <a:r>
              <a:rPr kumimoji="1" lang="en-US" altLang="ja-JP" sz="800" dirty="0">
                <a:solidFill>
                  <a:schemeClr val="bg1"/>
                </a:solidFill>
              </a:rPr>
              <a:t>6</a:t>
            </a:r>
            <a:r>
              <a:rPr kumimoji="1" lang="ja-JP" altLang="en-US" sz="800" dirty="0">
                <a:solidFill>
                  <a:schemeClr val="bg1"/>
                </a:solidFill>
              </a:rPr>
              <a:t>桁の半角英数字を入力してください。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81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B7EF4-E936-D466-650D-130220A52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10EABE52-7996-C142-76DF-691191B2C388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 flipH="1">
            <a:off x="3547823" y="913666"/>
            <a:ext cx="237" cy="44063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8EBD562-E71F-9F25-CFF5-9405F5FD02F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5264538" y="916499"/>
            <a:ext cx="5001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0BBF1D7-907F-4440-EA32-9B44E1E574DF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7200014" y="916499"/>
            <a:ext cx="1" cy="44109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CD8461-6C1B-326C-0EE7-9F35B50A69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A8B62-ADF8-CD39-BD17-B98B973423F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2024年5月15日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BCA4DA-B4AC-1EA3-406F-81D14C02FDF2}"/>
              </a:ext>
            </a:extLst>
          </p:cNvPr>
          <p:cNvSpPr/>
          <p:nvPr/>
        </p:nvSpPr>
        <p:spPr>
          <a:xfrm>
            <a:off x="468677" y="451277"/>
            <a:ext cx="877641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ユーザー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500BEF-3440-93F8-A7D4-B8DD16433FBE}"/>
              </a:ext>
            </a:extLst>
          </p:cNvPr>
          <p:cNvSpPr/>
          <p:nvPr/>
        </p:nvSpPr>
        <p:spPr>
          <a:xfrm>
            <a:off x="438411" y="5320056"/>
            <a:ext cx="877641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ユーザー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30BB6DF-A91A-42BA-127C-6E107B21C12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877232" y="916499"/>
            <a:ext cx="30266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3EE20F5-9445-8813-CF9A-D794547CE9F2}"/>
              </a:ext>
            </a:extLst>
          </p:cNvPr>
          <p:cNvSpPr/>
          <p:nvPr/>
        </p:nvSpPr>
        <p:spPr>
          <a:xfrm>
            <a:off x="8292884" y="451277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予定監視スクリプト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D90320-C216-AAFF-0850-9975E1BE9D2A}"/>
              </a:ext>
            </a:extLst>
          </p:cNvPr>
          <p:cNvSpPr/>
          <p:nvPr/>
        </p:nvSpPr>
        <p:spPr>
          <a:xfrm>
            <a:off x="8292061" y="5320056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予定監視スクリプト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8A6B957-3499-C41D-9B3F-257DF328A72F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flipH="1">
            <a:off x="9073017" y="916499"/>
            <a:ext cx="823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6D440A9-484B-17C3-51BB-CC3517FC4708}"/>
              </a:ext>
            </a:extLst>
          </p:cNvPr>
          <p:cNvSpPr/>
          <p:nvPr/>
        </p:nvSpPr>
        <p:spPr>
          <a:xfrm>
            <a:off x="1720997" y="451277"/>
            <a:ext cx="877641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watchdog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D335774-BF7B-7538-2C03-13D1B959C348}"/>
              </a:ext>
            </a:extLst>
          </p:cNvPr>
          <p:cNvSpPr/>
          <p:nvPr/>
        </p:nvSpPr>
        <p:spPr>
          <a:xfrm>
            <a:off x="1720996" y="5327487"/>
            <a:ext cx="877641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watchdog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A91D8526-02F6-6D0D-384E-8C3E08896D2B}"/>
              </a:ext>
            </a:extLst>
          </p:cNvPr>
          <p:cNvCxnSpPr>
            <a:cxnSpLocks/>
          </p:cNvCxnSpPr>
          <p:nvPr/>
        </p:nvCxnSpPr>
        <p:spPr>
          <a:xfrm flipH="1">
            <a:off x="2168716" y="916499"/>
            <a:ext cx="1" cy="44109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BAF0AF0-7EDA-CDD4-109C-3C1D22EB42B0}"/>
              </a:ext>
            </a:extLst>
          </p:cNvPr>
          <p:cNvSpPr/>
          <p:nvPr/>
        </p:nvSpPr>
        <p:spPr>
          <a:xfrm>
            <a:off x="4421934" y="451277"/>
            <a:ext cx="1695210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“LINE Bot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875982-3779-BC07-83EB-8F713F757581}"/>
              </a:ext>
            </a:extLst>
          </p:cNvPr>
          <p:cNvSpPr/>
          <p:nvPr/>
        </p:nvSpPr>
        <p:spPr>
          <a:xfrm>
            <a:off x="4416933" y="5320056"/>
            <a:ext cx="1695210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“LINE Bot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61EA358-EA6D-0188-632B-F3C3B748F4F8}"/>
              </a:ext>
            </a:extLst>
          </p:cNvPr>
          <p:cNvSpPr/>
          <p:nvPr/>
        </p:nvSpPr>
        <p:spPr>
          <a:xfrm>
            <a:off x="10023262" y="455775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ysClr val="windowText" lastClr="000000"/>
                </a:solidFill>
              </a:rPr>
              <a:t>Firestore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429F359-B3D0-03CE-0795-C28C9B75B023}"/>
              </a:ext>
            </a:extLst>
          </p:cNvPr>
          <p:cNvSpPr/>
          <p:nvPr/>
        </p:nvSpPr>
        <p:spPr>
          <a:xfrm>
            <a:off x="10023262" y="5320056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ysClr val="windowText" lastClr="000000"/>
                </a:solidFill>
              </a:rPr>
              <a:t>Firestore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F9DFC04-6474-BFFC-F335-C6DAEA70615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0804218" y="920997"/>
            <a:ext cx="0" cy="43990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1F70953-28B5-7C8E-64B2-EE6BC3A6B571}"/>
              </a:ext>
            </a:extLst>
          </p:cNvPr>
          <p:cNvSpPr txBox="1"/>
          <p:nvPr/>
        </p:nvSpPr>
        <p:spPr>
          <a:xfrm>
            <a:off x="9975997" y="121564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※ </a:t>
            </a:r>
            <a:r>
              <a:rPr kumimoji="1" lang="ja-JP" altLang="en-US" sz="800" dirty="0">
                <a:solidFill>
                  <a:schemeClr val="bg1"/>
                </a:solidFill>
              </a:rPr>
              <a:t>実際には</a:t>
            </a:r>
            <a:r>
              <a:rPr kumimoji="1" lang="en-US" altLang="ja-JP" sz="800" dirty="0">
                <a:solidFill>
                  <a:schemeClr val="bg1"/>
                </a:solidFill>
              </a:rPr>
              <a:t>LINE</a:t>
            </a:r>
            <a:r>
              <a:rPr kumimoji="1" lang="ja-JP" altLang="en-US" sz="800" dirty="0">
                <a:solidFill>
                  <a:schemeClr val="bg1"/>
                </a:solidFill>
              </a:rPr>
              <a:t>スクリプト動作時に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毎回ステータス参照するが省略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19CC429-FD66-ECB1-C38E-6443D7BDA8A8}"/>
              </a:ext>
            </a:extLst>
          </p:cNvPr>
          <p:cNvCxnSpPr>
            <a:cxnSpLocks/>
          </p:cNvCxnSpPr>
          <p:nvPr/>
        </p:nvCxnSpPr>
        <p:spPr>
          <a:xfrm flipH="1">
            <a:off x="906115" y="1278971"/>
            <a:ext cx="436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307610A-B019-F3E4-CEA5-3406226ACB01}"/>
              </a:ext>
            </a:extLst>
          </p:cNvPr>
          <p:cNvSpPr txBox="1"/>
          <p:nvPr/>
        </p:nvSpPr>
        <p:spPr>
          <a:xfrm>
            <a:off x="1119968" y="1085005"/>
            <a:ext cx="3881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“SMS</a:t>
            </a:r>
            <a:r>
              <a:rPr kumimoji="1" lang="ja-JP" altLang="en-US" sz="800" dirty="0">
                <a:solidFill>
                  <a:schemeClr val="bg1"/>
                </a:solidFill>
              </a:rPr>
              <a:t>認証を完了しました。以下の</a:t>
            </a:r>
            <a:r>
              <a:rPr kumimoji="1" lang="en-US" altLang="ja-JP" sz="800" dirty="0">
                <a:solidFill>
                  <a:schemeClr val="bg1"/>
                </a:solidFill>
              </a:rPr>
              <a:t>Google</a:t>
            </a:r>
            <a:r>
              <a:rPr kumimoji="1" lang="ja-JP" altLang="en-US" sz="800" dirty="0">
                <a:solidFill>
                  <a:schemeClr val="bg1"/>
                </a:solidFill>
              </a:rPr>
              <a:t>カレンダーを参照して</a:t>
            </a:r>
            <a:r>
              <a:rPr kumimoji="1" lang="en-US" altLang="ja-JP" sz="800" dirty="0">
                <a:solidFill>
                  <a:schemeClr val="bg1"/>
                </a:solidFill>
              </a:rPr>
              <a:t>~10</a:t>
            </a:r>
            <a:r>
              <a:rPr kumimoji="1" lang="ja-JP" altLang="en-US" sz="800" dirty="0">
                <a:solidFill>
                  <a:schemeClr val="bg1"/>
                </a:solidFill>
              </a:rPr>
              <a:t>桁の数字で</a:t>
            </a:r>
            <a:r>
              <a:rPr kumimoji="1" lang="en-US" altLang="ja-JP" sz="800" dirty="0">
                <a:solidFill>
                  <a:schemeClr val="bg1"/>
                </a:solidFill>
              </a:rPr>
              <a:t>~”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AF83216-8E2F-E6DF-F435-E2CBC0EF1AE7}"/>
              </a:ext>
            </a:extLst>
          </p:cNvPr>
          <p:cNvCxnSpPr>
            <a:cxnSpLocks/>
          </p:cNvCxnSpPr>
          <p:nvPr/>
        </p:nvCxnSpPr>
        <p:spPr>
          <a:xfrm flipH="1">
            <a:off x="906115" y="3006366"/>
            <a:ext cx="436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1BCFDFF-B756-95A4-B41E-A9BC003DA1BD}"/>
              </a:ext>
            </a:extLst>
          </p:cNvPr>
          <p:cNvSpPr txBox="1"/>
          <p:nvPr/>
        </p:nvSpPr>
        <p:spPr>
          <a:xfrm>
            <a:off x="1056738" y="2676808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False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“</a:t>
            </a:r>
            <a:r>
              <a:rPr kumimoji="1" lang="ja-JP" altLang="en-US" sz="800" dirty="0">
                <a:solidFill>
                  <a:schemeClr val="bg1"/>
                </a:solidFill>
              </a:rPr>
              <a:t>指定した日時に既に面接予定があるか、無効な文字列です。</a:t>
            </a:r>
            <a:r>
              <a:rPr kumimoji="1" lang="en-US" altLang="ja-JP" sz="800" dirty="0">
                <a:solidFill>
                  <a:schemeClr val="bg1"/>
                </a:solidFill>
              </a:rPr>
              <a:t>~”</a:t>
            </a:r>
          </a:p>
        </p:txBody>
      </p:sp>
      <p:sp>
        <p:nvSpPr>
          <p:cNvPr id="87" name="円弧 86">
            <a:extLst>
              <a:ext uri="{FF2B5EF4-FFF2-40B4-BE49-F238E27FC236}">
                <a16:creationId xmlns:a16="http://schemas.microsoft.com/office/drawing/2014/main" id="{D156B010-E9C2-5EE0-F423-0B091F40536A}"/>
              </a:ext>
            </a:extLst>
          </p:cNvPr>
          <p:cNvSpPr/>
          <p:nvPr/>
        </p:nvSpPr>
        <p:spPr>
          <a:xfrm>
            <a:off x="7034795" y="1748894"/>
            <a:ext cx="696040" cy="224585"/>
          </a:xfrm>
          <a:prstGeom prst="arc">
            <a:avLst>
              <a:gd name="adj1" fmla="val 12572500"/>
              <a:gd name="adj2" fmla="val 9102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C789BAB-CAFE-0CBB-0EC9-3A6856E26711}"/>
              </a:ext>
            </a:extLst>
          </p:cNvPr>
          <p:cNvCxnSpPr>
            <a:cxnSpLocks/>
          </p:cNvCxnSpPr>
          <p:nvPr/>
        </p:nvCxnSpPr>
        <p:spPr>
          <a:xfrm flipH="1">
            <a:off x="882043" y="4842704"/>
            <a:ext cx="438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8B42899C-D6AD-6D9C-B4CF-1B0294D4895F}"/>
              </a:ext>
            </a:extLst>
          </p:cNvPr>
          <p:cNvCxnSpPr>
            <a:cxnSpLocks/>
          </p:cNvCxnSpPr>
          <p:nvPr/>
        </p:nvCxnSpPr>
        <p:spPr>
          <a:xfrm>
            <a:off x="886193" y="4405288"/>
            <a:ext cx="4384530" cy="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FE3B394-9FBE-2A40-D761-2C749F6B8778}"/>
              </a:ext>
            </a:extLst>
          </p:cNvPr>
          <p:cNvCxnSpPr>
            <a:cxnSpLocks/>
          </p:cNvCxnSpPr>
          <p:nvPr/>
        </p:nvCxnSpPr>
        <p:spPr>
          <a:xfrm>
            <a:off x="906115" y="1656404"/>
            <a:ext cx="436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362623-DACC-D15F-5218-503EEB324F7F}"/>
              </a:ext>
            </a:extLst>
          </p:cNvPr>
          <p:cNvSpPr txBox="1"/>
          <p:nvPr/>
        </p:nvSpPr>
        <p:spPr>
          <a:xfrm>
            <a:off x="2570791" y="1468847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10</a:t>
            </a:r>
            <a:r>
              <a:rPr kumimoji="1" lang="ja-JP" altLang="en-US" sz="800" dirty="0">
                <a:solidFill>
                  <a:schemeClr val="bg1"/>
                </a:solidFill>
              </a:rPr>
              <a:t>桁の数字</a:t>
            </a:r>
            <a:r>
              <a:rPr kumimoji="1" lang="en-US" altLang="ja-JP" sz="800" dirty="0">
                <a:solidFill>
                  <a:schemeClr val="bg1"/>
                </a:solidFill>
              </a:rPr>
              <a:t>”2024070514”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8181E-6E78-0DB3-440D-CC7EB4A9EC13}"/>
              </a:ext>
            </a:extLst>
          </p:cNvPr>
          <p:cNvSpPr/>
          <p:nvPr/>
        </p:nvSpPr>
        <p:spPr>
          <a:xfrm>
            <a:off x="6278338" y="451277"/>
            <a:ext cx="1843353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カレンダー操作スクリプト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070860A-A5FD-2B25-23DA-C29CDD2228FC}"/>
              </a:ext>
            </a:extLst>
          </p:cNvPr>
          <p:cNvSpPr/>
          <p:nvPr/>
        </p:nvSpPr>
        <p:spPr>
          <a:xfrm>
            <a:off x="6278337" y="5327487"/>
            <a:ext cx="1843353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カレンダー操作スクリプト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9A49595-1165-AF89-9D90-E776F38BED18}"/>
              </a:ext>
            </a:extLst>
          </p:cNvPr>
          <p:cNvCxnSpPr>
            <a:cxnSpLocks/>
          </p:cNvCxnSpPr>
          <p:nvPr/>
        </p:nvCxnSpPr>
        <p:spPr>
          <a:xfrm flipV="1">
            <a:off x="5263848" y="1655869"/>
            <a:ext cx="1936165" cy="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B854D55-ED40-1331-E185-E290D0EF1349}"/>
              </a:ext>
            </a:extLst>
          </p:cNvPr>
          <p:cNvSpPr txBox="1"/>
          <p:nvPr/>
        </p:nvSpPr>
        <p:spPr>
          <a:xfrm>
            <a:off x="5581294" y="1468847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、</a:t>
            </a:r>
            <a:r>
              <a:rPr kumimoji="1" lang="en-US" altLang="ja-JP" sz="800" dirty="0">
                <a:solidFill>
                  <a:schemeClr val="bg1"/>
                </a:solidFill>
              </a:rPr>
              <a:t>10</a:t>
            </a:r>
            <a:r>
              <a:rPr kumimoji="1" lang="ja-JP" altLang="en-US" sz="800" dirty="0">
                <a:solidFill>
                  <a:schemeClr val="bg1"/>
                </a:solidFill>
              </a:rPr>
              <a:t>桁の数字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6EC667D-54C7-C4D4-1C63-D43254D5DDEC}"/>
              </a:ext>
            </a:extLst>
          </p:cNvPr>
          <p:cNvCxnSpPr>
            <a:cxnSpLocks/>
          </p:cNvCxnSpPr>
          <p:nvPr/>
        </p:nvCxnSpPr>
        <p:spPr>
          <a:xfrm>
            <a:off x="7200013" y="2257855"/>
            <a:ext cx="3597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6BF9195-71D9-D57D-4355-1E636183A6F5}"/>
              </a:ext>
            </a:extLst>
          </p:cNvPr>
          <p:cNvSpPr txBox="1"/>
          <p:nvPr/>
        </p:nvSpPr>
        <p:spPr>
          <a:xfrm>
            <a:off x="7710783" y="1684291"/>
            <a:ext cx="20453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“2024</a:t>
            </a:r>
            <a:r>
              <a:rPr kumimoji="1" lang="ja-JP" altLang="en-US" sz="800" dirty="0">
                <a:solidFill>
                  <a:schemeClr val="bg1"/>
                </a:solidFill>
              </a:rPr>
              <a:t>年</a:t>
            </a:r>
            <a:r>
              <a:rPr kumimoji="1" lang="en-US" altLang="ja-JP" sz="800" dirty="0">
                <a:solidFill>
                  <a:schemeClr val="bg1"/>
                </a:solidFill>
              </a:rPr>
              <a:t>7</a:t>
            </a:r>
            <a:r>
              <a:rPr kumimoji="1" lang="ja-JP" altLang="en-US" sz="800" dirty="0">
                <a:solidFill>
                  <a:schemeClr val="bg1"/>
                </a:solidFill>
              </a:rPr>
              <a:t>月</a:t>
            </a:r>
            <a:r>
              <a:rPr kumimoji="1" lang="en-US" altLang="ja-JP" sz="800" dirty="0">
                <a:solidFill>
                  <a:schemeClr val="bg1"/>
                </a:solidFill>
              </a:rPr>
              <a:t>5</a:t>
            </a:r>
            <a:r>
              <a:rPr kumimoji="1" lang="ja-JP" altLang="en-US" sz="800" dirty="0">
                <a:solidFill>
                  <a:schemeClr val="bg1"/>
                </a:solidFill>
              </a:rPr>
              <a:t>日</a:t>
            </a:r>
            <a:r>
              <a:rPr kumimoji="1" lang="en-US" altLang="ja-JP" sz="800" dirty="0">
                <a:solidFill>
                  <a:schemeClr val="bg1"/>
                </a:solidFill>
              </a:rPr>
              <a:t>14</a:t>
            </a:r>
            <a:r>
              <a:rPr kumimoji="1" lang="ja-JP" altLang="en-US" sz="800" dirty="0">
                <a:solidFill>
                  <a:schemeClr val="bg1"/>
                </a:solidFill>
              </a:rPr>
              <a:t>時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  <a:r>
              <a:rPr kumimoji="1" lang="ja-JP" altLang="en-US" sz="800" dirty="0">
                <a:solidFill>
                  <a:schemeClr val="bg1"/>
                </a:solidFill>
              </a:rPr>
              <a:t>に予定がないなら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Google Meet</a:t>
            </a:r>
            <a:r>
              <a:rPr kumimoji="1" lang="ja-JP" altLang="en-US" sz="800" dirty="0">
                <a:solidFill>
                  <a:schemeClr val="bg1"/>
                </a:solidFill>
              </a:rPr>
              <a:t>会議を入れる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7B3025F-AA2F-6CE1-F491-0371B86CBB0E}"/>
              </a:ext>
            </a:extLst>
          </p:cNvPr>
          <p:cNvSpPr txBox="1"/>
          <p:nvPr/>
        </p:nvSpPr>
        <p:spPr>
          <a:xfrm>
            <a:off x="7702493" y="2068049"/>
            <a:ext cx="2751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ステータス更新、面接予定日、</a:t>
            </a:r>
            <a:r>
              <a:rPr kumimoji="1" lang="en-US" altLang="ja-JP" sz="800" dirty="0">
                <a:solidFill>
                  <a:schemeClr val="bg1"/>
                </a:solidFill>
              </a:rPr>
              <a:t>Google Meet</a:t>
            </a:r>
            <a:r>
              <a:rPr kumimoji="1" lang="ja-JP" altLang="en-US" sz="800" dirty="0">
                <a:solidFill>
                  <a:schemeClr val="bg1"/>
                </a:solidFill>
              </a:rPr>
              <a:t>の</a:t>
            </a:r>
            <a:r>
              <a:rPr kumimoji="1" lang="en-US" altLang="ja-JP" sz="800" dirty="0">
                <a:solidFill>
                  <a:schemeClr val="bg1"/>
                </a:solidFill>
              </a:rPr>
              <a:t>URL</a:t>
            </a:r>
            <a:r>
              <a:rPr kumimoji="1" lang="ja-JP" altLang="en-US" sz="800" dirty="0">
                <a:solidFill>
                  <a:schemeClr val="bg1"/>
                </a:solidFill>
              </a:rPr>
              <a:t>を保存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5E7EC6-B715-D128-F8B5-95D475882A7B}"/>
              </a:ext>
            </a:extLst>
          </p:cNvPr>
          <p:cNvSpPr txBox="1"/>
          <p:nvPr/>
        </p:nvSpPr>
        <p:spPr>
          <a:xfrm>
            <a:off x="10785010" y="190329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ステータス：</a:t>
            </a:r>
            <a:r>
              <a:rPr kumimoji="1" lang="en-US" altLang="ja-JP" sz="800" dirty="0">
                <a:solidFill>
                  <a:schemeClr val="bg1"/>
                </a:solidFill>
              </a:rPr>
              <a:t>6</a:t>
            </a: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面接予定：</a:t>
            </a:r>
            <a:r>
              <a:rPr kumimoji="1" lang="en-US" altLang="ja-JP" sz="800" dirty="0">
                <a:solidFill>
                  <a:schemeClr val="bg1"/>
                </a:solidFill>
              </a:rPr>
              <a:t>[</a:t>
            </a:r>
            <a:r>
              <a:rPr kumimoji="1" lang="ja-JP" altLang="en-US" sz="800" dirty="0">
                <a:solidFill>
                  <a:schemeClr val="bg1"/>
                </a:solidFill>
              </a:rPr>
              <a:t>日時：</a:t>
            </a:r>
            <a:r>
              <a:rPr kumimoji="1" lang="en-US" altLang="ja-JP" sz="800" dirty="0">
                <a:solidFill>
                  <a:schemeClr val="bg1"/>
                </a:solidFill>
              </a:rPr>
              <a:t>xxx,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                     URL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>
                <a:solidFill>
                  <a:schemeClr val="bg1"/>
                </a:solidFill>
              </a:rPr>
              <a:t>xxx]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※</a:t>
            </a:r>
            <a:r>
              <a:rPr kumimoji="1" lang="ja-JP" altLang="en-US" sz="800" dirty="0">
                <a:solidFill>
                  <a:schemeClr val="bg1"/>
                </a:solidFill>
              </a:rPr>
              <a:t>別コレクション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“</a:t>
            </a:r>
            <a:r>
              <a:rPr kumimoji="1" lang="ja-JP" altLang="en-US" sz="800" dirty="0">
                <a:solidFill>
                  <a:schemeClr val="bg1"/>
                </a:solidFill>
              </a:rPr>
              <a:t>面接予定日時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ID”</a:t>
            </a: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→予定日時で検索できるように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A406C0B-3E8C-A589-D7A2-638834F74356}"/>
              </a:ext>
            </a:extLst>
          </p:cNvPr>
          <p:cNvCxnSpPr>
            <a:cxnSpLocks/>
          </p:cNvCxnSpPr>
          <p:nvPr/>
        </p:nvCxnSpPr>
        <p:spPr>
          <a:xfrm flipH="1">
            <a:off x="5270723" y="2401709"/>
            <a:ext cx="1936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E902768-F86C-2755-AF12-8B025D20332C}"/>
              </a:ext>
            </a:extLst>
          </p:cNvPr>
          <p:cNvSpPr txBox="1"/>
          <p:nvPr/>
        </p:nvSpPr>
        <p:spPr>
          <a:xfrm>
            <a:off x="5303445" y="2212200"/>
            <a:ext cx="19537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成否、面接予定日、</a:t>
            </a:r>
            <a:r>
              <a:rPr kumimoji="1" lang="en-US" altLang="ja-JP" sz="800" dirty="0">
                <a:solidFill>
                  <a:schemeClr val="bg1"/>
                </a:solidFill>
              </a:rPr>
              <a:t>Google Meet</a:t>
            </a:r>
            <a:r>
              <a:rPr kumimoji="1" lang="ja-JP" altLang="en-US" sz="800" dirty="0">
                <a:solidFill>
                  <a:schemeClr val="bg1"/>
                </a:solidFill>
              </a:rPr>
              <a:t>の</a:t>
            </a:r>
            <a:r>
              <a:rPr kumimoji="1" lang="en-US" altLang="ja-JP" sz="800" dirty="0">
                <a:solidFill>
                  <a:schemeClr val="bg1"/>
                </a:solidFill>
              </a:rPr>
              <a:t>URL</a:t>
            </a:r>
            <a:endParaRPr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B6DDE8B-F9FB-03DC-00D0-5FADC64B2036}"/>
              </a:ext>
            </a:extLst>
          </p:cNvPr>
          <p:cNvCxnSpPr>
            <a:cxnSpLocks/>
          </p:cNvCxnSpPr>
          <p:nvPr/>
        </p:nvCxnSpPr>
        <p:spPr>
          <a:xfrm flipH="1">
            <a:off x="906115" y="2605383"/>
            <a:ext cx="4351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A0F2FE1-10BE-6AC5-28A0-ECFE0F607098}"/>
              </a:ext>
            </a:extLst>
          </p:cNvPr>
          <p:cNvSpPr txBox="1"/>
          <p:nvPr/>
        </p:nvSpPr>
        <p:spPr>
          <a:xfrm>
            <a:off x="1056738" y="2169448"/>
            <a:ext cx="4146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Success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“</a:t>
            </a:r>
            <a:r>
              <a:rPr kumimoji="1" lang="ja-JP" altLang="en-US" sz="800" dirty="0">
                <a:solidFill>
                  <a:schemeClr val="bg1"/>
                </a:solidFill>
              </a:rPr>
              <a:t>面接希望日の受付を完了しました。面接予定日は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r>
              <a:rPr kumimoji="1" lang="ja-JP" altLang="en-US" sz="800" dirty="0">
                <a:solidFill>
                  <a:schemeClr val="bg1"/>
                </a:solidFill>
              </a:rPr>
              <a:t>です。予定を変更する場合は再度</a:t>
            </a:r>
            <a:r>
              <a:rPr kumimoji="1" lang="en-US" altLang="ja-JP" sz="800" dirty="0">
                <a:solidFill>
                  <a:schemeClr val="bg1"/>
                </a:solidFill>
              </a:rPr>
              <a:t>10</a:t>
            </a:r>
            <a:r>
              <a:rPr kumimoji="1" lang="ja-JP" altLang="en-US" sz="800" dirty="0">
                <a:solidFill>
                  <a:schemeClr val="bg1"/>
                </a:solidFill>
              </a:rPr>
              <a:t>桁の数字を入力してください。また、面接予定日時の</a:t>
            </a:r>
            <a:r>
              <a:rPr kumimoji="1" lang="en-US" altLang="ja-JP" sz="800" dirty="0">
                <a:solidFill>
                  <a:schemeClr val="bg1"/>
                </a:solidFill>
              </a:rPr>
              <a:t>10</a:t>
            </a:r>
            <a:r>
              <a:rPr kumimoji="1" lang="ja-JP" altLang="en-US" sz="800" dirty="0">
                <a:solidFill>
                  <a:schemeClr val="bg1"/>
                </a:solidFill>
              </a:rPr>
              <a:t>分前になると～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  <a:endParaRPr lang="ja-JP" altLang="en-US" sz="8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3F866E9-EB48-926D-3104-BC1AD0035013}"/>
              </a:ext>
            </a:extLst>
          </p:cNvPr>
          <p:cNvCxnSpPr>
            <a:cxnSpLocks/>
          </p:cNvCxnSpPr>
          <p:nvPr/>
        </p:nvCxnSpPr>
        <p:spPr>
          <a:xfrm flipH="1">
            <a:off x="5250307" y="3863644"/>
            <a:ext cx="3834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円弧 69">
            <a:extLst>
              <a:ext uri="{FF2B5EF4-FFF2-40B4-BE49-F238E27FC236}">
                <a16:creationId xmlns:a16="http://schemas.microsoft.com/office/drawing/2014/main" id="{FF7123EF-69A7-972C-7D0E-9917433E93AB}"/>
              </a:ext>
            </a:extLst>
          </p:cNvPr>
          <p:cNvSpPr/>
          <p:nvPr/>
        </p:nvSpPr>
        <p:spPr>
          <a:xfrm>
            <a:off x="8894969" y="3111390"/>
            <a:ext cx="696040" cy="224585"/>
          </a:xfrm>
          <a:prstGeom prst="arc">
            <a:avLst>
              <a:gd name="adj1" fmla="val 12572500"/>
              <a:gd name="adj2" fmla="val 9102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976E0C8-B61B-B9A7-23C9-2476B17FA778}"/>
              </a:ext>
            </a:extLst>
          </p:cNvPr>
          <p:cNvSpPr txBox="1"/>
          <p:nvPr/>
        </p:nvSpPr>
        <p:spPr>
          <a:xfrm>
            <a:off x="8998593" y="2866782"/>
            <a:ext cx="2124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“10</a:t>
            </a:r>
            <a:r>
              <a:rPr kumimoji="1" lang="ja-JP" altLang="en-US" sz="800" dirty="0">
                <a:solidFill>
                  <a:schemeClr val="bg1"/>
                </a:solidFill>
              </a:rPr>
              <a:t>分毎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  <a:r>
              <a:rPr kumimoji="1" lang="ja-JP" altLang="en-US" sz="800" dirty="0">
                <a:solidFill>
                  <a:schemeClr val="bg1"/>
                </a:solidFill>
              </a:rPr>
              <a:t>に</a:t>
            </a:r>
            <a:r>
              <a:rPr kumimoji="1" lang="en-US" altLang="ja-JP" sz="800" dirty="0">
                <a:solidFill>
                  <a:schemeClr val="bg1"/>
                </a:solidFill>
              </a:rPr>
              <a:t>Google</a:t>
            </a:r>
            <a:r>
              <a:rPr kumimoji="1" lang="ja-JP" altLang="en-US" sz="800" dirty="0">
                <a:solidFill>
                  <a:schemeClr val="bg1"/>
                </a:solidFill>
              </a:rPr>
              <a:t>カレンダーの予定を確認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BCFD4E9-4F26-0343-1AB5-E6B4C78A1CD8}"/>
              </a:ext>
            </a:extLst>
          </p:cNvPr>
          <p:cNvCxnSpPr>
            <a:cxnSpLocks/>
          </p:cNvCxnSpPr>
          <p:nvPr/>
        </p:nvCxnSpPr>
        <p:spPr>
          <a:xfrm>
            <a:off x="9073017" y="3692267"/>
            <a:ext cx="17312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D0A34B9-D783-A75A-0835-B572444EB6FB}"/>
              </a:ext>
            </a:extLst>
          </p:cNvPr>
          <p:cNvSpPr txBox="1"/>
          <p:nvPr/>
        </p:nvSpPr>
        <p:spPr>
          <a:xfrm>
            <a:off x="9185471" y="3502665"/>
            <a:ext cx="1487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ステータス更新、</a:t>
            </a:r>
            <a:r>
              <a:rPr kumimoji="1" lang="en-US" altLang="ja-JP" sz="800" dirty="0">
                <a:solidFill>
                  <a:schemeClr val="bg1"/>
                </a:solidFill>
              </a:rPr>
              <a:t>URL</a:t>
            </a:r>
            <a:r>
              <a:rPr kumimoji="1" lang="ja-JP" altLang="en-US" sz="800" dirty="0">
                <a:solidFill>
                  <a:schemeClr val="bg1"/>
                </a:solidFill>
              </a:rPr>
              <a:t>の取得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CE00D29A-0FB5-BF8F-2118-5169AC283D97}"/>
              </a:ext>
            </a:extLst>
          </p:cNvPr>
          <p:cNvSpPr txBox="1"/>
          <p:nvPr/>
        </p:nvSpPr>
        <p:spPr>
          <a:xfrm>
            <a:off x="6404198" y="3662799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、面接日時、</a:t>
            </a:r>
            <a:r>
              <a:rPr kumimoji="1" lang="en-US" altLang="ja-JP" sz="800" dirty="0">
                <a:solidFill>
                  <a:schemeClr val="bg1"/>
                </a:solidFill>
              </a:rPr>
              <a:t>URL</a:t>
            </a: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AA67BE2-F2BE-853E-4918-CF571E43F1AE}"/>
              </a:ext>
            </a:extLst>
          </p:cNvPr>
          <p:cNvCxnSpPr>
            <a:cxnSpLocks/>
          </p:cNvCxnSpPr>
          <p:nvPr/>
        </p:nvCxnSpPr>
        <p:spPr>
          <a:xfrm flipH="1">
            <a:off x="892365" y="4016043"/>
            <a:ext cx="4371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8FF19BC-9B29-B064-5CD6-78DF47B57C29}"/>
              </a:ext>
            </a:extLst>
          </p:cNvPr>
          <p:cNvSpPr txBox="1"/>
          <p:nvPr/>
        </p:nvSpPr>
        <p:spPr>
          <a:xfrm>
            <a:off x="1646095" y="3814267"/>
            <a:ext cx="26773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“</a:t>
            </a:r>
            <a:r>
              <a:rPr kumimoji="1" lang="ja-JP" altLang="en-US" sz="800" dirty="0">
                <a:solidFill>
                  <a:schemeClr val="bg1"/>
                </a:solidFill>
              </a:rPr>
              <a:t>面接予定日時の</a:t>
            </a:r>
            <a:r>
              <a:rPr kumimoji="1" lang="en-US" altLang="ja-JP" sz="800" dirty="0">
                <a:solidFill>
                  <a:schemeClr val="bg1"/>
                </a:solidFill>
              </a:rPr>
              <a:t>10</a:t>
            </a:r>
            <a:r>
              <a:rPr kumimoji="1" lang="ja-JP" altLang="en-US" sz="800" dirty="0">
                <a:solidFill>
                  <a:schemeClr val="bg1"/>
                </a:solidFill>
              </a:rPr>
              <a:t>分前になりました。以下の</a:t>
            </a:r>
            <a:r>
              <a:rPr kumimoji="1" lang="en-US" altLang="ja-JP" sz="800" dirty="0">
                <a:solidFill>
                  <a:schemeClr val="bg1"/>
                </a:solidFill>
              </a:rPr>
              <a:t>URL</a:t>
            </a:r>
            <a:r>
              <a:rPr kumimoji="1" lang="ja-JP" altLang="en-US" sz="800" dirty="0">
                <a:solidFill>
                  <a:schemeClr val="bg1"/>
                </a:solidFill>
              </a:rPr>
              <a:t>で</a:t>
            </a:r>
            <a:r>
              <a:rPr kumimoji="1" lang="en-US" altLang="ja-JP" sz="800" dirty="0">
                <a:solidFill>
                  <a:schemeClr val="bg1"/>
                </a:solidFill>
              </a:rPr>
              <a:t>~”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8B1E021-9672-D817-8AAD-35E34B5346BC}"/>
              </a:ext>
            </a:extLst>
          </p:cNvPr>
          <p:cNvSpPr txBox="1"/>
          <p:nvPr/>
        </p:nvSpPr>
        <p:spPr>
          <a:xfrm>
            <a:off x="10794167" y="3444936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ステータス：</a:t>
            </a:r>
            <a:r>
              <a:rPr kumimoji="1" lang="en-US" altLang="ja-JP" sz="800" dirty="0">
                <a:solidFill>
                  <a:schemeClr val="bg1"/>
                </a:solidFill>
              </a:rPr>
              <a:t>7</a:t>
            </a: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面接予定：</a:t>
            </a:r>
            <a:r>
              <a:rPr kumimoji="1" lang="en-US" altLang="ja-JP" sz="800" dirty="0">
                <a:solidFill>
                  <a:schemeClr val="bg1"/>
                </a:solidFill>
              </a:rPr>
              <a:t>[</a:t>
            </a:r>
            <a:r>
              <a:rPr kumimoji="1" lang="ja-JP" altLang="en-US" sz="800" dirty="0">
                <a:solidFill>
                  <a:schemeClr val="bg1"/>
                </a:solidFill>
              </a:rPr>
              <a:t>日時：</a:t>
            </a:r>
            <a:r>
              <a:rPr kumimoji="1" lang="en-US" altLang="ja-JP" sz="800" dirty="0">
                <a:solidFill>
                  <a:schemeClr val="bg1"/>
                </a:solidFill>
              </a:rPr>
              <a:t>xxx,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                     URL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>
                <a:solidFill>
                  <a:schemeClr val="bg1"/>
                </a:solidFill>
              </a:rPr>
              <a:t>xxx]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0171653-A72C-3B95-CD18-1BDEF8090F3B}"/>
              </a:ext>
            </a:extLst>
          </p:cNvPr>
          <p:cNvSpPr txBox="1"/>
          <p:nvPr/>
        </p:nvSpPr>
        <p:spPr>
          <a:xfrm>
            <a:off x="2413310" y="4217820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10</a:t>
            </a:r>
            <a:r>
              <a:rPr kumimoji="1" lang="ja-JP" altLang="en-US" sz="800" dirty="0">
                <a:solidFill>
                  <a:schemeClr val="bg1"/>
                </a:solidFill>
              </a:rPr>
              <a:t>桁の数字</a:t>
            </a:r>
            <a:r>
              <a:rPr kumimoji="1" lang="en-US" altLang="ja-JP" sz="800" dirty="0">
                <a:solidFill>
                  <a:schemeClr val="bg1"/>
                </a:solidFill>
              </a:rPr>
              <a:t>“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xxxxx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03C4634-51FB-DFC5-6E85-C7AB5945A9B0}"/>
              </a:ext>
            </a:extLst>
          </p:cNvPr>
          <p:cNvSpPr txBox="1"/>
          <p:nvPr/>
        </p:nvSpPr>
        <p:spPr>
          <a:xfrm>
            <a:off x="1746460" y="4656136"/>
            <a:ext cx="23503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False</a:t>
            </a:r>
            <a:r>
              <a:rPr kumimoji="1" lang="ja-JP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ja-JP" sz="800" dirty="0">
                <a:solidFill>
                  <a:schemeClr val="bg1"/>
                </a:solidFill>
              </a:rPr>
              <a:t>“</a:t>
            </a:r>
            <a:r>
              <a:rPr kumimoji="1" lang="ja-JP" altLang="en-US" sz="800" dirty="0">
                <a:solidFill>
                  <a:schemeClr val="bg1"/>
                </a:solidFill>
              </a:rPr>
              <a:t>面接予定日時の変更は締め切りました。</a:t>
            </a:r>
            <a:r>
              <a:rPr kumimoji="1" lang="en-US" altLang="ja-JP" sz="8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269FA037-70C8-0C9A-7A6E-ECB9E029B387}"/>
              </a:ext>
            </a:extLst>
          </p:cNvPr>
          <p:cNvSpPr/>
          <p:nvPr/>
        </p:nvSpPr>
        <p:spPr>
          <a:xfrm>
            <a:off x="2863731" y="448444"/>
            <a:ext cx="1368657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面接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AI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システム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1887D1D-D812-66CA-40D4-2AC0297713E4}"/>
              </a:ext>
            </a:extLst>
          </p:cNvPr>
          <p:cNvSpPr/>
          <p:nvPr/>
        </p:nvSpPr>
        <p:spPr>
          <a:xfrm>
            <a:off x="2863494" y="5320056"/>
            <a:ext cx="1368657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面接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AI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システム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2" name="円弧 111">
            <a:extLst>
              <a:ext uri="{FF2B5EF4-FFF2-40B4-BE49-F238E27FC236}">
                <a16:creationId xmlns:a16="http://schemas.microsoft.com/office/drawing/2014/main" id="{E91FB353-E7F0-27D3-E0EF-7521A29F3CD7}"/>
              </a:ext>
            </a:extLst>
          </p:cNvPr>
          <p:cNvSpPr/>
          <p:nvPr/>
        </p:nvSpPr>
        <p:spPr>
          <a:xfrm>
            <a:off x="3381926" y="3122696"/>
            <a:ext cx="696040" cy="224585"/>
          </a:xfrm>
          <a:prstGeom prst="arc">
            <a:avLst>
              <a:gd name="adj1" fmla="val 12572500"/>
              <a:gd name="adj2" fmla="val 9102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D0AC8C1-1F0C-06E4-3AED-4162B7B55949}"/>
              </a:ext>
            </a:extLst>
          </p:cNvPr>
          <p:cNvSpPr txBox="1"/>
          <p:nvPr/>
        </p:nvSpPr>
        <p:spPr>
          <a:xfrm>
            <a:off x="4053772" y="3133601"/>
            <a:ext cx="1693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毎時</a:t>
            </a:r>
            <a:r>
              <a:rPr kumimoji="1" lang="en-US" altLang="ja-JP" sz="800" dirty="0">
                <a:solidFill>
                  <a:schemeClr val="bg1"/>
                </a:solidFill>
              </a:rPr>
              <a:t>55</a:t>
            </a:r>
            <a:r>
              <a:rPr kumimoji="1" lang="ja-JP" altLang="en-US" sz="800" dirty="0">
                <a:solidFill>
                  <a:schemeClr val="bg1"/>
                </a:solidFill>
              </a:rPr>
              <a:t>分に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firestore</a:t>
            </a:r>
            <a:r>
              <a:rPr kumimoji="1" lang="ja-JP" altLang="en-US" sz="800" dirty="0">
                <a:solidFill>
                  <a:schemeClr val="bg1"/>
                </a:solidFill>
              </a:rPr>
              <a:t>をポーリング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D8993917-EAD5-2780-8F25-4640673877A8}"/>
              </a:ext>
            </a:extLst>
          </p:cNvPr>
          <p:cNvCxnSpPr>
            <a:cxnSpLocks/>
          </p:cNvCxnSpPr>
          <p:nvPr/>
        </p:nvCxnSpPr>
        <p:spPr>
          <a:xfrm flipH="1">
            <a:off x="3547822" y="3468481"/>
            <a:ext cx="7236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CC0E007-C932-8564-0AC0-2C3DE5BBF772}"/>
              </a:ext>
            </a:extLst>
          </p:cNvPr>
          <p:cNvSpPr txBox="1"/>
          <p:nvPr/>
        </p:nvSpPr>
        <p:spPr>
          <a:xfrm>
            <a:off x="6318020" y="3281912"/>
            <a:ext cx="1786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Google</a:t>
            </a:r>
            <a:r>
              <a:rPr kumimoji="1" lang="ja-JP" altLang="en-US" sz="800" dirty="0">
                <a:solidFill>
                  <a:schemeClr val="bg1"/>
                </a:solidFill>
              </a:rPr>
              <a:t>フォームの情報、</a:t>
            </a:r>
            <a:r>
              <a:rPr kumimoji="1" lang="en-US" altLang="ja-JP" sz="800" dirty="0">
                <a:solidFill>
                  <a:schemeClr val="bg1"/>
                </a:solidFill>
              </a:rPr>
              <a:t>URL</a:t>
            </a:r>
            <a:r>
              <a:rPr kumimoji="1" lang="ja-JP" altLang="en-US" sz="800" dirty="0">
                <a:solidFill>
                  <a:schemeClr val="bg1"/>
                </a:solidFill>
              </a:rPr>
              <a:t>の取得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B7EF4-E936-D466-650D-130220A52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10EABE52-7996-C142-76DF-691191B2C388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 flipH="1">
            <a:off x="3547823" y="913666"/>
            <a:ext cx="237" cy="44063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8EBD562-E71F-9F25-CFF5-9405F5FD02F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5264538" y="916499"/>
            <a:ext cx="5001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0BBF1D7-907F-4440-EA32-9B44E1E574DF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7200014" y="916499"/>
            <a:ext cx="1" cy="44109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CD8461-6C1B-326C-0EE7-9F35B50A69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A8B62-ADF8-CD39-BD17-B98B973423F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2024年5月15日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BCA4DA-B4AC-1EA3-406F-81D14C02FDF2}"/>
              </a:ext>
            </a:extLst>
          </p:cNvPr>
          <p:cNvSpPr/>
          <p:nvPr/>
        </p:nvSpPr>
        <p:spPr>
          <a:xfrm>
            <a:off x="468677" y="451277"/>
            <a:ext cx="877641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ユーザー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500BEF-3440-93F8-A7D4-B8DD16433FBE}"/>
              </a:ext>
            </a:extLst>
          </p:cNvPr>
          <p:cNvSpPr/>
          <p:nvPr/>
        </p:nvSpPr>
        <p:spPr>
          <a:xfrm>
            <a:off x="438411" y="5320056"/>
            <a:ext cx="877641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ユーザー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30BB6DF-A91A-42BA-127C-6E107B21C12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877232" y="916499"/>
            <a:ext cx="30266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3EE20F5-9445-8813-CF9A-D794547CE9F2}"/>
              </a:ext>
            </a:extLst>
          </p:cNvPr>
          <p:cNvSpPr/>
          <p:nvPr/>
        </p:nvSpPr>
        <p:spPr>
          <a:xfrm>
            <a:off x="8292884" y="451277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Google 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ドライブ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D90320-C216-AAFF-0850-9975E1BE9D2A}"/>
              </a:ext>
            </a:extLst>
          </p:cNvPr>
          <p:cNvSpPr/>
          <p:nvPr/>
        </p:nvSpPr>
        <p:spPr>
          <a:xfrm>
            <a:off x="8292061" y="5320056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Google 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ドライブ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8A6B957-3499-C41D-9B3F-257DF328A72F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flipH="1">
            <a:off x="9073017" y="916499"/>
            <a:ext cx="823" cy="44035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6D440A9-484B-17C3-51BB-CC3517FC4708}"/>
              </a:ext>
            </a:extLst>
          </p:cNvPr>
          <p:cNvSpPr/>
          <p:nvPr/>
        </p:nvSpPr>
        <p:spPr>
          <a:xfrm>
            <a:off x="1720997" y="451277"/>
            <a:ext cx="877641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watchdog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D335774-BF7B-7538-2C03-13D1B959C348}"/>
              </a:ext>
            </a:extLst>
          </p:cNvPr>
          <p:cNvSpPr/>
          <p:nvPr/>
        </p:nvSpPr>
        <p:spPr>
          <a:xfrm>
            <a:off x="1720996" y="5327487"/>
            <a:ext cx="877641" cy="4652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watchdog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A91D8526-02F6-6D0D-384E-8C3E08896D2B}"/>
              </a:ext>
            </a:extLst>
          </p:cNvPr>
          <p:cNvCxnSpPr>
            <a:cxnSpLocks/>
          </p:cNvCxnSpPr>
          <p:nvPr/>
        </p:nvCxnSpPr>
        <p:spPr>
          <a:xfrm flipH="1">
            <a:off x="2168716" y="916499"/>
            <a:ext cx="1" cy="44109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BAF0AF0-7EDA-CDD4-109C-3C1D22EB42B0}"/>
              </a:ext>
            </a:extLst>
          </p:cNvPr>
          <p:cNvSpPr/>
          <p:nvPr/>
        </p:nvSpPr>
        <p:spPr>
          <a:xfrm>
            <a:off x="4421934" y="451277"/>
            <a:ext cx="1695210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“LINE Bot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875982-3779-BC07-83EB-8F713F757581}"/>
              </a:ext>
            </a:extLst>
          </p:cNvPr>
          <p:cNvSpPr/>
          <p:nvPr/>
        </p:nvSpPr>
        <p:spPr>
          <a:xfrm>
            <a:off x="4416933" y="5320056"/>
            <a:ext cx="1695210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“LINE Bot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61EA358-EA6D-0188-632B-F3C3B748F4F8}"/>
              </a:ext>
            </a:extLst>
          </p:cNvPr>
          <p:cNvSpPr/>
          <p:nvPr/>
        </p:nvSpPr>
        <p:spPr>
          <a:xfrm>
            <a:off x="10023262" y="455775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ysClr val="windowText" lastClr="000000"/>
                </a:solidFill>
              </a:rPr>
              <a:t>Firestore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429F359-B3D0-03CE-0795-C28C9B75B023}"/>
              </a:ext>
            </a:extLst>
          </p:cNvPr>
          <p:cNvSpPr/>
          <p:nvPr/>
        </p:nvSpPr>
        <p:spPr>
          <a:xfrm>
            <a:off x="10023262" y="5320056"/>
            <a:ext cx="1561912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ysClr val="windowText" lastClr="000000"/>
                </a:solidFill>
              </a:rPr>
              <a:t>Firestore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F9DFC04-6474-BFFC-F335-C6DAEA70615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0804218" y="920997"/>
            <a:ext cx="0" cy="43990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1F70953-28B5-7C8E-64B2-EE6BC3A6B571}"/>
              </a:ext>
            </a:extLst>
          </p:cNvPr>
          <p:cNvSpPr txBox="1"/>
          <p:nvPr/>
        </p:nvSpPr>
        <p:spPr>
          <a:xfrm>
            <a:off x="9975997" y="121564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※ </a:t>
            </a:r>
            <a:r>
              <a:rPr kumimoji="1" lang="ja-JP" altLang="en-US" sz="800" dirty="0">
                <a:solidFill>
                  <a:schemeClr val="bg1"/>
                </a:solidFill>
              </a:rPr>
              <a:t>実際には</a:t>
            </a:r>
            <a:r>
              <a:rPr kumimoji="1" lang="en-US" altLang="ja-JP" sz="800" dirty="0">
                <a:solidFill>
                  <a:schemeClr val="bg1"/>
                </a:solidFill>
              </a:rPr>
              <a:t>LINE</a:t>
            </a:r>
            <a:r>
              <a:rPr kumimoji="1" lang="ja-JP" altLang="en-US" sz="800" dirty="0">
                <a:solidFill>
                  <a:schemeClr val="bg1"/>
                </a:solidFill>
              </a:rPr>
              <a:t>スクリプト動作時に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毎回ステータス参照するが省略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8181E-6E78-0DB3-440D-CC7EB4A9EC13}"/>
              </a:ext>
            </a:extLst>
          </p:cNvPr>
          <p:cNvSpPr/>
          <p:nvPr/>
        </p:nvSpPr>
        <p:spPr>
          <a:xfrm>
            <a:off x="6278338" y="451277"/>
            <a:ext cx="1843353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カレンダー操作スクリプト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070860A-A5FD-2B25-23DA-C29CDD2228FC}"/>
              </a:ext>
            </a:extLst>
          </p:cNvPr>
          <p:cNvSpPr/>
          <p:nvPr/>
        </p:nvSpPr>
        <p:spPr>
          <a:xfrm>
            <a:off x="6278337" y="5327487"/>
            <a:ext cx="1843353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カレンダー操作スクリプト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269FA037-70C8-0C9A-7A6E-ECB9E029B387}"/>
              </a:ext>
            </a:extLst>
          </p:cNvPr>
          <p:cNvSpPr/>
          <p:nvPr/>
        </p:nvSpPr>
        <p:spPr>
          <a:xfrm>
            <a:off x="2863731" y="448444"/>
            <a:ext cx="1368657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面接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AI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システム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1887D1D-D812-66CA-40D4-2AC0297713E4}"/>
              </a:ext>
            </a:extLst>
          </p:cNvPr>
          <p:cNvSpPr/>
          <p:nvPr/>
        </p:nvSpPr>
        <p:spPr>
          <a:xfrm>
            <a:off x="2863494" y="5320056"/>
            <a:ext cx="1368657" cy="465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ysClr val="windowText" lastClr="000000"/>
                </a:solidFill>
              </a:rPr>
              <a:t>“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面接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AI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システム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”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906B732C-AB25-071C-2EF3-CBEEFFCFD3A2}"/>
              </a:ext>
            </a:extLst>
          </p:cNvPr>
          <p:cNvSpPr/>
          <p:nvPr/>
        </p:nvSpPr>
        <p:spPr>
          <a:xfrm>
            <a:off x="3371317" y="1108267"/>
            <a:ext cx="696040" cy="224585"/>
          </a:xfrm>
          <a:prstGeom prst="arc">
            <a:avLst>
              <a:gd name="adj1" fmla="val 12572500"/>
              <a:gd name="adj2" fmla="val 9102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43E9B6-311B-1CB2-59CB-946AB729B664}"/>
              </a:ext>
            </a:extLst>
          </p:cNvPr>
          <p:cNvSpPr txBox="1"/>
          <p:nvPr/>
        </p:nvSpPr>
        <p:spPr>
          <a:xfrm>
            <a:off x="4033756" y="995808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Google Meet</a:t>
            </a:r>
            <a:r>
              <a:rPr kumimoji="1" lang="ja-JP" altLang="en-US" sz="800" dirty="0">
                <a:solidFill>
                  <a:schemeClr val="bg1"/>
                </a:solidFill>
              </a:rPr>
              <a:t>の</a:t>
            </a:r>
            <a:r>
              <a:rPr kumimoji="1" lang="en-US" altLang="ja-JP" sz="800" dirty="0">
                <a:solidFill>
                  <a:schemeClr val="bg1"/>
                </a:solidFill>
              </a:rPr>
              <a:t>Web</a:t>
            </a:r>
            <a:r>
              <a:rPr kumimoji="1" lang="ja-JP" altLang="en-US" sz="800" dirty="0">
                <a:solidFill>
                  <a:schemeClr val="bg1"/>
                </a:solidFill>
              </a:rPr>
              <a:t>ブラウザ操作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ビデオ会議の録音録画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面接の実行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C2B8337-6BE0-BE30-21E3-318B0B714A8A}"/>
              </a:ext>
            </a:extLst>
          </p:cNvPr>
          <p:cNvCxnSpPr>
            <a:cxnSpLocks/>
          </p:cNvCxnSpPr>
          <p:nvPr/>
        </p:nvCxnSpPr>
        <p:spPr>
          <a:xfrm>
            <a:off x="3547822" y="1949754"/>
            <a:ext cx="7256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4B2150-B244-0386-5D0D-733663E83BB7}"/>
              </a:ext>
            </a:extLst>
          </p:cNvPr>
          <p:cNvSpPr txBox="1"/>
          <p:nvPr/>
        </p:nvSpPr>
        <p:spPr>
          <a:xfrm>
            <a:off x="5775879" y="1402812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録画データの送信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F2F388D-406F-6013-8E68-6966D214E201}"/>
              </a:ext>
            </a:extLst>
          </p:cNvPr>
          <p:cNvCxnSpPr>
            <a:cxnSpLocks/>
          </p:cNvCxnSpPr>
          <p:nvPr/>
        </p:nvCxnSpPr>
        <p:spPr>
          <a:xfrm>
            <a:off x="3547822" y="1607426"/>
            <a:ext cx="5525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3219E2-3939-D215-C16F-A8A5F8594DE9}"/>
              </a:ext>
            </a:extLst>
          </p:cNvPr>
          <p:cNvSpPr txBox="1"/>
          <p:nvPr/>
        </p:nvSpPr>
        <p:spPr>
          <a:xfrm>
            <a:off x="6304225" y="1748353"/>
            <a:ext cx="18261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合否結果の送信・ステータスの更新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647F1A-DCA7-4FDF-990F-38E0B851CA86}"/>
              </a:ext>
            </a:extLst>
          </p:cNvPr>
          <p:cNvCxnSpPr>
            <a:cxnSpLocks/>
          </p:cNvCxnSpPr>
          <p:nvPr/>
        </p:nvCxnSpPr>
        <p:spPr>
          <a:xfrm>
            <a:off x="3547822" y="2306757"/>
            <a:ext cx="1716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0C0BEA-523B-DBBC-B6B8-EB06DAF5C7C5}"/>
              </a:ext>
            </a:extLst>
          </p:cNvPr>
          <p:cNvSpPr txBox="1"/>
          <p:nvPr/>
        </p:nvSpPr>
        <p:spPr>
          <a:xfrm>
            <a:off x="3961843" y="211720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面接終了通知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34CBEA7-29E1-6E9C-9697-822CE4D0BD70}"/>
              </a:ext>
            </a:extLst>
          </p:cNvPr>
          <p:cNvSpPr txBox="1"/>
          <p:nvPr/>
        </p:nvSpPr>
        <p:spPr>
          <a:xfrm>
            <a:off x="10804218" y="1748353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ユーザー</a:t>
            </a:r>
            <a:r>
              <a:rPr kumimoji="1" lang="en-US" altLang="ja-JP" sz="800" dirty="0">
                <a:solidFill>
                  <a:schemeClr val="bg1"/>
                </a:solidFill>
              </a:rPr>
              <a:t>ID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 err="1">
                <a:solidFill>
                  <a:schemeClr val="bg1"/>
                </a:solidFill>
              </a:rPr>
              <a:t>xxxx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ステータス：</a:t>
            </a:r>
            <a:r>
              <a:rPr kumimoji="1" lang="en-US" altLang="ja-JP" sz="800" dirty="0">
                <a:solidFill>
                  <a:schemeClr val="bg1"/>
                </a:solidFill>
              </a:rPr>
              <a:t>8</a:t>
            </a: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面接予定：</a:t>
            </a:r>
            <a:r>
              <a:rPr kumimoji="1" lang="en-US" altLang="ja-JP" sz="800" dirty="0">
                <a:solidFill>
                  <a:schemeClr val="bg1"/>
                </a:solidFill>
              </a:rPr>
              <a:t>[</a:t>
            </a:r>
            <a:r>
              <a:rPr kumimoji="1" lang="ja-JP" altLang="en-US" sz="800" dirty="0">
                <a:solidFill>
                  <a:schemeClr val="bg1"/>
                </a:solidFill>
              </a:rPr>
              <a:t>日時：</a:t>
            </a:r>
            <a:r>
              <a:rPr kumimoji="1" lang="en-US" altLang="ja-JP" sz="800" dirty="0">
                <a:solidFill>
                  <a:schemeClr val="bg1"/>
                </a:solidFill>
              </a:rPr>
              <a:t>xxx,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                     URL</a:t>
            </a:r>
            <a:r>
              <a:rPr kumimoji="1" lang="ja-JP" altLang="en-US" sz="800" dirty="0">
                <a:solidFill>
                  <a:schemeClr val="bg1"/>
                </a:solidFill>
              </a:rPr>
              <a:t>：</a:t>
            </a:r>
            <a:r>
              <a:rPr kumimoji="1" lang="en-US" altLang="ja-JP" sz="800" dirty="0">
                <a:solidFill>
                  <a:schemeClr val="bg1"/>
                </a:solidFill>
              </a:rPr>
              <a:t>xxx]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82F539B-C945-3D6F-91B4-0552693AD99E}"/>
              </a:ext>
            </a:extLst>
          </p:cNvPr>
          <p:cNvCxnSpPr>
            <a:cxnSpLocks/>
          </p:cNvCxnSpPr>
          <p:nvPr/>
        </p:nvCxnSpPr>
        <p:spPr>
          <a:xfrm>
            <a:off x="5268569" y="2306757"/>
            <a:ext cx="193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弧 36">
            <a:extLst>
              <a:ext uri="{FF2B5EF4-FFF2-40B4-BE49-F238E27FC236}">
                <a16:creationId xmlns:a16="http://schemas.microsoft.com/office/drawing/2014/main" id="{8869D521-5F14-6AA2-EB12-59A30AC62395}"/>
              </a:ext>
            </a:extLst>
          </p:cNvPr>
          <p:cNvSpPr/>
          <p:nvPr/>
        </p:nvSpPr>
        <p:spPr>
          <a:xfrm>
            <a:off x="7025555" y="2425133"/>
            <a:ext cx="696040" cy="224585"/>
          </a:xfrm>
          <a:prstGeom prst="arc">
            <a:avLst>
              <a:gd name="adj1" fmla="val 12572500"/>
              <a:gd name="adj2" fmla="val 9102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AC6A068-8363-14E8-BFE7-A4FE7BA6EDBD}"/>
              </a:ext>
            </a:extLst>
          </p:cNvPr>
          <p:cNvSpPr txBox="1"/>
          <p:nvPr/>
        </p:nvSpPr>
        <p:spPr>
          <a:xfrm>
            <a:off x="7731027" y="242513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当該日時の削除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7AEC348-2267-BDD9-5D18-375ED5C2A2FD}"/>
              </a:ext>
            </a:extLst>
          </p:cNvPr>
          <p:cNvCxnSpPr>
            <a:cxnSpLocks/>
          </p:cNvCxnSpPr>
          <p:nvPr/>
        </p:nvCxnSpPr>
        <p:spPr>
          <a:xfrm flipH="1">
            <a:off x="5275083" y="2877902"/>
            <a:ext cx="552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1AF9EF7-6A83-DB9B-E98D-A98767FB74D0}"/>
              </a:ext>
            </a:extLst>
          </p:cNvPr>
          <p:cNvSpPr txBox="1"/>
          <p:nvPr/>
        </p:nvSpPr>
        <p:spPr>
          <a:xfrm>
            <a:off x="7246876" y="2683977"/>
            <a:ext cx="1723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合否結果・ステータス情報の取得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0E07BAD-5AC3-55AD-9A4F-E18836980E7F}"/>
              </a:ext>
            </a:extLst>
          </p:cNvPr>
          <p:cNvCxnSpPr>
            <a:cxnSpLocks/>
          </p:cNvCxnSpPr>
          <p:nvPr/>
        </p:nvCxnSpPr>
        <p:spPr>
          <a:xfrm flipH="1">
            <a:off x="885777" y="3116861"/>
            <a:ext cx="437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FA519A-D8C2-9674-3F44-3E57899BCA4B}"/>
              </a:ext>
            </a:extLst>
          </p:cNvPr>
          <p:cNvSpPr txBox="1"/>
          <p:nvPr/>
        </p:nvSpPr>
        <p:spPr>
          <a:xfrm>
            <a:off x="2412088" y="2923908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合否結果の報告</a:t>
            </a:r>
            <a:endParaRPr kumimoji="1" lang="en-US" altLang="ja-JP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47797"/>
      </p:ext>
    </p:extLst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kumimoji="1" sz="1400" dirty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49129434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幾何学模様の年次プレゼンテーション</Template>
  <TotalTime>8797</TotalTime>
  <Words>1018</Words>
  <Application>Microsoft Office PowerPoint</Application>
  <PresentationFormat>ワイド画面</PresentationFormat>
  <Paragraphs>184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Arial</vt:lpstr>
      <vt:lpstr>Wingdings</vt:lpstr>
      <vt:lpstr>ユーザー設定</vt:lpstr>
      <vt:lpstr>Googleカレンダー連携イメージ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ユーザーフロー案</dc:title>
  <dc:creator>一樹 旦尾</dc:creator>
  <cp:lastModifiedBy>一樹 旦尾</cp:lastModifiedBy>
  <cp:revision>13</cp:revision>
  <dcterms:created xsi:type="dcterms:W3CDTF">2024-02-24T08:07:25Z</dcterms:created>
  <dcterms:modified xsi:type="dcterms:W3CDTF">2024-05-17T12:33:12Z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