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78" r:id="rId2"/>
    <p:sldId id="310" r:id="rId3"/>
    <p:sldId id="299" r:id="rId4"/>
    <p:sldId id="300" r:id="rId5"/>
    <p:sldId id="309" r:id="rId6"/>
    <p:sldId id="279" r:id="rId7"/>
    <p:sldId id="302" r:id="rId8"/>
    <p:sldId id="301" r:id="rId9"/>
    <p:sldId id="289" r:id="rId10"/>
    <p:sldId id="308" r:id="rId11"/>
    <p:sldId id="303" r:id="rId12"/>
    <p:sldId id="311" r:id="rId13"/>
    <p:sldId id="281" r:id="rId14"/>
    <p:sldId id="305" r:id="rId15"/>
    <p:sldId id="306" r:id="rId16"/>
    <p:sldId id="3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7" d="100"/>
          <a:sy n="67" d="100"/>
        </p:scale>
        <p:origin x="644" y="56"/>
      </p:cViewPr>
      <p:guideLst>
        <p:guide orient="horz" pos="2160"/>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pPr/>
              <a:t>12/30/2021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pPr/>
              <a:t>12/30/2021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12/30/2021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12/30/2021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12/30/2021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lnSpc>
          <a:spcPct val="110000"/>
        </a:lnSpc>
        <a:spcBef>
          <a:spcPct val="20000"/>
        </a:spcBef>
        <a:spcAft>
          <a:spcPts val="600"/>
        </a:spcAft>
        <a:buClr>
          <a:schemeClr val="tx2"/>
        </a:buClr>
        <a:buSzPct val="70000"/>
        <a:buFont typeface="Wingdings 2" panose="05020102010507070707"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1" y="10"/>
            <a:ext cx="12192001" cy="6857990"/>
          </a:xfrm>
          <a:prstGeom prst="rect">
            <a:avLst/>
          </a:prstGeom>
        </p:spPr>
      </p:pic>
      <p:sp useBgFill="1">
        <p:nvSpPr>
          <p:cNvPr id="103" name="Freeform 5"/>
          <p:cNvSpPr>
            <a:spLocks noGrp="1" noRot="1" noChangeAspect="1" noMove="1" noResize="1" noEditPoints="1" noAdjustHandles="1" noChangeArrowheads="1" noChangeShapeType="1" noTextEdit="1"/>
          </p:cNvSpPr>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oudy Old Style" panose="02020502050305020303"/>
              <a:ea typeface="+mn-ea"/>
              <a:cs typeface="+mn-cs"/>
            </a:endParaRPr>
          </a:p>
        </p:txBody>
      </p:sp>
      <p:sp>
        <p:nvSpPr>
          <p:cNvPr id="2" name="Title 1"/>
          <p:cNvSpPr>
            <a:spLocks noGrp="1"/>
          </p:cNvSpPr>
          <p:nvPr>
            <p:ph type="ctrTitle"/>
          </p:nvPr>
        </p:nvSpPr>
        <p:spPr>
          <a:xfrm>
            <a:off x="7389962" y="1673524"/>
            <a:ext cx="3485073" cy="2420504"/>
          </a:xfrm>
        </p:spPr>
        <p:txBody>
          <a:bodyPr>
            <a:normAutofit/>
          </a:bodyPr>
          <a:lstStyle/>
          <a:p>
            <a:r>
              <a:rPr lang="en-US" sz="4000" b="1" dirty="0"/>
              <a:t>Detecting Natural Disasters with PyTorch</a:t>
            </a:r>
          </a:p>
        </p:txBody>
      </p:sp>
      <p:sp>
        <p:nvSpPr>
          <p:cNvPr id="3" name="Subtitle 2"/>
          <p:cNvSpPr>
            <a:spLocks noGrp="1"/>
          </p:cNvSpPr>
          <p:nvPr>
            <p:ph type="subTitle" idx="1"/>
          </p:nvPr>
        </p:nvSpPr>
        <p:spPr>
          <a:xfrm>
            <a:off x="7176770" y="4157980"/>
            <a:ext cx="4164965" cy="1553845"/>
          </a:xfrm>
        </p:spPr>
        <p:txBody>
          <a:bodyPr>
            <a:normAutofit fontScale="42500" lnSpcReduction="20000"/>
          </a:bodyPr>
          <a:lstStyle/>
          <a:p>
            <a:pPr algn="l"/>
            <a:r>
              <a:rPr lang="en-US" sz="6000" dirty="0"/>
              <a:t> By </a:t>
            </a:r>
            <a:br>
              <a:rPr lang="en-US" sz="6000" dirty="0"/>
            </a:br>
            <a:r>
              <a:rPr lang="en-US" sz="6000" dirty="0" err="1"/>
              <a:t>Souhardya</a:t>
            </a:r>
            <a:r>
              <a:rPr lang="en-US" sz="6000" dirty="0"/>
              <a:t> D. (19BCE1330)</a:t>
            </a:r>
          </a:p>
          <a:p>
            <a:pPr algn="l"/>
            <a:r>
              <a:rPr lang="en-US" sz="6000" dirty="0"/>
              <a:t>Manav Jaiswal (19BCE1037)</a:t>
            </a:r>
            <a:endParaRPr lang="en-US" sz="2300" dirty="0"/>
          </a:p>
          <a:p>
            <a:pPr algn="l"/>
            <a:endParaRPr lang="en-US" dirty="0"/>
          </a:p>
          <a:p>
            <a:pPr algn="l"/>
            <a:endParaRPr lang="en-US" sz="2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70C7-D243-4220-8FB6-1561EB8DC9FF}"/>
              </a:ext>
            </a:extLst>
          </p:cNvPr>
          <p:cNvSpPr>
            <a:spLocks noGrp="1"/>
          </p:cNvSpPr>
          <p:nvPr>
            <p:ph type="title"/>
          </p:nvPr>
        </p:nvSpPr>
        <p:spPr>
          <a:xfrm>
            <a:off x="913795" y="609600"/>
            <a:ext cx="10353762" cy="1028700"/>
          </a:xfrm>
        </p:spPr>
        <p:txBody>
          <a:bodyPr/>
          <a:lstStyle/>
          <a:p>
            <a:pPr algn="l"/>
            <a:r>
              <a:rPr lang="en-US" dirty="0"/>
              <a:t>Architecture</a:t>
            </a:r>
            <a:endParaRPr lang="en-IN" dirty="0"/>
          </a:p>
        </p:txBody>
      </p:sp>
      <p:pic>
        <p:nvPicPr>
          <p:cNvPr id="4" name="Picture 3">
            <a:extLst>
              <a:ext uri="{FF2B5EF4-FFF2-40B4-BE49-F238E27FC236}">
                <a16:creationId xmlns:a16="http://schemas.microsoft.com/office/drawing/2014/main" id="{5DAB295D-8DA9-41F4-BD01-ED1F4066A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44" y="1951672"/>
            <a:ext cx="9971406" cy="3717024"/>
          </a:xfrm>
          <a:prstGeom prst="rect">
            <a:avLst/>
          </a:prstGeom>
        </p:spPr>
      </p:pic>
    </p:spTree>
    <p:extLst>
      <p:ext uri="{BB962C8B-B14F-4D97-AF65-F5344CB8AC3E}">
        <p14:creationId xmlns:p14="http://schemas.microsoft.com/office/powerpoint/2010/main" val="137299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t>Survey Of Existing System </a:t>
            </a:r>
            <a:endParaRPr lang="en-US" sz="4400" dirty="0"/>
          </a:p>
        </p:txBody>
      </p:sp>
      <p:sp>
        <p:nvSpPr>
          <p:cNvPr id="3" name="Content Placeholder 2"/>
          <p:cNvSpPr>
            <a:spLocks noGrp="1"/>
          </p:cNvSpPr>
          <p:nvPr>
            <p:ph idx="1"/>
          </p:nvPr>
        </p:nvSpPr>
        <p:spPr/>
        <p:txBody>
          <a:bodyPr>
            <a:normAutofit fontScale="70000" lnSpcReduction="20000"/>
          </a:bodyPr>
          <a:lstStyle/>
          <a:p>
            <a:r>
              <a:rPr lang="en-US" sz="2400" dirty="0"/>
              <a:t>Natural disasters cannot be prevented — </a:t>
            </a:r>
            <a:r>
              <a:rPr lang="en-US" sz="2400" i="1" dirty="0"/>
              <a:t>but they can be detected.</a:t>
            </a:r>
            <a:endParaRPr lang="en-US" sz="2400" dirty="0"/>
          </a:p>
          <a:p>
            <a:r>
              <a:rPr lang="en-US" sz="2400" dirty="0"/>
              <a:t>All around the world we use sensors to monitor for natural disasters:</a:t>
            </a:r>
          </a:p>
          <a:p>
            <a:pPr lvl="0"/>
            <a:r>
              <a:rPr lang="en-US" sz="2400" b="1" dirty="0"/>
              <a:t>Seismic sensors</a:t>
            </a:r>
            <a:r>
              <a:rPr lang="en-US" sz="2400" dirty="0"/>
              <a:t> (seismometers) and </a:t>
            </a:r>
            <a:r>
              <a:rPr lang="en-US" sz="2400" b="1" dirty="0"/>
              <a:t>vibration sensors</a:t>
            </a:r>
            <a:r>
              <a:rPr lang="en-US" sz="2400" dirty="0"/>
              <a:t> (</a:t>
            </a:r>
            <a:r>
              <a:rPr lang="en-US" sz="2400" dirty="0" err="1"/>
              <a:t>seismoscopes</a:t>
            </a:r>
            <a:r>
              <a:rPr lang="en-US" sz="2400" dirty="0"/>
              <a:t>) are used to monitor for earthquakes (and downstream tsunamis).</a:t>
            </a:r>
          </a:p>
          <a:p>
            <a:pPr lvl="0"/>
            <a:r>
              <a:rPr lang="en-US" sz="2400" b="1" dirty="0"/>
              <a:t>Radar maps are used to detect the signature “hook echo” of a tornado (i.e., a hook that extends from the radar echo).</a:t>
            </a:r>
            <a:endParaRPr lang="en-US" sz="2400" dirty="0"/>
          </a:p>
          <a:p>
            <a:pPr lvl="0"/>
            <a:r>
              <a:rPr lang="en-US" sz="2400" b="1" dirty="0"/>
              <a:t>Flood sensors are used to measure moisture levels while water level sensors monitor the height of water along a river, stream, etc.</a:t>
            </a:r>
            <a:endParaRPr lang="en-US" sz="2400" dirty="0"/>
          </a:p>
          <a:p>
            <a:pPr lvl="0"/>
            <a:r>
              <a:rPr lang="en-US" sz="2400" b="1" dirty="0"/>
              <a:t>Wildfire sensors are still in their infancy but hopefully will be able to detect trace amounts of smoke and fire.</a:t>
            </a:r>
            <a:endParaRPr lang="en-US" sz="2400" dirty="0"/>
          </a:p>
          <a:p>
            <a:r>
              <a:rPr lang="en-US" sz="2400" b="1" dirty="0"/>
              <a:t>Each of these sensors is </a:t>
            </a:r>
            <a:r>
              <a:rPr lang="en-US" sz="2400" b="1" i="1" dirty="0"/>
              <a:t>highly specialized</a:t>
            </a:r>
            <a:r>
              <a:rPr lang="en-US" sz="2400" b="1" dirty="0"/>
              <a:t> to the task at hand</a:t>
            </a:r>
            <a:r>
              <a:rPr lang="en-US" sz="2400" dirty="0"/>
              <a:t> — detect a natural disaster early, alert people, and allow them to get to safety.</a:t>
            </a:r>
          </a:p>
          <a:p>
            <a:pPr marL="36830" indent="0">
              <a:buNone/>
            </a:pP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6952CE1-FED2-4B49-B6E7-2010F71A57A3}"/>
              </a:ext>
            </a:extLst>
          </p:cNvPr>
          <p:cNvGraphicFramePr>
            <a:graphicFrameLocks noGrp="1"/>
          </p:cNvGraphicFramePr>
          <p:nvPr>
            <p:ph idx="1"/>
            <p:extLst>
              <p:ext uri="{D42A27DB-BD31-4B8C-83A1-F6EECF244321}">
                <p14:modId xmlns:p14="http://schemas.microsoft.com/office/powerpoint/2010/main" val="3070240101"/>
              </p:ext>
            </p:extLst>
          </p:nvPr>
        </p:nvGraphicFramePr>
        <p:xfrm>
          <a:off x="1762125" y="1400174"/>
          <a:ext cx="8991599" cy="4638675"/>
        </p:xfrm>
        <a:graphic>
          <a:graphicData uri="http://schemas.openxmlformats.org/drawingml/2006/table">
            <a:tbl>
              <a:tblPr firstRow="1" firstCol="1" bandRow="1">
                <a:tableStyleId>{5C22544A-7EE6-4342-B048-85BDC9FD1C3A}</a:tableStyleId>
              </a:tblPr>
              <a:tblGrid>
                <a:gridCol w="3315513">
                  <a:extLst>
                    <a:ext uri="{9D8B030D-6E8A-4147-A177-3AD203B41FA5}">
                      <a16:colId xmlns:a16="http://schemas.microsoft.com/office/drawing/2014/main" val="3129105706"/>
                    </a:ext>
                  </a:extLst>
                </a:gridCol>
                <a:gridCol w="2838043">
                  <a:extLst>
                    <a:ext uri="{9D8B030D-6E8A-4147-A177-3AD203B41FA5}">
                      <a16:colId xmlns:a16="http://schemas.microsoft.com/office/drawing/2014/main" val="411472427"/>
                    </a:ext>
                  </a:extLst>
                </a:gridCol>
                <a:gridCol w="2838043">
                  <a:extLst>
                    <a:ext uri="{9D8B030D-6E8A-4147-A177-3AD203B41FA5}">
                      <a16:colId xmlns:a16="http://schemas.microsoft.com/office/drawing/2014/main" val="2899084784"/>
                    </a:ext>
                  </a:extLst>
                </a:gridCol>
              </a:tblGrid>
              <a:tr h="277932">
                <a:tc>
                  <a:txBody>
                    <a:bodyPr/>
                    <a:lstStyle/>
                    <a:p>
                      <a:pPr algn="just">
                        <a:spcBef>
                          <a:spcPts val="600"/>
                        </a:spcBef>
                        <a:spcAft>
                          <a:spcPts val="600"/>
                        </a:spcAft>
                      </a:pPr>
                      <a:r>
                        <a:rPr lang="en-US" sz="1600" dirty="0">
                          <a:effectLst/>
                        </a:rPr>
                        <a:t>Name </a:t>
                      </a:r>
                      <a:endParaRPr lang="en-IN" sz="1050" i="1" dirty="0">
                        <a:effectLst/>
                        <a:latin typeface="Times New Roman" panose="02020603050405020304" pitchFamily="18" charset="0"/>
                        <a:ea typeface="Times New Roman" panose="02020603050405020304" pitchFamily="18" charset="0"/>
                        <a:cs typeface="Lohit Devanagari"/>
                      </a:endParaRPr>
                    </a:p>
                  </a:txBody>
                  <a:tcPr marL="52239" marR="52239" marT="0" marB="0"/>
                </a:tc>
                <a:tc>
                  <a:txBody>
                    <a:bodyPr/>
                    <a:lstStyle/>
                    <a:p>
                      <a:pPr algn="just">
                        <a:spcBef>
                          <a:spcPts val="600"/>
                        </a:spcBef>
                        <a:spcAft>
                          <a:spcPts val="600"/>
                        </a:spcAft>
                      </a:pPr>
                      <a:r>
                        <a:rPr lang="en-US" sz="1600">
                          <a:effectLst/>
                        </a:rPr>
                        <a:t>Algorithm</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tc>
                  <a:txBody>
                    <a:bodyPr/>
                    <a:lstStyle/>
                    <a:p>
                      <a:pPr algn="just">
                        <a:spcBef>
                          <a:spcPts val="600"/>
                        </a:spcBef>
                        <a:spcAft>
                          <a:spcPts val="600"/>
                        </a:spcAft>
                      </a:pPr>
                      <a:r>
                        <a:rPr lang="en-US" sz="1600">
                          <a:effectLst/>
                        </a:rPr>
                        <a:t>Disaster type</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extLst>
                  <a:ext uri="{0D108BD9-81ED-4DB2-BD59-A6C34878D82A}">
                    <a16:rowId xmlns:a16="http://schemas.microsoft.com/office/drawing/2014/main" val="1486570544"/>
                  </a:ext>
                </a:extLst>
              </a:tr>
              <a:tr h="1147564">
                <a:tc>
                  <a:txBody>
                    <a:bodyPr/>
                    <a:lstStyle/>
                    <a:p>
                      <a:pPr algn="just">
                        <a:spcBef>
                          <a:spcPts val="600"/>
                        </a:spcBef>
                        <a:spcAft>
                          <a:spcPts val="600"/>
                        </a:spcAft>
                      </a:pPr>
                      <a:r>
                        <a:rPr lang="en-US" sz="1600">
                          <a:effectLst/>
                        </a:rPr>
                        <a:t>Experimentally defined convolutional neural network architecture variants for non-temporal real-time fire detection</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tc>
                  <a:txBody>
                    <a:bodyPr/>
                    <a:lstStyle/>
                    <a:p>
                      <a:pPr algn="just">
                        <a:spcBef>
                          <a:spcPts val="600"/>
                        </a:spcBef>
                        <a:spcAft>
                          <a:spcPts val="600"/>
                        </a:spcAft>
                      </a:pPr>
                      <a:r>
                        <a:rPr lang="en-US" sz="1600">
                          <a:effectLst/>
                        </a:rPr>
                        <a:t>AlexNet, InceptionV1, VGG13, InceptionV1-OnFire, FireCNN</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tc>
                  <a:txBody>
                    <a:bodyPr/>
                    <a:lstStyle/>
                    <a:p>
                      <a:pPr algn="just">
                        <a:spcBef>
                          <a:spcPts val="600"/>
                        </a:spcBef>
                        <a:spcAft>
                          <a:spcPts val="600"/>
                        </a:spcAft>
                      </a:pPr>
                      <a:r>
                        <a:rPr lang="en-US" sz="1600">
                          <a:effectLst/>
                        </a:rPr>
                        <a:t>Fire</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extLst>
                  <a:ext uri="{0D108BD9-81ED-4DB2-BD59-A6C34878D82A}">
                    <a16:rowId xmlns:a16="http://schemas.microsoft.com/office/drawing/2014/main" val="995955660"/>
                  </a:ext>
                </a:extLst>
              </a:tr>
              <a:tr h="1147564">
                <a:tc>
                  <a:txBody>
                    <a:bodyPr/>
                    <a:lstStyle/>
                    <a:p>
                      <a:pPr algn="just">
                        <a:spcBef>
                          <a:spcPts val="600"/>
                        </a:spcBef>
                        <a:spcAft>
                          <a:spcPts val="600"/>
                        </a:spcAft>
                      </a:pPr>
                      <a:r>
                        <a:rPr lang="en-US" sz="1600">
                          <a:effectLst/>
                        </a:rPr>
                        <a:t>Disaster image Detection model</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tc>
                  <a:txBody>
                    <a:bodyPr/>
                    <a:lstStyle/>
                    <a:p>
                      <a:pPr algn="just">
                        <a:spcBef>
                          <a:spcPts val="600"/>
                        </a:spcBef>
                        <a:spcAft>
                          <a:spcPts val="600"/>
                        </a:spcAft>
                      </a:pPr>
                      <a:r>
                        <a:rPr lang="en-US" sz="1600">
                          <a:effectLst/>
                        </a:rPr>
                        <a:t>Bag-of-Visual-Words (BoVW), SVM, VGG16, VGG15fine-tuned, VGG16fine-tuned</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tc>
                  <a:txBody>
                    <a:bodyPr/>
                    <a:lstStyle/>
                    <a:p>
                      <a:pPr algn="just">
                        <a:spcBef>
                          <a:spcPts val="600"/>
                        </a:spcBef>
                        <a:spcAft>
                          <a:spcPts val="600"/>
                        </a:spcAft>
                      </a:pPr>
                      <a:r>
                        <a:rPr lang="en-US" sz="1600">
                          <a:effectLst/>
                        </a:rPr>
                        <a:t>Earthquake, Hurricane, Flood</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extLst>
                  <a:ext uri="{0D108BD9-81ED-4DB2-BD59-A6C34878D82A}">
                    <a16:rowId xmlns:a16="http://schemas.microsoft.com/office/drawing/2014/main" val="1584162784"/>
                  </a:ext>
                </a:extLst>
              </a:tr>
              <a:tr h="1147564">
                <a:tc>
                  <a:txBody>
                    <a:bodyPr/>
                    <a:lstStyle/>
                    <a:p>
                      <a:pPr algn="just">
                        <a:spcBef>
                          <a:spcPts val="600"/>
                        </a:spcBef>
                        <a:spcAft>
                          <a:spcPts val="600"/>
                        </a:spcAft>
                      </a:pPr>
                      <a:r>
                        <a:rPr lang="en-US" sz="1600">
                          <a:effectLst/>
                        </a:rPr>
                        <a:t>CNN and GAN Based Satellite and Social Media Data Fusion for Disaster Detection</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tc>
                  <a:txBody>
                    <a:bodyPr/>
                    <a:lstStyle/>
                    <a:p>
                      <a:pPr algn="just">
                        <a:spcBef>
                          <a:spcPts val="600"/>
                        </a:spcBef>
                        <a:spcAft>
                          <a:spcPts val="600"/>
                        </a:spcAft>
                      </a:pPr>
                      <a:r>
                        <a:rPr lang="en-US" sz="1600">
                          <a:effectLst/>
                        </a:rPr>
                        <a:t>AlexNet (4096), GoogleNet, VGGNet 19 (4096), ResNet (with 50, 101 and 152 layers)</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tc>
                  <a:txBody>
                    <a:bodyPr/>
                    <a:lstStyle/>
                    <a:p>
                      <a:pPr algn="just">
                        <a:spcBef>
                          <a:spcPts val="600"/>
                        </a:spcBef>
                        <a:spcAft>
                          <a:spcPts val="600"/>
                        </a:spcAft>
                      </a:pPr>
                      <a:r>
                        <a:rPr lang="en-US" sz="1600">
                          <a:effectLst/>
                        </a:rPr>
                        <a:t>Flood</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extLst>
                  <a:ext uri="{0D108BD9-81ED-4DB2-BD59-A6C34878D82A}">
                    <a16:rowId xmlns:a16="http://schemas.microsoft.com/office/drawing/2014/main" val="1527405753"/>
                  </a:ext>
                </a:extLst>
              </a:tr>
              <a:tr h="918051">
                <a:tc>
                  <a:txBody>
                    <a:bodyPr/>
                    <a:lstStyle/>
                    <a:p>
                      <a:pPr algn="just">
                        <a:spcBef>
                          <a:spcPts val="600"/>
                        </a:spcBef>
                        <a:spcAft>
                          <a:spcPts val="600"/>
                        </a:spcAft>
                      </a:pPr>
                      <a:r>
                        <a:rPr lang="en-US" sz="1600">
                          <a:effectLst/>
                        </a:rPr>
                        <a:t>. Enhancing Flood Impact Analysis using Interactive Retrieval of Social Media Images</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tc>
                  <a:txBody>
                    <a:bodyPr/>
                    <a:lstStyle/>
                    <a:p>
                      <a:pPr algn="just">
                        <a:spcBef>
                          <a:spcPts val="600"/>
                        </a:spcBef>
                        <a:spcAft>
                          <a:spcPts val="600"/>
                        </a:spcAft>
                      </a:pPr>
                      <a:r>
                        <a:rPr lang="en-US" sz="1600">
                          <a:effectLst/>
                        </a:rPr>
                        <a:t>SVM, Sequential CNN</a:t>
                      </a:r>
                      <a:endParaRPr lang="en-IN" sz="1050" i="1">
                        <a:effectLst/>
                        <a:latin typeface="Times New Roman" panose="02020603050405020304" pitchFamily="18" charset="0"/>
                        <a:ea typeface="Times New Roman" panose="02020603050405020304" pitchFamily="18" charset="0"/>
                        <a:cs typeface="Lohit Devanagari"/>
                      </a:endParaRPr>
                    </a:p>
                  </a:txBody>
                  <a:tcPr marL="52239" marR="52239" marT="0" marB="0"/>
                </a:tc>
                <a:tc>
                  <a:txBody>
                    <a:bodyPr/>
                    <a:lstStyle/>
                    <a:p>
                      <a:pPr algn="just">
                        <a:spcBef>
                          <a:spcPts val="600"/>
                        </a:spcBef>
                        <a:spcAft>
                          <a:spcPts val="600"/>
                        </a:spcAft>
                      </a:pPr>
                      <a:r>
                        <a:rPr lang="en-US" sz="1600" dirty="0">
                          <a:effectLst/>
                        </a:rPr>
                        <a:t>Flood</a:t>
                      </a:r>
                      <a:endParaRPr lang="en-IN" sz="1050" i="1" dirty="0">
                        <a:effectLst/>
                        <a:latin typeface="Times New Roman" panose="02020603050405020304" pitchFamily="18" charset="0"/>
                        <a:ea typeface="Times New Roman" panose="02020603050405020304" pitchFamily="18" charset="0"/>
                        <a:cs typeface="Lohit Devanagari"/>
                      </a:endParaRPr>
                    </a:p>
                  </a:txBody>
                  <a:tcPr marL="52239" marR="52239" marT="0" marB="0"/>
                </a:tc>
                <a:extLst>
                  <a:ext uri="{0D108BD9-81ED-4DB2-BD59-A6C34878D82A}">
                    <a16:rowId xmlns:a16="http://schemas.microsoft.com/office/drawing/2014/main" val="3802852913"/>
                  </a:ext>
                </a:extLst>
              </a:tr>
            </a:tbl>
          </a:graphicData>
        </a:graphic>
      </p:graphicFrame>
      <p:sp>
        <p:nvSpPr>
          <p:cNvPr id="5" name="TextBox 4">
            <a:extLst>
              <a:ext uri="{FF2B5EF4-FFF2-40B4-BE49-F238E27FC236}">
                <a16:creationId xmlns:a16="http://schemas.microsoft.com/office/drawing/2014/main" id="{71E00542-EC06-4BEC-B690-C515166EF6EF}"/>
              </a:ext>
            </a:extLst>
          </p:cNvPr>
          <p:cNvSpPr txBox="1"/>
          <p:nvPr/>
        </p:nvSpPr>
        <p:spPr>
          <a:xfrm>
            <a:off x="4324350" y="526763"/>
            <a:ext cx="5610225" cy="584775"/>
          </a:xfrm>
          <a:prstGeom prst="rect">
            <a:avLst/>
          </a:prstGeom>
          <a:noFill/>
        </p:spPr>
        <p:txBody>
          <a:bodyPr wrap="square" rtlCol="0">
            <a:spAutoFit/>
          </a:bodyPr>
          <a:lstStyle/>
          <a:p>
            <a:r>
              <a:rPr lang="en-US" sz="3200" dirty="0"/>
              <a:t>Literature Survey</a:t>
            </a:r>
            <a:endParaRPr lang="en-IN" sz="3200" dirty="0"/>
          </a:p>
        </p:txBody>
      </p:sp>
    </p:spTree>
    <p:extLst>
      <p:ext uri="{BB962C8B-B14F-4D97-AF65-F5344CB8AC3E}">
        <p14:creationId xmlns:p14="http://schemas.microsoft.com/office/powerpoint/2010/main" val="129669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583223"/>
            <a:ext cx="10353762" cy="1257300"/>
          </a:xfrm>
        </p:spPr>
        <p:txBody>
          <a:bodyPr/>
          <a:lstStyle/>
          <a:p>
            <a:r>
              <a:rPr lang="en-IN" dirty="0"/>
              <a:t>Details Of Software &amp; Hardware</a:t>
            </a:r>
          </a:p>
        </p:txBody>
      </p:sp>
      <p:sp>
        <p:nvSpPr>
          <p:cNvPr id="3" name="Content Placeholder 2"/>
          <p:cNvSpPr>
            <a:spLocks noGrp="1"/>
          </p:cNvSpPr>
          <p:nvPr>
            <p:ph idx="1"/>
          </p:nvPr>
        </p:nvSpPr>
        <p:spPr>
          <a:xfrm>
            <a:off x="913795" y="2113026"/>
            <a:ext cx="10353762" cy="3714749"/>
          </a:xfrm>
        </p:spPr>
        <p:txBody>
          <a:bodyPr>
            <a:normAutofit fontScale="85000" lnSpcReduction="20000"/>
          </a:bodyPr>
          <a:lstStyle/>
          <a:p>
            <a:pPr marL="36830" indent="0">
              <a:spcBef>
                <a:spcPts val="600"/>
              </a:spcBef>
              <a:spcAft>
                <a:spcPts val="600"/>
              </a:spcAft>
              <a:buNone/>
            </a:pPr>
            <a:br>
              <a:rPr lang="en-US" dirty="0"/>
            </a:br>
            <a:r>
              <a:rPr lang="en-US" sz="1800" i="0" dirty="0">
                <a:effectLst/>
                <a:latin typeface="Times New Roman" panose="02020603050405020304" pitchFamily="18" charset="0"/>
                <a:ea typeface="SimSun" panose="02010600030101010101" pitchFamily="2" charset="-122"/>
                <a:cs typeface="Times New Roman" panose="02020603050405020304" pitchFamily="18" charset="0"/>
              </a:rPr>
              <a:t>Details of Hardware &amp; Software Hardware Requirements: </a:t>
            </a: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r>
              <a:rPr lang="en-US" sz="1800" i="0" dirty="0">
                <a:effectLst/>
                <a:latin typeface="Times New Roman" panose="02020603050405020304" pitchFamily="18" charset="0"/>
                <a:ea typeface="SimSun" panose="02010600030101010101" pitchFamily="2" charset="-122"/>
                <a:cs typeface="Times New Roman" panose="02020603050405020304" pitchFamily="18" charset="0"/>
              </a:rPr>
              <a:t>Laptop (32-bit or 64-bit architecture, 2+ GHz CPU, 8 GB RAM.)</a:t>
            </a: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r>
              <a:rPr lang="en-US" sz="1800" i="0" dirty="0">
                <a:effectLst/>
                <a:latin typeface="Times New Roman" panose="02020603050405020304" pitchFamily="18" charset="0"/>
                <a:ea typeface="SimSun" panose="02010600030101010101" pitchFamily="2" charset="-122"/>
                <a:cs typeface="Times New Roman" panose="02020603050405020304" pitchFamily="18" charset="0"/>
              </a:rPr>
              <a:t>Software Requirements: </a:t>
            </a: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r>
              <a:rPr lang="en-US" sz="1800" i="0" dirty="0">
                <a:effectLst/>
                <a:latin typeface="Times New Roman" panose="02020603050405020304" pitchFamily="18" charset="0"/>
                <a:ea typeface="SimSun" panose="02010600030101010101" pitchFamily="2" charset="-122"/>
                <a:cs typeface="Times New Roman" panose="02020603050405020304" pitchFamily="18" charset="0"/>
              </a:rPr>
              <a:t>● Operating System: Windows 7/8/8.1/10, Linux </a:t>
            </a: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r>
              <a:rPr lang="en-US" sz="1800" i="0" dirty="0">
                <a:effectLst/>
                <a:latin typeface="Times New Roman" panose="02020603050405020304" pitchFamily="18" charset="0"/>
                <a:ea typeface="SimSun" panose="02010600030101010101" pitchFamily="2" charset="-122"/>
                <a:cs typeface="Times New Roman" panose="02020603050405020304" pitchFamily="18" charset="0"/>
              </a:rPr>
              <a:t>●Tools and Framework: Deep learning, </a:t>
            </a:r>
            <a:r>
              <a:rPr lang="en-US" sz="1800" i="0" dirty="0" err="1">
                <a:effectLst/>
                <a:latin typeface="Times New Roman" panose="02020603050405020304" pitchFamily="18" charset="0"/>
                <a:ea typeface="SimSun" panose="02010600030101010101" pitchFamily="2" charset="-122"/>
                <a:cs typeface="Times New Roman" panose="02020603050405020304" pitchFamily="18" charset="0"/>
              </a:rPr>
              <a:t>PyTorch</a:t>
            </a:r>
            <a:r>
              <a:rPr lang="en-US" sz="1800" i="0" dirty="0">
                <a:effectLst/>
                <a:latin typeface="Times New Roman" panose="02020603050405020304" pitchFamily="18" charset="0"/>
                <a:ea typeface="SimSun" panose="02010600030101010101" pitchFamily="2" charset="-122"/>
                <a:cs typeface="Times New Roman" panose="02020603050405020304" pitchFamily="18" charset="0"/>
              </a:rPr>
              <a:t> </a:t>
            </a: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r>
              <a:rPr lang="en-US" sz="1800" i="0" dirty="0">
                <a:effectLst/>
                <a:latin typeface="Times New Roman" panose="02020603050405020304" pitchFamily="18" charset="0"/>
                <a:ea typeface="SimSun" panose="02010600030101010101" pitchFamily="2" charset="-122"/>
                <a:cs typeface="Times New Roman" panose="02020603050405020304" pitchFamily="18" charset="0"/>
              </a:rPr>
              <a:t>● Language Requirement: Python</a:t>
            </a: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r>
              <a:rPr lang="en-US" sz="1800" i="0" dirty="0">
                <a:effectLst/>
                <a:latin typeface="Times New Roman" panose="02020603050405020304" pitchFamily="18" charset="0"/>
                <a:ea typeface="SimSun" panose="02010600030101010101" pitchFamily="2" charset="-122"/>
                <a:cs typeface="Times New Roman" panose="02020603050405020304" pitchFamily="18" charset="0"/>
              </a:rPr>
              <a:t>● Server: Locally hosted</a:t>
            </a: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r>
              <a:rPr lang="en-US" sz="1800" i="0" dirty="0">
                <a:effectLst/>
                <a:latin typeface="Times New Roman" panose="02020603050405020304" pitchFamily="18" charset="0"/>
                <a:ea typeface="SimSun" panose="02010600030101010101" pitchFamily="2" charset="-122"/>
                <a:cs typeface="Times New Roman" panose="02020603050405020304" pitchFamily="18" charset="0"/>
              </a:rPr>
              <a:t>Technology Used: Image pre-processing, </a:t>
            </a:r>
            <a:r>
              <a:rPr lang="en-US" sz="1800" i="0" dirty="0" err="1">
                <a:effectLst/>
                <a:latin typeface="Times New Roman" panose="02020603050405020304" pitchFamily="18" charset="0"/>
                <a:ea typeface="SimSun" panose="02010600030101010101" pitchFamily="2" charset="-122"/>
                <a:cs typeface="Times New Roman" panose="02020603050405020304" pitchFamily="18" charset="0"/>
              </a:rPr>
              <a:t>PyTorch</a:t>
            </a:r>
            <a:r>
              <a:rPr lang="en-US" sz="1800" i="0" dirty="0">
                <a:effectLst/>
                <a:latin typeface="Times New Roman" panose="02020603050405020304" pitchFamily="18" charset="0"/>
                <a:ea typeface="SimSun" panose="02010600030101010101" pitchFamily="2" charset="-122"/>
                <a:cs typeface="Times New Roman" panose="02020603050405020304" pitchFamily="18" charset="0"/>
              </a:rPr>
              <a:t>, Google Collab, Deep Learning, Image Processing.</a:t>
            </a:r>
            <a:br>
              <a:rPr lang="en-US" sz="1800" i="0" dirty="0">
                <a:effectLst/>
                <a:latin typeface="Times New Roman" panose="02020603050405020304" pitchFamily="18" charset="0"/>
                <a:ea typeface="SimSun" panose="02010600030101010101" pitchFamily="2" charset="-122"/>
                <a:cs typeface="Times New Roman" panose="02020603050405020304" pitchFamily="18" charset="0"/>
              </a:rPr>
            </a:br>
            <a:endParaRPr lang="en-IN" sz="1800" i="1" dirty="0">
              <a:effectLst/>
              <a:latin typeface="Times New Roman" panose="02020603050405020304" pitchFamily="18" charset="0"/>
              <a:ea typeface="Times New Roman" panose="02020603050405020304" pitchFamily="18" charset="0"/>
              <a:cs typeface="Lohit Devanagari"/>
            </a:endParaRPr>
          </a:p>
          <a:p>
            <a:pPr marL="3683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166" y="186104"/>
            <a:ext cx="2950146" cy="1350063"/>
          </a:xfrm>
        </p:spPr>
        <p:txBody>
          <a:bodyPr>
            <a:normAutofit/>
          </a:bodyPr>
          <a:lstStyle/>
          <a:p>
            <a:r>
              <a:rPr lang="en-IN" dirty="0"/>
              <a:t>Results </a:t>
            </a:r>
            <a:endParaRPr lang="en-US" dirty="0"/>
          </a:p>
        </p:txBody>
      </p:sp>
      <p:sp>
        <p:nvSpPr>
          <p:cNvPr id="4" name="Text Placeholder 3"/>
          <p:cNvSpPr>
            <a:spLocks noGrp="1"/>
          </p:cNvSpPr>
          <p:nvPr>
            <p:ph type="body" sz="half" idx="2"/>
          </p:nvPr>
        </p:nvSpPr>
        <p:spPr>
          <a:xfrm>
            <a:off x="913795" y="1724025"/>
            <a:ext cx="4401155" cy="3965576"/>
          </a:xfrm>
        </p:spPr>
        <p:txBody>
          <a:bodyPr>
            <a:normAutofit lnSpcReduction="10000"/>
          </a:bodyPr>
          <a:lstStyle/>
          <a:p>
            <a:r>
              <a:rPr lang="en-US" sz="1800" dirty="0">
                <a:effectLst/>
                <a:latin typeface="Times New Roman" panose="02020603050405020304" pitchFamily="18" charset="0"/>
                <a:ea typeface="SimSun" panose="02010600030101010101" pitchFamily="2" charset="-122"/>
              </a:rPr>
              <a:t>Many academics have attempted to detect natural disasters using various deep learning algorithms. However, utilizing deep learning techniques to detect natural disasters still has a number of drawbacks, including noise and major class imbalance issues. We suggested a multilayered deep convolutional neural network for natural disaster identification and intensity classification to overcome these issues. We achieved an accuracy of 81.83%. Due to its multilayered structure, the suggested model earned the maximum accuracy when compared to other state-of-the-art approaches.</a:t>
            </a:r>
            <a:endParaRPr lang="en-US" dirty="0"/>
          </a:p>
        </p:txBody>
      </p:sp>
      <p:pic>
        <p:nvPicPr>
          <p:cNvPr id="7" name="Content Placeholder 6">
            <a:extLst>
              <a:ext uri="{FF2B5EF4-FFF2-40B4-BE49-F238E27FC236}">
                <a16:creationId xmlns:a16="http://schemas.microsoft.com/office/drawing/2014/main" id="{2328DB81-E77D-41A8-82AD-9927CDFC1587}"/>
              </a:ext>
            </a:extLst>
          </p:cNvPr>
          <p:cNvPicPr>
            <a:picLocks noGrp="1" noChangeAspect="1"/>
          </p:cNvPicPr>
          <p:nvPr>
            <p:ph idx="1"/>
          </p:nvPr>
        </p:nvPicPr>
        <p:blipFill>
          <a:blip r:embed="rId2"/>
          <a:stretch>
            <a:fillRect/>
          </a:stretch>
        </p:blipFill>
        <p:spPr>
          <a:xfrm>
            <a:off x="6628321" y="1380926"/>
            <a:ext cx="3975671" cy="40961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WhatsApp Image 2021-12-30 at 20.11.19.jpeg"/>
          <p:cNvPicPr>
            <a:picLocks noGrp="1" noChangeAspect="1"/>
          </p:cNvPicPr>
          <p:nvPr>
            <p:ph idx="1"/>
          </p:nvPr>
        </p:nvPicPr>
        <p:blipFill>
          <a:blip r:embed="rId2"/>
          <a:stretch>
            <a:fillRect/>
          </a:stretch>
        </p:blipFill>
        <p:spPr>
          <a:xfrm>
            <a:off x="1265079" y="1634236"/>
            <a:ext cx="5003584" cy="3589528"/>
          </a:xfrm>
        </p:spPr>
      </p:pic>
      <p:pic>
        <p:nvPicPr>
          <p:cNvPr id="8" name="Content Placeholder 4" descr="WhatsApp Image 2021-12-30 at 20.11.12.jpeg">
            <a:extLst>
              <a:ext uri="{FF2B5EF4-FFF2-40B4-BE49-F238E27FC236}">
                <a16:creationId xmlns:a16="http://schemas.microsoft.com/office/drawing/2014/main" id="{77D91E88-CC31-407E-9FF5-5EE67B7022F3}"/>
              </a:ext>
            </a:extLst>
          </p:cNvPr>
          <p:cNvPicPr>
            <a:picLocks noChangeAspect="1"/>
          </p:cNvPicPr>
          <p:nvPr/>
        </p:nvPicPr>
        <p:blipFill>
          <a:blip r:embed="rId3"/>
          <a:stretch>
            <a:fillRect/>
          </a:stretch>
        </p:blipFill>
        <p:spPr>
          <a:xfrm>
            <a:off x="6425115" y="1634236"/>
            <a:ext cx="5087181" cy="3610257"/>
          </a:xfrm>
          <a:prstGeom prst="rect">
            <a:avLst/>
          </a:prstGeom>
          <a:effectLst>
            <a:outerShdw blurRad="25400" dir="17880000">
              <a:srgbClr val="000000">
                <a:alpha val="46000"/>
              </a:srgbClr>
            </a:outerShdw>
          </a:effectLst>
        </p:spPr>
      </p:pic>
      <p:sp>
        <p:nvSpPr>
          <p:cNvPr id="6" name="TextBox 5">
            <a:extLst>
              <a:ext uri="{FF2B5EF4-FFF2-40B4-BE49-F238E27FC236}">
                <a16:creationId xmlns:a16="http://schemas.microsoft.com/office/drawing/2014/main" id="{5BEF5183-6CBB-4DEB-9514-5FFC4BC395DE}"/>
              </a:ext>
            </a:extLst>
          </p:cNvPr>
          <p:cNvSpPr txBox="1"/>
          <p:nvPr/>
        </p:nvSpPr>
        <p:spPr>
          <a:xfrm>
            <a:off x="1252335" y="658368"/>
            <a:ext cx="5016327" cy="523220"/>
          </a:xfrm>
          <a:prstGeom prst="rect">
            <a:avLst/>
          </a:prstGeom>
          <a:noFill/>
        </p:spPr>
        <p:txBody>
          <a:bodyPr wrap="square" rtlCol="0">
            <a:spAutoFit/>
          </a:bodyPr>
          <a:lstStyle/>
          <a:p>
            <a:r>
              <a:rPr lang="en-US" sz="2800" b="1" dirty="0"/>
              <a:t>Accuracy and Loss graphs</a:t>
            </a:r>
            <a:endParaRPr lang="en-IN" sz="2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F833-2B7B-4A6D-B549-3FAF41DCACD6}"/>
              </a:ext>
            </a:extLst>
          </p:cNvPr>
          <p:cNvSpPr>
            <a:spLocks noGrp="1"/>
          </p:cNvSpPr>
          <p:nvPr>
            <p:ph type="title"/>
          </p:nvPr>
        </p:nvSpPr>
        <p:spPr>
          <a:xfrm>
            <a:off x="2690510" y="2514600"/>
            <a:ext cx="6810980" cy="1285874"/>
          </a:xfrm>
        </p:spPr>
        <p:txBody>
          <a:bodyPr>
            <a:normAutofit/>
          </a:bodyPr>
          <a:lstStyle/>
          <a:p>
            <a:r>
              <a:rPr lang="en-US" sz="8000" dirty="0"/>
              <a:t>THANK YOU</a:t>
            </a:r>
            <a:endParaRPr lang="en-IN" sz="8000" dirty="0"/>
          </a:p>
        </p:txBody>
      </p:sp>
    </p:spTree>
    <p:extLst>
      <p:ext uri="{BB962C8B-B14F-4D97-AF65-F5344CB8AC3E}">
        <p14:creationId xmlns:p14="http://schemas.microsoft.com/office/powerpoint/2010/main" val="113418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C58A-6FFD-4B98-B4E3-68D699737C5E}"/>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F56194C-7933-4845-8586-594F5E08B840}"/>
              </a:ext>
            </a:extLst>
          </p:cNvPr>
          <p:cNvSpPr>
            <a:spLocks noGrp="1"/>
          </p:cNvSpPr>
          <p:nvPr>
            <p:ph idx="1"/>
          </p:nvPr>
        </p:nvSpPr>
        <p:spPr/>
        <p:txBody>
          <a:bodyPr/>
          <a:lstStyle/>
          <a:p>
            <a:pPr marL="36830" indent="0" algn="just">
              <a:buNone/>
            </a:pPr>
            <a:r>
              <a:rPr lang="en-US" sz="1800" dirty="0">
                <a:effectLst/>
                <a:latin typeface="Times New Roman" panose="02020603050405020304" pitchFamily="18" charset="0"/>
                <a:ea typeface="SimSun" panose="02010600030101010101" pitchFamily="2" charset="-122"/>
              </a:rPr>
              <a:t>Cataclysmic events are wild peculiarities happening yearly which make broad harm lives, property and cause extremely durable harm to the climate. Anyway by, utilizing Deep Learning, ongoing acknowledgment of these fiascos can help the people in question and crisis reaction offices during the beginning of these ruinous occasions. As of now, there are still holes in the writing in regards to continuous cataclysmic event acknowledgment. In this paper, we present a model for the classification of disasters and labelling them. Along these lines, the demonstrated that precise acknowledgment of catastrophic events is conceivable utilizing a lightweight model and move learning. We trust that this report would prompt advancement of checking or observation frameworks that can perform exact, on-the-ground, and ongoing acknowledgment of cataclysmic events taking into consideration fast crisis reactions moderating the deficiency of lives and harms to properties.</a:t>
            </a:r>
            <a:endParaRPr lang="en-IN" sz="1800" dirty="0">
              <a:effectLst/>
              <a:latin typeface="Times New Roman" panose="02020603050405020304" pitchFamily="18" charset="0"/>
              <a:ea typeface="Times New Roman" panose="02020603050405020304" pitchFamily="18" charset="0"/>
            </a:endParaRPr>
          </a:p>
          <a:p>
            <a:pPr marL="36830" indent="0">
              <a:buNone/>
            </a:pPr>
            <a:endParaRPr lang="en-IN" dirty="0"/>
          </a:p>
        </p:txBody>
      </p:sp>
    </p:spTree>
    <p:extLst>
      <p:ext uri="{BB962C8B-B14F-4D97-AF65-F5344CB8AC3E}">
        <p14:creationId xmlns:p14="http://schemas.microsoft.com/office/powerpoint/2010/main" val="2032971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320" y="438151"/>
            <a:ext cx="10353762" cy="1257300"/>
          </a:xfrm>
        </p:spPr>
        <p:txBody>
          <a:bodyPr/>
          <a:lstStyle/>
          <a:p>
            <a:r>
              <a:rPr lang="en-US" dirty="0"/>
              <a:t>Introduction</a:t>
            </a:r>
            <a:endParaRPr lang="en-IN" dirty="0"/>
          </a:p>
        </p:txBody>
      </p:sp>
      <p:sp>
        <p:nvSpPr>
          <p:cNvPr id="3" name="Content Placeholder 2"/>
          <p:cNvSpPr>
            <a:spLocks noGrp="1"/>
          </p:cNvSpPr>
          <p:nvPr>
            <p:ph idx="1"/>
          </p:nvPr>
        </p:nvSpPr>
        <p:spPr>
          <a:xfrm>
            <a:off x="923320" y="2076450"/>
            <a:ext cx="10353762" cy="3714749"/>
          </a:xfrm>
        </p:spPr>
        <p:txBody>
          <a:bodyPr>
            <a:noAutofit/>
          </a:bodyPr>
          <a:lstStyle/>
          <a:p>
            <a:pPr algn="just">
              <a:buNone/>
            </a:pPr>
            <a:endParaRPr lang="en-IN" sz="1600" dirty="0"/>
          </a:p>
          <a:p>
            <a:pPr algn="just">
              <a:buNone/>
            </a:pPr>
            <a:r>
              <a:rPr lang="en-IN" sz="1600" dirty="0"/>
              <a:t>Disaster detection has been one of the most active research areas in  remote  sensing  today  because  saving  human  lives  is  our priority once a disaster occurred.Because preserving human lives is our top concern after a disaster, disaster detection has become one of the most active research fields in remote sensing today. It is critical in the coordination of rapid response measures following a devastating disaster such as a landslide or flood. Previous research has mostly focused on detecting changes caused by disasters, relying solely on sensors and manually adjusting image processing techniques such as image algebra (band differencing and band rationing), post-classification comparison, and an object-based change detection method in. Machine learning is used to improve the efficiency of feature extraction in order to improve detection accuracy. A substantial quantity of literature has been written on machine learning-based detection. In the bags-of-visual-words setting, recommended hierarchical form attributes for detecting large-scale damage. The use of artificial neural networks to anticipate cyclone tracks is shown in. In the year 2010, assesses the efficacy of multilayer systems.</a:t>
            </a:r>
          </a:p>
          <a:p>
            <a:pPr>
              <a:buNone/>
            </a:pP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79070"/>
            <a:ext cx="10353762" cy="1257300"/>
          </a:xfrm>
        </p:spPr>
        <p:txBody>
          <a:bodyPr/>
          <a:lstStyle/>
          <a:p>
            <a:r>
              <a:rPr lang="en-US" dirty="0">
                <a:cs typeface="Times New Roman" panose="02020603050405020304" pitchFamily="18" charset="0"/>
              </a:rPr>
              <a:t>Introduction(</a:t>
            </a:r>
            <a:r>
              <a:rPr lang="en-US" dirty="0" err="1">
                <a:cs typeface="Times New Roman" panose="02020603050405020304" pitchFamily="18" charset="0"/>
              </a:rPr>
              <a:t>Contd</a:t>
            </a:r>
            <a:r>
              <a:rPr lang="en-US" dirty="0">
                <a:cs typeface="Times New Roman" panose="02020603050405020304" pitchFamily="18" charset="0"/>
              </a:rPr>
              <a:t>)</a:t>
            </a:r>
            <a:endParaRPr lang="en-IN" dirty="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buNone/>
            </a:pPr>
            <a:r>
              <a:rPr lang="en-IN" sz="1600" dirty="0">
                <a:latin typeface="+mj-lt"/>
                <a:cs typeface="Times New Roman" panose="02020603050405020304" pitchFamily="18" charset="0"/>
              </a:rPr>
              <a:t>Prior catastrophe detection systems were primarily focused on sensors and were underdeveloped. As a result, they face a number of severe issues. For example, due to a lack of sensors, the range for inspecting the existence of a disaster is limited, and the accuracy of information transmission is low due to verbally conveyed information. Aside from that, the operators engaged are unable to process a large volume of satellite imagery and discover disasters in a timely manner. As a result, information may be misinterpreted or the onset of a tragedy may be overlooked. Based on prior studies, it is difficult to obtain instant performance improvement in disaster identification and management, as demonstrated by this case. As a result, the goal of this work is to develop an automatic catastrophe detection system by analyzing the existence of a disaster over a larger area using satellite photos and monitoring each individual disaster.</a:t>
            </a:r>
          </a:p>
          <a:p>
            <a:pPr>
              <a:buNone/>
            </a:pPr>
            <a:endParaRPr lang="en-IN" sz="1600" dirty="0"/>
          </a:p>
          <a:p>
            <a:pPr>
              <a:buNone/>
            </a:pPr>
            <a:endParaRPr lang="en-IN" sz="1600" dirty="0"/>
          </a:p>
          <a:p>
            <a:pPr>
              <a:buNone/>
            </a:pPr>
            <a:r>
              <a:rPr lang="en-IN" sz="1600" dirty="0">
                <a:latin typeface="+mj-lt"/>
                <a:cs typeface="Times New Roman" panose="02020603050405020304" pitchFamily="18" charset="0"/>
              </a:rPr>
              <a:t>Key Words: disaster ,CNN, preserve human </a:t>
            </a:r>
            <a:r>
              <a:rPr lang="en-IN" sz="1600" dirty="0" err="1">
                <a:latin typeface="+mj-lt"/>
                <a:cs typeface="Times New Roman" panose="02020603050405020304" pitchFamily="18" charset="0"/>
              </a:rPr>
              <a:t>life,image</a:t>
            </a:r>
            <a:r>
              <a:rPr lang="en-IN" sz="1600" dirty="0">
                <a:latin typeface="+mj-lt"/>
                <a:cs typeface="Times New Roman" panose="02020603050405020304" pitchFamily="18" charset="0"/>
              </a:rPr>
              <a:t> processing algebra </a:t>
            </a:r>
            <a:r>
              <a:rPr lang="en-IN" sz="1600" dirty="0" err="1">
                <a:latin typeface="+mj-lt"/>
                <a:cs typeface="Times New Roman" panose="02020603050405020304" pitchFamily="18" charset="0"/>
              </a:rPr>
              <a:t>technique,multilayer</a:t>
            </a:r>
            <a:endParaRPr lang="en-IN" sz="1600" dirty="0">
              <a:latin typeface="+mj-lt"/>
              <a:cs typeface="Times New Roman" panose="02020603050405020304" pitchFamily="18" charset="0"/>
            </a:endParaRPr>
          </a:p>
          <a:p>
            <a:pPr>
              <a:buNone/>
            </a:pP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8F04-80D7-498F-89D1-208E99A61DCB}"/>
              </a:ext>
            </a:extLst>
          </p:cNvPr>
          <p:cNvSpPr>
            <a:spLocks noGrp="1"/>
          </p:cNvSpPr>
          <p:nvPr>
            <p:ph type="title"/>
          </p:nvPr>
        </p:nvSpPr>
        <p:spPr>
          <a:xfrm>
            <a:off x="980470" y="876300"/>
            <a:ext cx="10353762" cy="1257300"/>
          </a:xfrm>
        </p:spPr>
        <p:txBody>
          <a:bodyPr>
            <a:normAutofit/>
          </a:bodyPr>
          <a:lstStyle/>
          <a:p>
            <a:r>
              <a:rPr lang="en-US" sz="4800" dirty="0">
                <a:effectLst/>
                <a:ea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E92C1451-D7DA-457D-9B80-B2761AA6DE24}"/>
              </a:ext>
            </a:extLst>
          </p:cNvPr>
          <p:cNvSpPr>
            <a:spLocks noGrp="1"/>
          </p:cNvSpPr>
          <p:nvPr>
            <p:ph idx="1"/>
          </p:nvPr>
        </p:nvSpPr>
        <p:spPr>
          <a:xfrm>
            <a:off x="980470" y="2533651"/>
            <a:ext cx="10353762" cy="3714749"/>
          </a:xfrm>
        </p:spPr>
        <p:txBody>
          <a:bodyPr/>
          <a:lstStyle/>
          <a:p>
            <a:pPr marL="36830" indent="0" algn="just">
              <a:buNone/>
            </a:pPr>
            <a:r>
              <a:rPr lang="en-US" sz="1800" dirty="0">
                <a:effectLst/>
                <a:latin typeface="+mj-lt"/>
                <a:ea typeface="Times New Roman" panose="02020603050405020304" pitchFamily="18" charset="0"/>
              </a:rPr>
              <a:t>Disaster Classification Model using CNN, for classification and labelling of different disaster categories with high accuracy is the sole purpose that we want to work on. Also, while learning and experiencing we tried to provide a novelty in the project with a multiclass(12) classification.</a:t>
            </a:r>
            <a:endParaRPr lang="en-IN" sz="1800" dirty="0">
              <a:effectLst/>
              <a:latin typeface="+mj-lt"/>
              <a:ea typeface="Times New Roman" panose="02020603050405020304" pitchFamily="18" charset="0"/>
            </a:endParaRPr>
          </a:p>
          <a:p>
            <a:pPr marL="36830" indent="0">
              <a:buNone/>
            </a:pPr>
            <a:endParaRPr lang="en-IN" dirty="0"/>
          </a:p>
        </p:txBody>
      </p:sp>
    </p:spTree>
    <p:extLst>
      <p:ext uri="{BB962C8B-B14F-4D97-AF65-F5344CB8AC3E}">
        <p14:creationId xmlns:p14="http://schemas.microsoft.com/office/powerpoint/2010/main" val="144782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sp useBgFill="1">
        <p:nvSpPr>
          <p:cNvPr id="55" name="Rectangle 5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oudy Old Style" panose="02020502050305020303"/>
              <a:ea typeface="+mn-ea"/>
              <a:cs typeface="+mn-cs"/>
            </a:endParaRP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b="-1"/>
          <a:stretch>
            <a:fillRect/>
          </a:stretch>
        </p:blipFill>
        <p:spPr>
          <a:xfrm>
            <a:off x="-8622" y="10"/>
            <a:ext cx="6096000" cy="6857990"/>
          </a:xfrm>
          <a:prstGeom prst="rect">
            <a:avLst/>
          </a:prstGeom>
        </p:spPr>
      </p:pic>
      <p:pic>
        <p:nvPicPr>
          <p:cNvPr id="57" name="Picture 56"/>
          <p:cNvPicPr>
            <a:picLocks noGrp="1" noRot="1" noChangeAspect="1" noMove="1" noResize="1" noEditPoints="1" noAdjustHandles="1" noChangeArrowheads="1" noChangeShapeType="1" noCrop="1"/>
          </p:cNvPicPr>
          <p:nvPr/>
        </p:nvPicPr>
        <p:blipFill rotWithShape="1">
          <a:blip r:embed="rId6">
            <a:extLst>
              <a:ext uri="{28A0092B-C50C-407E-A947-70E740481C1C}">
                <a14:useLocalDpi xmlns:a14="http://schemas.microsoft.com/office/drawing/2010/main" val="0"/>
              </a:ext>
            </a:extLst>
          </a:blip>
          <a:srcRect/>
          <a:stretch>
            <a:fillRect/>
          </a:stretch>
        </p:blipFill>
        <p:spPr>
          <a:xfrm>
            <a:off x="6257026" y="1"/>
            <a:ext cx="5934973" cy="6858000"/>
          </a:xfrm>
          <a:prstGeom prst="rect">
            <a:avLst/>
          </a:prstGeom>
        </p:spPr>
      </p:pic>
      <p:sp>
        <p:nvSpPr>
          <p:cNvPr id="2" name="Title 1"/>
          <p:cNvSpPr>
            <a:spLocks noGrp="1"/>
          </p:cNvSpPr>
          <p:nvPr>
            <p:ph type="title"/>
          </p:nvPr>
        </p:nvSpPr>
        <p:spPr>
          <a:xfrm>
            <a:off x="6900493" y="609600"/>
            <a:ext cx="4538124" cy="970450"/>
          </a:xfrm>
        </p:spPr>
        <p:txBody>
          <a:bodyPr anchor="b">
            <a:normAutofit/>
          </a:bodyPr>
          <a:lstStyle/>
          <a:p>
            <a:pPr algn="l"/>
            <a:r>
              <a:rPr lang="en-US" sz="4000" dirty="0"/>
              <a:t>Dataset </a:t>
            </a:r>
          </a:p>
        </p:txBody>
      </p:sp>
      <p:sp>
        <p:nvSpPr>
          <p:cNvPr id="24" name="Content Placeholder 2"/>
          <p:cNvSpPr>
            <a:spLocks noGrp="1"/>
          </p:cNvSpPr>
          <p:nvPr>
            <p:ph idx="1"/>
          </p:nvPr>
        </p:nvSpPr>
        <p:spPr>
          <a:xfrm>
            <a:off x="6900493" y="1732449"/>
            <a:ext cx="4403596" cy="4058751"/>
          </a:xfrm>
        </p:spPr>
        <p:txBody>
          <a:bodyPr anchor="t">
            <a:normAutofit/>
          </a:bodyPr>
          <a:lstStyle/>
          <a:p>
            <a:r>
              <a:rPr lang="en-IN" sz="2400" dirty="0" err="1"/>
              <a:t>Kaggle</a:t>
            </a:r>
            <a:r>
              <a:rPr lang="en-IN" sz="2400" dirty="0"/>
              <a:t> Natural Disaster Image Dataset</a:t>
            </a:r>
          </a:p>
          <a:p>
            <a:pPr>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Dataset Examples</a:t>
            </a:r>
            <a:br>
              <a:rPr lang="en-US" dirty="0"/>
            </a:br>
            <a:br>
              <a:rPr lang="en-US" dirty="0"/>
            </a:br>
            <a:endParaRPr lang="en-US" dirty="0"/>
          </a:p>
        </p:txBody>
      </p:sp>
      <p:pic>
        <p:nvPicPr>
          <p:cNvPr id="5" name="Picture Placeholder 4" descr="05_02_0002.png"/>
          <p:cNvPicPr>
            <a:picLocks noGrp="1" noChangeAspect="1"/>
          </p:cNvPicPr>
          <p:nvPr>
            <p:ph type="pic" idx="1"/>
          </p:nvPr>
        </p:nvPicPr>
        <p:blipFill>
          <a:blip r:embed="rId2"/>
          <a:srcRect l="27811" r="27811"/>
          <a:stretch>
            <a:fillRect/>
          </a:stretch>
        </p:blipFill>
        <p:spPr>
          <a:xfrm>
            <a:off x="2075379" y="2013438"/>
            <a:ext cx="4088212" cy="2691911"/>
          </a:xfrm>
        </p:spPr>
      </p:pic>
      <p:sp>
        <p:nvSpPr>
          <p:cNvPr id="4" name="Text Placeholder 3"/>
          <p:cNvSpPr>
            <a:spLocks noGrp="1"/>
          </p:cNvSpPr>
          <p:nvPr>
            <p:ph type="body" sz="half" idx="2"/>
          </p:nvPr>
        </p:nvSpPr>
        <p:spPr>
          <a:xfrm>
            <a:off x="1473698" y="2679699"/>
            <a:ext cx="2957625" cy="54709"/>
          </a:xfrm>
        </p:spPr>
        <p:txBody>
          <a:bodyPr>
            <a:normAutofit fontScale="25000" lnSpcReduction="20000"/>
          </a:bodyPr>
          <a:lstStyle/>
          <a:p>
            <a:endParaRPr lang="en-US" dirty="0"/>
          </a:p>
        </p:txBody>
      </p:sp>
      <p:pic>
        <p:nvPicPr>
          <p:cNvPr id="1026" name="Picture 2">
            <a:extLst>
              <a:ext uri="{FF2B5EF4-FFF2-40B4-BE49-F238E27FC236}">
                <a16:creationId xmlns:a16="http://schemas.microsoft.com/office/drawing/2014/main" id="{7B812B69-01FD-4F18-9461-676AF3AE3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2088" y="1730435"/>
            <a:ext cx="3464533" cy="339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About Dataset </a:t>
            </a:r>
            <a:br>
              <a:rPr lang="en-IN" dirty="0"/>
            </a:br>
            <a:endParaRPr lang="en-IN" dirty="0"/>
          </a:p>
        </p:txBody>
      </p:sp>
      <p:sp>
        <p:nvSpPr>
          <p:cNvPr id="3" name="Content Placeholder 2"/>
          <p:cNvSpPr>
            <a:spLocks noGrp="1"/>
          </p:cNvSpPr>
          <p:nvPr>
            <p:ph idx="1"/>
          </p:nvPr>
        </p:nvSpPr>
        <p:spPr/>
        <p:txBody>
          <a:bodyPr>
            <a:noAutofit/>
          </a:bodyPr>
          <a:lstStyle/>
          <a:p>
            <a:pPr marL="36830" indent="0">
              <a:buNone/>
            </a:pPr>
            <a:r>
              <a:rPr lang="en-US" sz="1600" b="1" dirty="0"/>
              <a:t>The dataset contains images of different disasters collected from different sources and stored category wise. A total of twelve classes disaster images are available and are as follows:</a:t>
            </a:r>
          </a:p>
          <a:p>
            <a:pPr algn="l">
              <a:buFont typeface="Wingdings" panose="05000000000000000000" pitchFamily="2" charset="2"/>
              <a:buChar char="v"/>
            </a:pPr>
            <a:r>
              <a:rPr lang="en-IN" sz="1600" b="1" i="0" dirty="0">
                <a:effectLst/>
                <a:latin typeface="Inter"/>
              </a:rPr>
              <a:t>Damaged Infrastructure</a:t>
            </a:r>
            <a:endParaRPr lang="en-IN" sz="1600" b="0" i="0" dirty="0">
              <a:effectLst/>
              <a:latin typeface="Inter"/>
            </a:endParaRPr>
          </a:p>
          <a:p>
            <a:pPr marL="800100" lvl="1" indent="-342900" algn="l">
              <a:buFont typeface="Wingdings" panose="05000000000000000000" pitchFamily="2" charset="2"/>
              <a:buChar char="v"/>
            </a:pPr>
            <a:r>
              <a:rPr lang="en-IN" sz="1600" dirty="0">
                <a:effectLst/>
                <a:latin typeface="Inter"/>
              </a:rPr>
              <a:t>Earthquake</a:t>
            </a:r>
          </a:p>
          <a:p>
            <a:pPr marL="800100" lvl="1" indent="-342900" algn="l">
              <a:buFont typeface="Wingdings" panose="05000000000000000000" pitchFamily="2" charset="2"/>
              <a:buChar char="v"/>
            </a:pPr>
            <a:r>
              <a:rPr lang="en-IN" sz="1600" b="0" i="0" dirty="0">
                <a:effectLst/>
                <a:latin typeface="Inter"/>
              </a:rPr>
              <a:t>Infrastructure</a:t>
            </a:r>
          </a:p>
          <a:p>
            <a:pPr algn="l">
              <a:buFont typeface="Wingdings" panose="05000000000000000000" pitchFamily="2" charset="2"/>
              <a:buChar char="v"/>
            </a:pPr>
            <a:r>
              <a:rPr lang="en-IN" sz="1600" b="1" i="0" dirty="0">
                <a:effectLst/>
                <a:latin typeface="Inter"/>
              </a:rPr>
              <a:t>Fire Disaster</a:t>
            </a:r>
            <a:endParaRPr lang="en-IN" sz="1600" b="0" i="0" dirty="0">
              <a:effectLst/>
              <a:latin typeface="Inter"/>
            </a:endParaRPr>
          </a:p>
          <a:p>
            <a:pPr marL="800100" lvl="1" indent="-342900" algn="l">
              <a:buFont typeface="Wingdings" panose="05000000000000000000" pitchFamily="2" charset="2"/>
              <a:buChar char="v"/>
            </a:pPr>
            <a:r>
              <a:rPr lang="en-IN" sz="1600" b="0" i="0" dirty="0">
                <a:effectLst/>
                <a:latin typeface="Inter"/>
              </a:rPr>
              <a:t>Urban Fire</a:t>
            </a:r>
          </a:p>
          <a:p>
            <a:pPr marL="800100" lvl="1" indent="-342900" algn="l">
              <a:buFont typeface="Wingdings" panose="05000000000000000000" pitchFamily="2" charset="2"/>
              <a:buChar char="v"/>
            </a:pPr>
            <a:r>
              <a:rPr lang="en-IN" sz="1600" b="0" i="0" dirty="0">
                <a:effectLst/>
                <a:latin typeface="Inter"/>
              </a:rPr>
              <a:t>Wild Fire</a:t>
            </a:r>
          </a:p>
          <a:p>
            <a:pPr algn="l">
              <a:buFont typeface="Wingdings" panose="05000000000000000000" pitchFamily="2" charset="2"/>
              <a:buChar char="v"/>
            </a:pPr>
            <a:r>
              <a:rPr lang="en-IN" sz="1600" b="1" i="0" dirty="0">
                <a:effectLst/>
                <a:latin typeface="Inter"/>
              </a:rPr>
              <a:t>Human Damage</a:t>
            </a:r>
            <a:endParaRPr lang="en-IN" sz="1600" b="0" i="0" dirty="0">
              <a:effectLst/>
              <a:latin typeface="Inter"/>
            </a:endParaRPr>
          </a:p>
          <a:p>
            <a:pPr algn="l">
              <a:buFont typeface="Wingdings" panose="05000000000000000000" pitchFamily="2" charset="2"/>
              <a:buChar char="v"/>
            </a:pPr>
            <a:r>
              <a:rPr lang="en-IN" sz="1600" b="1" i="0" dirty="0">
                <a:effectLst/>
                <a:latin typeface="Inter"/>
              </a:rPr>
              <a:t>Land Disaster</a:t>
            </a:r>
            <a:endParaRPr lang="en-IN" sz="1600" b="0" i="0" dirty="0">
              <a:effectLst/>
              <a:latin typeface="Inter"/>
            </a:endParaRPr>
          </a:p>
          <a:p>
            <a:pPr marL="800100" lvl="1" indent="-342900" algn="l">
              <a:buFont typeface="Wingdings" panose="05000000000000000000" pitchFamily="2" charset="2"/>
              <a:buChar char="v"/>
            </a:pPr>
            <a:r>
              <a:rPr lang="en-IN" sz="1600" b="0" i="0" dirty="0">
                <a:effectLst/>
                <a:latin typeface="Inter"/>
              </a:rPr>
              <a:t>Drought</a:t>
            </a:r>
          </a:p>
          <a:p>
            <a:pPr marL="800100" lvl="1" indent="-342900" algn="l">
              <a:buFont typeface="Wingdings" panose="05000000000000000000" pitchFamily="2" charset="2"/>
              <a:buChar char="v"/>
            </a:pPr>
            <a:r>
              <a:rPr lang="en-IN" sz="1600" b="0" i="0" dirty="0">
                <a:effectLst/>
                <a:latin typeface="Inter"/>
              </a:rPr>
              <a:t>Land Slide</a:t>
            </a:r>
          </a:p>
        </p:txBody>
      </p:sp>
      <p:sp>
        <p:nvSpPr>
          <p:cNvPr id="4" name="TextBox 3">
            <a:extLst>
              <a:ext uri="{FF2B5EF4-FFF2-40B4-BE49-F238E27FC236}">
                <a16:creationId xmlns:a16="http://schemas.microsoft.com/office/drawing/2014/main" id="{9DBBDB5E-786C-4D35-9521-17AE90F90FCA}"/>
              </a:ext>
            </a:extLst>
          </p:cNvPr>
          <p:cNvSpPr txBox="1"/>
          <p:nvPr/>
        </p:nvSpPr>
        <p:spPr>
          <a:xfrm>
            <a:off x="6679096" y="2782957"/>
            <a:ext cx="3335913" cy="1846659"/>
          </a:xfrm>
          <a:prstGeom prst="rect">
            <a:avLst/>
          </a:prstGeom>
          <a:noFill/>
        </p:spPr>
        <p:txBody>
          <a:bodyPr wrap="none" rtlCol="0">
            <a:spAutoFit/>
          </a:bodyPr>
          <a:lstStyle/>
          <a:p>
            <a:pPr algn="l">
              <a:buFont typeface="Wingdings" panose="05000000000000000000" pitchFamily="2" charset="2"/>
              <a:buChar char="v"/>
            </a:pPr>
            <a:r>
              <a:rPr lang="en-IN" sz="1600" dirty="0">
                <a:ln>
                  <a:solidFill>
                    <a:schemeClr val="bg1">
                      <a:lumMod val="75000"/>
                      <a:lumOff val="25000"/>
                      <a:alpha val="10000"/>
                    </a:schemeClr>
                  </a:solidFill>
                </a:ln>
                <a:solidFill>
                  <a:schemeClr val="tx2"/>
                </a:solidFill>
                <a:latin typeface="Inter"/>
              </a:rPr>
              <a:t>Water Disaster</a:t>
            </a:r>
          </a:p>
          <a:p>
            <a:pPr algn="l">
              <a:buFont typeface="Wingdings" panose="05000000000000000000" pitchFamily="2" charset="2"/>
              <a:buChar char="v"/>
            </a:pPr>
            <a:r>
              <a:rPr lang="en-IN" sz="1600" dirty="0">
                <a:ln>
                  <a:solidFill>
                    <a:schemeClr val="bg1">
                      <a:lumMod val="75000"/>
                      <a:lumOff val="25000"/>
                      <a:alpha val="10000"/>
                    </a:schemeClr>
                  </a:solidFill>
                </a:ln>
                <a:solidFill>
                  <a:schemeClr val="tx2"/>
                </a:solidFill>
                <a:latin typeface="Inter"/>
              </a:rPr>
              <a:t>Non-Damage</a:t>
            </a:r>
          </a:p>
          <a:p>
            <a:pPr marL="800100" lvl="1" indent="-342900" algn="l">
              <a:buFont typeface="Wingdings" panose="05000000000000000000" pitchFamily="2" charset="2"/>
              <a:buChar char="v"/>
            </a:pPr>
            <a:r>
              <a:rPr lang="en-IN" sz="1600" dirty="0">
                <a:ln>
                  <a:solidFill>
                    <a:schemeClr val="bg1">
                      <a:lumMod val="75000"/>
                      <a:lumOff val="25000"/>
                      <a:alpha val="10000"/>
                    </a:schemeClr>
                  </a:solidFill>
                </a:ln>
                <a:solidFill>
                  <a:schemeClr val="tx2"/>
                </a:solidFill>
                <a:latin typeface="Inter"/>
              </a:rPr>
              <a:t>Human</a:t>
            </a:r>
          </a:p>
          <a:p>
            <a:pPr marL="800100" lvl="1" indent="-342900" algn="l">
              <a:buFont typeface="Wingdings" panose="05000000000000000000" pitchFamily="2" charset="2"/>
              <a:buChar char="v"/>
            </a:pPr>
            <a:r>
              <a:rPr lang="en-IN" sz="1600" dirty="0">
                <a:ln>
                  <a:solidFill>
                    <a:schemeClr val="bg1">
                      <a:lumMod val="75000"/>
                      <a:lumOff val="25000"/>
                      <a:alpha val="10000"/>
                    </a:schemeClr>
                  </a:solidFill>
                </a:ln>
                <a:solidFill>
                  <a:schemeClr val="tx2"/>
                </a:solidFill>
                <a:latin typeface="Inter"/>
              </a:rPr>
              <a:t>Non-Damage Buildings</a:t>
            </a:r>
          </a:p>
          <a:p>
            <a:pPr marL="800100" lvl="1" indent="-342900" algn="l">
              <a:buFont typeface="Wingdings" panose="05000000000000000000" pitchFamily="2" charset="2"/>
              <a:buChar char="v"/>
            </a:pPr>
            <a:r>
              <a:rPr lang="en-IN" sz="1600" dirty="0">
                <a:ln>
                  <a:solidFill>
                    <a:schemeClr val="bg1">
                      <a:lumMod val="75000"/>
                      <a:lumOff val="25000"/>
                      <a:alpha val="10000"/>
                    </a:schemeClr>
                  </a:solidFill>
                </a:ln>
                <a:solidFill>
                  <a:schemeClr val="tx2"/>
                </a:solidFill>
                <a:latin typeface="Inter"/>
              </a:rPr>
              <a:t>Non-Damage Wildlife Forest</a:t>
            </a:r>
          </a:p>
          <a:p>
            <a:pPr marL="800100" lvl="1" indent="-342900" algn="l">
              <a:buFont typeface="Wingdings" panose="05000000000000000000" pitchFamily="2" charset="2"/>
              <a:buChar char="v"/>
            </a:pPr>
            <a:r>
              <a:rPr lang="en-IN" sz="1600" dirty="0">
                <a:ln>
                  <a:solidFill>
                    <a:schemeClr val="bg1">
                      <a:lumMod val="75000"/>
                      <a:lumOff val="25000"/>
                      <a:alpha val="10000"/>
                    </a:schemeClr>
                  </a:solidFill>
                </a:ln>
                <a:solidFill>
                  <a:schemeClr val="tx2"/>
                </a:solidFill>
                <a:latin typeface="Inter"/>
              </a:rPr>
              <a:t>Sea</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br>
              <a:rPr lang="en-US" dirty="0"/>
            </a:br>
            <a:endParaRPr lang="en-US" dirty="0"/>
          </a:p>
        </p:txBody>
      </p:sp>
      <p:sp>
        <p:nvSpPr>
          <p:cNvPr id="4" name="Text Placeholder 3"/>
          <p:cNvSpPr>
            <a:spLocks noGrp="1"/>
          </p:cNvSpPr>
          <p:nvPr>
            <p:ph type="body" sz="half" idx="2"/>
          </p:nvPr>
        </p:nvSpPr>
        <p:spPr>
          <a:xfrm>
            <a:off x="913794" y="2673350"/>
            <a:ext cx="3873866" cy="2416235"/>
          </a:xfrm>
        </p:spPr>
        <p:txBody>
          <a:bodyPr>
            <a:normAutofit/>
          </a:bodyPr>
          <a:lstStyle/>
          <a:p>
            <a:r>
              <a:rPr lang="en-US" dirty="0"/>
              <a:t>High-level overview of major platform, software used, key process participants, and important working relationships </a:t>
            </a:r>
          </a:p>
        </p:txBody>
      </p:sp>
      <p:pic>
        <p:nvPicPr>
          <p:cNvPr id="7" name="Content Placeholder 6" descr="2021-11-29.png"/>
          <p:cNvPicPr>
            <a:picLocks noGrp="1" noChangeAspect="1"/>
          </p:cNvPicPr>
          <p:nvPr>
            <p:ph idx="1"/>
          </p:nvPr>
        </p:nvPicPr>
        <p:blipFill>
          <a:blip r:embed="rId2"/>
          <a:stretch>
            <a:fillRect/>
          </a:stretch>
        </p:blipFill>
        <p:spPr>
          <a:xfrm>
            <a:off x="5258534" y="609600"/>
            <a:ext cx="5607170" cy="5080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emplate>{F260DBEB-21D7-42CC-87AE-7D3A900FCC1B}tf55705232_win32</Template>
  <TotalTime>126</TotalTime>
  <Words>1137</Words>
  <Application>Microsoft Office PowerPoint</Application>
  <PresentationFormat>Widescreen</PresentationFormat>
  <Paragraphs>70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Goudy Old Style</vt:lpstr>
      <vt:lpstr>Inter</vt:lpstr>
      <vt:lpstr>Times New Roman</vt:lpstr>
      <vt:lpstr>Wingdings</vt:lpstr>
      <vt:lpstr>Wingdings 2</vt:lpstr>
      <vt:lpstr>SlateVTI</vt:lpstr>
      <vt:lpstr>Detecting Natural Disasters with PyTorch</vt:lpstr>
      <vt:lpstr>Abstract</vt:lpstr>
      <vt:lpstr>Introduction</vt:lpstr>
      <vt:lpstr>Introduction(Contd)</vt:lpstr>
      <vt:lpstr>Problem Statement</vt:lpstr>
      <vt:lpstr>Dataset </vt:lpstr>
      <vt:lpstr>Dataset Examples  </vt:lpstr>
      <vt:lpstr>About Dataset  </vt:lpstr>
      <vt:lpstr>Block Diagram </vt:lpstr>
      <vt:lpstr>Architecture</vt:lpstr>
      <vt:lpstr>Survey Of Existing System </vt:lpstr>
      <vt:lpstr>PowerPoint Presentation</vt:lpstr>
      <vt:lpstr>Details Of Software &amp; Hardware</vt:lpstr>
      <vt:lpstr>Results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Youtube-View, Like &amp; Comment Prediction.</dc:title>
  <dc:creator>Siddharth Bandam</dc:creator>
  <cp:lastModifiedBy>MANAV JAISWAL</cp:lastModifiedBy>
  <cp:revision>26</cp:revision>
  <dcterms:created xsi:type="dcterms:W3CDTF">2021-09-22T17:41:00Z</dcterms:created>
  <dcterms:modified xsi:type="dcterms:W3CDTF">2021-12-30T17:54:33Z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96FE944DE1464D3084974D7F10D176B7</vt:lpwstr>
  </property>
  <property fmtid="{D5CDD505-2E9C-101B-9397-08002B2CF9AE}" pid="4" name="KSOProductBuildVer">
    <vt:lpwstr>1033-11.2.0.10426</vt:lpwstr>
  </property>
</Properties>
</file>