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01" r:id="rId3"/>
    <p:sldId id="258" r:id="rId4"/>
    <p:sldId id="259" r:id="rId5"/>
    <p:sldId id="260" r:id="rId6"/>
    <p:sldId id="302" r:id="rId7"/>
    <p:sldId id="309" r:id="rId8"/>
    <p:sldId id="308" r:id="rId9"/>
    <p:sldId id="263" r:id="rId10"/>
    <p:sldId id="307" r:id="rId11"/>
    <p:sldId id="286" r:id="rId12"/>
    <p:sldId id="289" r:id="rId13"/>
    <p:sldId id="299" r:id="rId14"/>
    <p:sldId id="261" r:id="rId15"/>
    <p:sldId id="264" r:id="rId16"/>
    <p:sldId id="290" r:id="rId17"/>
    <p:sldId id="291" r:id="rId18"/>
    <p:sldId id="292" r:id="rId19"/>
    <p:sldId id="284" r:id="rId20"/>
    <p:sldId id="293" r:id="rId21"/>
    <p:sldId id="296" r:id="rId22"/>
    <p:sldId id="297" r:id="rId23"/>
    <p:sldId id="298" r:id="rId24"/>
    <p:sldId id="305" r:id="rId25"/>
    <p:sldId id="304" r:id="rId26"/>
    <p:sldId id="266" r:id="rId27"/>
    <p:sldId id="268" r:id="rId28"/>
    <p:sldId id="274" r:id="rId29"/>
    <p:sldId id="267" r:id="rId30"/>
    <p:sldId id="269" r:id="rId31"/>
    <p:sldId id="272" r:id="rId32"/>
    <p:sldId id="271" r:id="rId33"/>
    <p:sldId id="285" r:id="rId34"/>
    <p:sldId id="273" r:id="rId35"/>
    <p:sldId id="276" r:id="rId36"/>
    <p:sldId id="279" r:id="rId37"/>
    <p:sldId id="280" r:id="rId38"/>
    <p:sldId id="278" r:id="rId39"/>
    <p:sldId id="281" r:id="rId40"/>
    <p:sldId id="282" r:id="rId41"/>
    <p:sldId id="283" r:id="rId42"/>
    <p:sldId id="310" r:id="rId43"/>
    <p:sldId id="306" r:id="rId44"/>
    <p:sldId id="300" r:id="rId4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69754" autoAdjust="0"/>
  </p:normalViewPr>
  <p:slideViewPr>
    <p:cSldViewPr snapToGrid="0">
      <p:cViewPr varScale="1">
        <p:scale>
          <a:sx n="54" d="100"/>
          <a:sy n="54" d="100"/>
        </p:scale>
        <p:origin x="25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26032;&#24314;&#25991;&#20214;&#22841;\&#26032;&#24314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enware\Desktop\&#26032;&#24314;&#25991;&#20214;&#22841;%20(3)\&#24037;&#20316;&#31807;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580927384076991E-2"/>
          <c:y val="0.17113444152814231"/>
          <c:w val="0.89019685039370078"/>
          <c:h val="0.71220691163604555"/>
        </c:manualLayout>
      </c:layout>
      <c:scatterChart>
        <c:scatterStyle val="lineMarker"/>
        <c:varyColors val="0"/>
        <c:ser>
          <c:idx val="0"/>
          <c:order val="0"/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x"/>
            <c:size val="8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6D1F-40E2-98CF-3F1B403CA694}"/>
              </c:ext>
            </c:extLst>
          </c:dPt>
          <c:dPt>
            <c:idx val="1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6D1F-40E2-98CF-3F1B403CA694}"/>
              </c:ext>
            </c:extLst>
          </c:dPt>
          <c:dPt>
            <c:idx val="2"/>
            <c:marker>
              <c:symbol val="circle"/>
              <c:size val="10"/>
              <c:spPr>
                <a:solidFill>
                  <a:srgbClr val="00B0F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D1F-40E2-98CF-3F1B403CA694}"/>
              </c:ext>
            </c:extLst>
          </c:dPt>
          <c:dPt>
            <c:idx val="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6D1F-40E2-98CF-3F1B403CA694}"/>
              </c:ext>
            </c:extLst>
          </c:dPt>
          <c:dPt>
            <c:idx val="4"/>
            <c:marker>
              <c:symbol val="circle"/>
              <c:size val="10"/>
              <c:spPr>
                <a:solidFill>
                  <a:srgbClr val="00B0F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D1F-40E2-98CF-3F1B403CA694}"/>
              </c:ext>
            </c:extLst>
          </c:dPt>
          <c:dPt>
            <c:idx val="5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5-6D1F-40E2-98CF-3F1B403CA694}"/>
              </c:ext>
            </c:extLst>
          </c:dPt>
          <c:dPt>
            <c:idx val="6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6-6D1F-40E2-98CF-3F1B403CA694}"/>
              </c:ext>
            </c:extLst>
          </c:dPt>
          <c:dPt>
            <c:idx val="7"/>
            <c:marker>
              <c:symbol val="circle"/>
              <c:size val="10"/>
              <c:spPr>
                <a:solidFill>
                  <a:srgbClr val="00B0F0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6D1F-40E2-98CF-3F1B403CA694}"/>
              </c:ext>
            </c:extLst>
          </c:dPt>
          <c:dPt>
            <c:idx val="8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8-6D1F-40E2-98CF-3F1B403CA694}"/>
              </c:ext>
            </c:extLst>
          </c:dPt>
          <c:xVal>
            <c:numRef>
              <c:f>Sheet1!$A$1:$I$1</c:f>
              <c:numCache>
                <c:formatCode>General</c:formatCode>
                <c:ptCount val="9"/>
                <c:pt idx="0">
                  <c:v>2.5</c:v>
                </c:pt>
                <c:pt idx="1">
                  <c:v>6</c:v>
                </c:pt>
                <c:pt idx="2">
                  <c:v>6</c:v>
                </c:pt>
                <c:pt idx="3">
                  <c:v>11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15</c:v>
                </c:pt>
                <c:pt idx="8">
                  <c:v>18</c:v>
                </c:pt>
              </c:numCache>
            </c:numRef>
          </c:xVal>
          <c:yVal>
            <c:numRef>
              <c:f>Sheet1!$A$2:$I$2</c:f>
              <c:numCache>
                <c:formatCode>General</c:formatCode>
                <c:ptCount val="9"/>
                <c:pt idx="0">
                  <c:v>2.5</c:v>
                </c:pt>
                <c:pt idx="1">
                  <c:v>6</c:v>
                </c:pt>
                <c:pt idx="2">
                  <c:v>2</c:v>
                </c:pt>
                <c:pt idx="3">
                  <c:v>7</c:v>
                </c:pt>
                <c:pt idx="4">
                  <c:v>3</c:v>
                </c:pt>
                <c:pt idx="5">
                  <c:v>5</c:v>
                </c:pt>
                <c:pt idx="6">
                  <c:v>7</c:v>
                </c:pt>
                <c:pt idx="7">
                  <c:v>2</c:v>
                </c:pt>
                <c:pt idx="8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6D1F-40E2-98CF-3F1B403CA694}"/>
            </c:ext>
          </c:extLst>
        </c:ser>
        <c:ser>
          <c:idx val="1"/>
          <c:order val="1"/>
          <c:spPr>
            <a:ln w="22225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Sheet1!$A$4:$B$4</c:f>
              <c:numCache>
                <c:formatCode>General</c:formatCode>
                <c:ptCount val="2"/>
                <c:pt idx="0">
                  <c:v>6</c:v>
                </c:pt>
                <c:pt idx="1">
                  <c:v>6</c:v>
                </c:pt>
              </c:numCache>
            </c:numRef>
          </c:xVal>
          <c:yVal>
            <c:numRef>
              <c:f>Sheet1!$A$5:$B$5</c:f>
              <c:numCache>
                <c:formatCode>General</c:formatCode>
                <c:ptCount val="2"/>
                <c:pt idx="0">
                  <c:v>1.8</c:v>
                </c:pt>
                <c:pt idx="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6D1F-40E2-98CF-3F1B403CA694}"/>
            </c:ext>
          </c:extLst>
        </c:ser>
        <c:ser>
          <c:idx val="2"/>
          <c:order val="2"/>
          <c:spPr>
            <a:ln w="22225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Sheet1!$A$7:$B$7</c:f>
              <c:numCache>
                <c:formatCode>General</c:formatCode>
                <c:ptCount val="2"/>
                <c:pt idx="0">
                  <c:v>11</c:v>
                </c:pt>
                <c:pt idx="1">
                  <c:v>11</c:v>
                </c:pt>
              </c:numCache>
            </c:numRef>
          </c:xVal>
          <c:yVal>
            <c:numRef>
              <c:f>Sheet1!$A$8:$B$8</c:f>
              <c:numCache>
                <c:formatCode>General</c:formatCode>
                <c:ptCount val="2"/>
                <c:pt idx="0">
                  <c:v>0</c:v>
                </c:pt>
                <c:pt idx="1">
                  <c:v>2.8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6D1F-40E2-98CF-3F1B403CA694}"/>
            </c:ext>
          </c:extLst>
        </c:ser>
        <c:ser>
          <c:idx val="3"/>
          <c:order val="3"/>
          <c:spPr>
            <a:ln w="22225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Sheet1!$A$10:$B$10</c:f>
              <c:numCache>
                <c:formatCode>General</c:formatCode>
                <c:ptCount val="2"/>
                <c:pt idx="0">
                  <c:v>15</c:v>
                </c:pt>
                <c:pt idx="1">
                  <c:v>15</c:v>
                </c:pt>
              </c:numCache>
            </c:numRef>
          </c:xVal>
          <c:yVal>
            <c:numRef>
              <c:f>Sheet1!$A$11:$B$11</c:f>
              <c:numCache>
                <c:formatCode>General</c:formatCode>
                <c:ptCount val="2"/>
                <c:pt idx="0">
                  <c:v>0</c:v>
                </c:pt>
                <c:pt idx="1">
                  <c:v>1.8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6D1F-40E2-98CF-3F1B403CA6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6622207"/>
        <c:axId val="1286626783"/>
      </c:scatterChart>
      <c:valAx>
        <c:axId val="1286622207"/>
        <c:scaling>
          <c:orientation val="minMax"/>
          <c:max val="20"/>
          <c:min val="1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1905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86626783"/>
        <c:crosses val="autoZero"/>
        <c:crossBetween val="midCat"/>
      </c:valAx>
      <c:valAx>
        <c:axId val="1286626783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19050"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866222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237466888039614E-2"/>
          <c:y val="4.7627099889190373E-2"/>
          <c:w val="0.93888888888888888"/>
          <c:h val="0.89814814814814814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1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431B-4F4B-B5E1-01146262AB2B}"/>
              </c:ext>
            </c:extLst>
          </c:dPt>
          <c:dPt>
            <c:idx val="2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431B-4F4B-B5E1-01146262AB2B}"/>
              </c:ext>
            </c:extLst>
          </c:dPt>
          <c:dPt>
            <c:idx val="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431B-4F4B-B5E1-01146262AB2B}"/>
              </c:ext>
            </c:extLst>
          </c:dPt>
          <c:dPt>
            <c:idx val="4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431B-4F4B-B5E1-01146262AB2B}"/>
              </c:ext>
            </c:extLst>
          </c:dPt>
          <c:xVal>
            <c:numRef>
              <c:f>Sheet1!$I$101:$I$105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2.6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Sheet1!$J$101:$J$105</c:f>
              <c:numCache>
                <c:formatCode>General</c:formatCode>
                <c:ptCount val="5"/>
                <c:pt idx="0">
                  <c:v>1</c:v>
                </c:pt>
                <c:pt idx="1">
                  <c:v>2.2999999999999998</c:v>
                </c:pt>
                <c:pt idx="2">
                  <c:v>4</c:v>
                </c:pt>
                <c:pt idx="3">
                  <c:v>4.5999999999999996</c:v>
                </c:pt>
                <c:pt idx="4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31B-4F4B-B5E1-01146262AB2B}"/>
            </c:ext>
          </c:extLst>
        </c:ser>
        <c:ser>
          <c:idx val="1"/>
          <c:order val="1"/>
          <c:spPr>
            <a:ln w="15875" cap="rnd">
              <a:noFill/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Sheet1!$F$102:$F$103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xVal>
          <c:yVal>
            <c:numRef>
              <c:f>Sheet1!$G$102:$G$103</c:f>
              <c:numCache>
                <c:formatCode>General</c:formatCode>
                <c:ptCount val="2"/>
                <c:pt idx="0">
                  <c:v>0</c:v>
                </c:pt>
                <c:pt idx="1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31B-4F4B-B5E1-01146262AB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2788687"/>
        <c:axId val="953836927"/>
      </c:scatterChart>
      <c:valAx>
        <c:axId val="1102788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1905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3836927"/>
        <c:crosses val="autoZero"/>
        <c:crossBetween val="midCat"/>
      </c:valAx>
      <c:valAx>
        <c:axId val="9538369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1905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027886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19050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9A6301-E910-4B75-BAF3-DFD10399A20C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7FF680E7-0823-4AED-9F16-DD8391545F52}">
      <dgm:prSet phldrT="[文本]"/>
      <dgm:spPr/>
      <dgm:t>
        <a:bodyPr/>
        <a:lstStyle/>
        <a:p>
          <a:endParaRPr lang="zh-CN" altLang="en-US" dirty="0"/>
        </a:p>
      </dgm:t>
    </dgm:pt>
    <dgm:pt modelId="{D80D0B05-3D39-4C0A-9B21-A4963200C72E}" type="parTrans" cxnId="{8DB12FCC-D82D-430C-9134-5E200CDB46F6}">
      <dgm:prSet/>
      <dgm:spPr/>
      <dgm:t>
        <a:bodyPr/>
        <a:lstStyle/>
        <a:p>
          <a:endParaRPr lang="zh-CN" altLang="en-US"/>
        </a:p>
      </dgm:t>
    </dgm:pt>
    <dgm:pt modelId="{3DA9F4BC-4F62-43CE-B282-ABB4D86A1BF9}" type="sibTrans" cxnId="{8DB12FCC-D82D-430C-9134-5E200CDB46F6}">
      <dgm:prSet/>
      <dgm:spPr/>
      <dgm:t>
        <a:bodyPr/>
        <a:lstStyle/>
        <a:p>
          <a:endParaRPr lang="zh-CN" altLang="en-US"/>
        </a:p>
      </dgm:t>
    </dgm:pt>
    <dgm:pt modelId="{926428D7-4429-420B-8E04-5C8668B209D8}">
      <dgm:prSet phldrT="[文本]"/>
      <dgm:spPr/>
      <dgm:t>
        <a:bodyPr/>
        <a:lstStyle/>
        <a:p>
          <a:endParaRPr lang="zh-CN" altLang="en-US" dirty="0"/>
        </a:p>
      </dgm:t>
    </dgm:pt>
    <dgm:pt modelId="{327175AF-A6ED-487C-9AD6-286BE897BC05}" type="sibTrans" cxnId="{0A750EF2-2C86-4F01-9D51-AD543596DA47}">
      <dgm:prSet/>
      <dgm:spPr/>
      <dgm:t>
        <a:bodyPr/>
        <a:lstStyle/>
        <a:p>
          <a:endParaRPr lang="zh-CN" altLang="en-US"/>
        </a:p>
      </dgm:t>
    </dgm:pt>
    <dgm:pt modelId="{31C10414-7755-43A8-8D65-169486A34481}" type="parTrans" cxnId="{0A750EF2-2C86-4F01-9D51-AD543596DA47}">
      <dgm:prSet/>
      <dgm:spPr/>
      <dgm:t>
        <a:bodyPr/>
        <a:lstStyle/>
        <a:p>
          <a:endParaRPr lang="zh-CN" altLang="en-US"/>
        </a:p>
      </dgm:t>
    </dgm:pt>
    <dgm:pt modelId="{642698EE-8BB4-407E-9AEE-5CFF50868A7C}">
      <dgm:prSet phldrT="[文本]"/>
      <dgm:spPr/>
      <dgm:t>
        <a:bodyPr/>
        <a:lstStyle/>
        <a:p>
          <a:endParaRPr lang="zh-CN" altLang="en-US" dirty="0"/>
        </a:p>
      </dgm:t>
    </dgm:pt>
    <dgm:pt modelId="{F43BAF10-D413-44A8-9C0F-9B110F581A73}" type="parTrans" cxnId="{72F611BB-DB48-482A-AE81-17644E1CB88B}">
      <dgm:prSet/>
      <dgm:spPr/>
      <dgm:t>
        <a:bodyPr/>
        <a:lstStyle/>
        <a:p>
          <a:endParaRPr lang="zh-CN" altLang="en-US"/>
        </a:p>
      </dgm:t>
    </dgm:pt>
    <dgm:pt modelId="{26E9BA3A-DDDD-43D2-83E1-FFBC14243445}" type="sibTrans" cxnId="{72F611BB-DB48-482A-AE81-17644E1CB88B}">
      <dgm:prSet/>
      <dgm:spPr/>
      <dgm:t>
        <a:bodyPr/>
        <a:lstStyle/>
        <a:p>
          <a:endParaRPr lang="zh-CN" altLang="en-US"/>
        </a:p>
      </dgm:t>
    </dgm:pt>
    <dgm:pt modelId="{3EBE56BD-99D1-4539-B4DE-F533BBCBB193}" type="pres">
      <dgm:prSet presAssocID="{A49A6301-E910-4B75-BAF3-DFD10399A20C}" presName="arrowDiagram" presStyleCnt="0">
        <dgm:presLayoutVars>
          <dgm:chMax val="5"/>
          <dgm:dir/>
          <dgm:resizeHandles val="exact"/>
        </dgm:presLayoutVars>
      </dgm:prSet>
      <dgm:spPr/>
    </dgm:pt>
    <dgm:pt modelId="{64C9D590-E777-46E5-A3BF-451228CD5B65}" type="pres">
      <dgm:prSet presAssocID="{A49A6301-E910-4B75-BAF3-DFD10399A20C}" presName="arrow" presStyleLbl="bgShp" presStyleIdx="0" presStyleCnt="1" custLinFactNeighborX="-3912" custLinFactNeighborY="198"/>
      <dgm:spPr/>
    </dgm:pt>
    <dgm:pt modelId="{75B0CCDA-90ED-476E-8329-30598BA0B9FE}" type="pres">
      <dgm:prSet presAssocID="{A49A6301-E910-4B75-BAF3-DFD10399A20C}" presName="arrowDiagram3" presStyleCnt="0"/>
      <dgm:spPr/>
    </dgm:pt>
    <dgm:pt modelId="{E1698CED-9C92-4BB3-AAFF-40DAAC394063}" type="pres">
      <dgm:prSet presAssocID="{7FF680E7-0823-4AED-9F16-DD8391545F52}" presName="bullet3a" presStyleLbl="node1" presStyleIdx="0" presStyleCnt="3"/>
      <dgm:spPr/>
    </dgm:pt>
    <dgm:pt modelId="{3D54FD75-3D18-4C69-BD7B-AF015CC723E4}" type="pres">
      <dgm:prSet presAssocID="{7FF680E7-0823-4AED-9F16-DD8391545F52}" presName="textBox3a" presStyleLbl="revTx" presStyleIdx="0" presStyleCnt="3">
        <dgm:presLayoutVars>
          <dgm:bulletEnabled val="1"/>
        </dgm:presLayoutVars>
      </dgm:prSet>
      <dgm:spPr/>
    </dgm:pt>
    <dgm:pt modelId="{45888825-38DE-4ECE-8387-62456BE15AB9}" type="pres">
      <dgm:prSet presAssocID="{926428D7-4429-420B-8E04-5C8668B209D8}" presName="bullet3b" presStyleLbl="node1" presStyleIdx="1" presStyleCnt="3"/>
      <dgm:spPr/>
    </dgm:pt>
    <dgm:pt modelId="{0AD4DBD6-17B9-4854-8FF3-B0674EA4D402}" type="pres">
      <dgm:prSet presAssocID="{926428D7-4429-420B-8E04-5C8668B209D8}" presName="textBox3b" presStyleLbl="revTx" presStyleIdx="1" presStyleCnt="3">
        <dgm:presLayoutVars>
          <dgm:bulletEnabled val="1"/>
        </dgm:presLayoutVars>
      </dgm:prSet>
      <dgm:spPr/>
    </dgm:pt>
    <dgm:pt modelId="{72800982-4868-461A-A9A8-CF0307FD7228}" type="pres">
      <dgm:prSet presAssocID="{642698EE-8BB4-407E-9AEE-5CFF50868A7C}" presName="bullet3c" presStyleLbl="node1" presStyleIdx="2" presStyleCnt="3"/>
      <dgm:spPr/>
    </dgm:pt>
    <dgm:pt modelId="{2F0D739C-1E7B-4FB5-A6E0-F7818CB00AB4}" type="pres">
      <dgm:prSet presAssocID="{642698EE-8BB4-407E-9AEE-5CFF50868A7C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3811343D-48D4-4A94-BFE5-D131A6F4A702}" type="presOf" srcId="{926428D7-4429-420B-8E04-5C8668B209D8}" destId="{0AD4DBD6-17B9-4854-8FF3-B0674EA4D402}" srcOrd="0" destOrd="0" presId="urn:microsoft.com/office/officeart/2005/8/layout/arrow2"/>
    <dgm:cxn modelId="{70651946-1C76-4856-B6B3-6E0D8F1FCB05}" type="presOf" srcId="{642698EE-8BB4-407E-9AEE-5CFF50868A7C}" destId="{2F0D739C-1E7B-4FB5-A6E0-F7818CB00AB4}" srcOrd="0" destOrd="0" presId="urn:microsoft.com/office/officeart/2005/8/layout/arrow2"/>
    <dgm:cxn modelId="{9A911979-466B-483F-9BAD-270AF9143A15}" type="presOf" srcId="{7FF680E7-0823-4AED-9F16-DD8391545F52}" destId="{3D54FD75-3D18-4C69-BD7B-AF015CC723E4}" srcOrd="0" destOrd="0" presId="urn:microsoft.com/office/officeart/2005/8/layout/arrow2"/>
    <dgm:cxn modelId="{E8245DAE-8234-4F27-B210-FBE8B121DAE3}" type="presOf" srcId="{A49A6301-E910-4B75-BAF3-DFD10399A20C}" destId="{3EBE56BD-99D1-4539-B4DE-F533BBCBB193}" srcOrd="0" destOrd="0" presId="urn:microsoft.com/office/officeart/2005/8/layout/arrow2"/>
    <dgm:cxn modelId="{72F611BB-DB48-482A-AE81-17644E1CB88B}" srcId="{A49A6301-E910-4B75-BAF3-DFD10399A20C}" destId="{642698EE-8BB4-407E-9AEE-5CFF50868A7C}" srcOrd="2" destOrd="0" parTransId="{F43BAF10-D413-44A8-9C0F-9B110F581A73}" sibTransId="{26E9BA3A-DDDD-43D2-83E1-FFBC14243445}"/>
    <dgm:cxn modelId="{8DB12FCC-D82D-430C-9134-5E200CDB46F6}" srcId="{A49A6301-E910-4B75-BAF3-DFD10399A20C}" destId="{7FF680E7-0823-4AED-9F16-DD8391545F52}" srcOrd="0" destOrd="0" parTransId="{D80D0B05-3D39-4C0A-9B21-A4963200C72E}" sibTransId="{3DA9F4BC-4F62-43CE-B282-ABB4D86A1BF9}"/>
    <dgm:cxn modelId="{0A750EF2-2C86-4F01-9D51-AD543596DA47}" srcId="{A49A6301-E910-4B75-BAF3-DFD10399A20C}" destId="{926428D7-4429-420B-8E04-5C8668B209D8}" srcOrd="1" destOrd="0" parTransId="{31C10414-7755-43A8-8D65-169486A34481}" sibTransId="{327175AF-A6ED-487C-9AD6-286BE897BC05}"/>
    <dgm:cxn modelId="{F6C887A6-A774-46BA-88BB-39C96CBEA7DE}" type="presParOf" srcId="{3EBE56BD-99D1-4539-B4DE-F533BBCBB193}" destId="{64C9D590-E777-46E5-A3BF-451228CD5B65}" srcOrd="0" destOrd="0" presId="urn:microsoft.com/office/officeart/2005/8/layout/arrow2"/>
    <dgm:cxn modelId="{A3A7320A-63BA-4A4D-9AFB-6628A2907AB6}" type="presParOf" srcId="{3EBE56BD-99D1-4539-B4DE-F533BBCBB193}" destId="{75B0CCDA-90ED-476E-8329-30598BA0B9FE}" srcOrd="1" destOrd="0" presId="urn:microsoft.com/office/officeart/2005/8/layout/arrow2"/>
    <dgm:cxn modelId="{1265248D-E783-446E-B645-6770CE469453}" type="presParOf" srcId="{75B0CCDA-90ED-476E-8329-30598BA0B9FE}" destId="{E1698CED-9C92-4BB3-AAFF-40DAAC394063}" srcOrd="0" destOrd="0" presId="urn:microsoft.com/office/officeart/2005/8/layout/arrow2"/>
    <dgm:cxn modelId="{F3D3ACD4-4305-4F99-9D18-8E457ACAD000}" type="presParOf" srcId="{75B0CCDA-90ED-476E-8329-30598BA0B9FE}" destId="{3D54FD75-3D18-4C69-BD7B-AF015CC723E4}" srcOrd="1" destOrd="0" presId="urn:microsoft.com/office/officeart/2005/8/layout/arrow2"/>
    <dgm:cxn modelId="{4152CF91-C715-4993-B7BC-EC16D8153F18}" type="presParOf" srcId="{75B0CCDA-90ED-476E-8329-30598BA0B9FE}" destId="{45888825-38DE-4ECE-8387-62456BE15AB9}" srcOrd="2" destOrd="0" presId="urn:microsoft.com/office/officeart/2005/8/layout/arrow2"/>
    <dgm:cxn modelId="{9DCCD36C-CD4E-4F8A-AED9-59046617B019}" type="presParOf" srcId="{75B0CCDA-90ED-476E-8329-30598BA0B9FE}" destId="{0AD4DBD6-17B9-4854-8FF3-B0674EA4D402}" srcOrd="3" destOrd="0" presId="urn:microsoft.com/office/officeart/2005/8/layout/arrow2"/>
    <dgm:cxn modelId="{EE7EE41A-8C31-4E11-B72F-A3DA31E4A967}" type="presParOf" srcId="{75B0CCDA-90ED-476E-8329-30598BA0B9FE}" destId="{72800982-4868-461A-A9A8-CF0307FD7228}" srcOrd="4" destOrd="0" presId="urn:microsoft.com/office/officeart/2005/8/layout/arrow2"/>
    <dgm:cxn modelId="{46E71CBD-2BE5-414C-A6E1-278F1BFFE72A}" type="presParOf" srcId="{75B0CCDA-90ED-476E-8329-30598BA0B9FE}" destId="{2F0D739C-1E7B-4FB5-A6E0-F7818CB00AB4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6C84E8-22E1-4DF1-BEF7-76A39055FCD9}" type="doc">
      <dgm:prSet loTypeId="urn:microsoft.com/office/officeart/2005/8/layout/lProcess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188E48-4A4C-44A1-9A38-CF624FC58CEC}">
      <dgm:prSet phldrT="[文本]" custT="1"/>
      <dgm:spPr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altLang="zh-CN" sz="3200" dirty="0">
              <a:latin typeface="Arial" panose="020B0604020202020204" pitchFamily="34" charset="0"/>
              <a:cs typeface="Arial" panose="020B0604020202020204" pitchFamily="34" charset="0"/>
            </a:rPr>
            <a:t>New Metric</a:t>
          </a:r>
          <a:endParaRPr lang="zh-CN" alt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234AC1-0411-4231-8CA7-B10179655B59}" type="parTrans" cxnId="{90D67594-A3F9-4E26-9683-E8C7F3D67F2C}">
      <dgm:prSet/>
      <dgm:spPr/>
      <dgm:t>
        <a:bodyPr/>
        <a:lstStyle/>
        <a:p>
          <a:endParaRPr lang="zh-CN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7F224F-983F-4C6F-9C21-E8E1F921EBF6}" type="sibTrans" cxnId="{90D67594-A3F9-4E26-9683-E8C7F3D67F2C}">
      <dgm:prSet/>
      <dgm:spPr/>
      <dgm:t>
        <a:bodyPr/>
        <a:lstStyle/>
        <a:p>
          <a:endParaRPr lang="zh-CN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715AAF-3BF4-4CCD-9581-BDD3CA11983B}">
      <dgm:prSet phldrT="[文本]" custT="1"/>
      <dgm:spPr/>
      <dgm:t>
        <a:bodyPr/>
        <a:lstStyle/>
        <a:p>
          <a:r>
            <a:rPr lang="en-US" altLang="zh-CN" sz="3200" dirty="0">
              <a:latin typeface="Arial" panose="020B0604020202020204" pitchFamily="34" charset="0"/>
              <a:cs typeface="Arial" panose="020B0604020202020204" pitchFamily="34" charset="0"/>
            </a:rPr>
            <a:t>Instant </a:t>
          </a:r>
          <a:r>
            <a:rPr lang="en-US" altLang="zh-CN" sz="3200" dirty="0" err="1">
              <a:latin typeface="Arial" panose="020B0604020202020204" pitchFamily="34" charset="0"/>
              <a:cs typeface="Arial" panose="020B0604020202020204" pitchFamily="34" charset="0"/>
            </a:rPr>
            <a:t>AoI</a:t>
          </a:r>
          <a:endParaRPr lang="zh-CN" alt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CC65A7-6B47-4C0E-BE29-3A473A04A51C}" type="parTrans" cxnId="{02BA8DBD-A1F2-4E0E-9DBF-D268B6897E80}">
      <dgm:prSet/>
      <dgm:spPr/>
      <dgm:t>
        <a:bodyPr/>
        <a:lstStyle/>
        <a:p>
          <a:endParaRPr lang="zh-CN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627E44-6576-43A9-9697-3CEAD1562959}" type="sibTrans" cxnId="{02BA8DBD-A1F2-4E0E-9DBF-D268B6897E80}">
      <dgm:prSet/>
      <dgm:spPr/>
      <dgm:t>
        <a:bodyPr/>
        <a:lstStyle/>
        <a:p>
          <a:endParaRPr lang="zh-CN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5DD97F-2ABF-460D-8F33-133B9FBF3CF2}">
      <dgm:prSet phldrT="[文本]" custT="1"/>
      <dgm:spPr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altLang="zh-CN" sz="3200" dirty="0">
              <a:latin typeface="Arial" panose="020B0604020202020204" pitchFamily="34" charset="0"/>
              <a:cs typeface="Arial" panose="020B0604020202020204" pitchFamily="34" charset="0"/>
            </a:rPr>
            <a:t> Request Modes</a:t>
          </a:r>
          <a:endParaRPr lang="zh-CN" alt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6E3041-EAB5-4517-BB41-34E164B99C98}" type="parTrans" cxnId="{F2C43A44-82F6-41C1-840F-1A310C6FE581}">
      <dgm:prSet/>
      <dgm:spPr/>
      <dgm:t>
        <a:bodyPr/>
        <a:lstStyle/>
        <a:p>
          <a:endParaRPr lang="zh-CN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952A9B-9E6C-4BC9-A81D-06AA77023285}" type="sibTrans" cxnId="{F2C43A44-82F6-41C1-840F-1A310C6FE581}">
      <dgm:prSet/>
      <dgm:spPr/>
      <dgm:t>
        <a:bodyPr/>
        <a:lstStyle/>
        <a:p>
          <a:endParaRPr lang="zh-CN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11BCE90-BB69-449D-8D48-377018E922A2}">
      <dgm:prSet phldrT="[文本]" custT="1"/>
      <dgm:spPr/>
      <dgm:t>
        <a:bodyPr/>
        <a:lstStyle/>
        <a:p>
          <a:r>
            <a:rPr lang="en-US" altLang="zh-CN" sz="3200" dirty="0">
              <a:latin typeface="Arial" panose="020B0604020202020204" pitchFamily="34" charset="0"/>
              <a:cs typeface="Arial" panose="020B0604020202020204" pitchFamily="34" charset="0"/>
            </a:rPr>
            <a:t>Periodic Request</a:t>
          </a:r>
          <a:endParaRPr lang="zh-CN" alt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83861D-A7DE-4465-9E63-C0CA3A447A90}" type="parTrans" cxnId="{4A34F4EC-FF49-40A8-B491-B3FD67C15445}">
      <dgm:prSet/>
      <dgm:spPr/>
      <dgm:t>
        <a:bodyPr/>
        <a:lstStyle/>
        <a:p>
          <a:endParaRPr lang="zh-CN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57F492-D538-480A-A99E-8ED3F5A75344}" type="sibTrans" cxnId="{4A34F4EC-FF49-40A8-B491-B3FD67C15445}">
      <dgm:prSet/>
      <dgm:spPr/>
      <dgm:t>
        <a:bodyPr/>
        <a:lstStyle/>
        <a:p>
          <a:endParaRPr lang="zh-CN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C2F582-19C3-40C5-BA7F-8A1F41D51B00}">
      <dgm:prSet phldrT="[文本]" custT="1"/>
      <dgm:spPr/>
      <dgm:t>
        <a:bodyPr/>
        <a:lstStyle/>
        <a:p>
          <a:r>
            <a:rPr lang="en-US" altLang="zh-CN" sz="3200" dirty="0">
              <a:latin typeface="Arial" panose="020B0604020202020204" pitchFamily="34" charset="0"/>
              <a:cs typeface="Arial" panose="020B0604020202020204" pitchFamily="34" charset="0"/>
            </a:rPr>
            <a:t>Proactive Request</a:t>
          </a:r>
          <a:endParaRPr lang="zh-CN" alt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88360E-0D4A-4994-9AE5-C6330D36CE44}" type="parTrans" cxnId="{1B302D6C-15C1-4700-966A-F51223AC7C24}">
      <dgm:prSet/>
      <dgm:spPr/>
      <dgm:t>
        <a:bodyPr/>
        <a:lstStyle/>
        <a:p>
          <a:endParaRPr lang="zh-CN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5F38C2-F8E9-4DDA-947B-532F85AEF24D}" type="sibTrans" cxnId="{1B302D6C-15C1-4700-966A-F51223AC7C24}">
      <dgm:prSet/>
      <dgm:spPr/>
      <dgm:t>
        <a:bodyPr/>
        <a:lstStyle/>
        <a:p>
          <a:endParaRPr lang="zh-CN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FB60F8-DC58-4B6C-BDE7-F606CC890F70}">
      <dgm:prSet phldrT="[文本]" custT="1"/>
      <dgm:spPr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altLang="zh-CN" sz="3200" dirty="0">
              <a:latin typeface="Arial" panose="020B0604020202020204" pitchFamily="34" charset="0"/>
              <a:cs typeface="Arial" panose="020B0604020202020204" pitchFamily="34" charset="0"/>
            </a:rPr>
            <a:t>Network Model</a:t>
          </a:r>
          <a:endParaRPr lang="zh-CN" alt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0BD8A8-ED15-442D-AFC4-E5EB0DD42EBA}" type="parTrans" cxnId="{704DF905-61CD-4B9A-8FF8-C510BFC59EFA}">
      <dgm:prSet/>
      <dgm:spPr/>
      <dgm:t>
        <a:bodyPr/>
        <a:lstStyle/>
        <a:p>
          <a:endParaRPr lang="zh-CN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6E3770-A5C3-4817-9521-F6CA4F5964A2}" type="sibTrans" cxnId="{704DF905-61CD-4B9A-8FF8-C510BFC59EFA}">
      <dgm:prSet/>
      <dgm:spPr/>
      <dgm:t>
        <a:bodyPr/>
        <a:lstStyle/>
        <a:p>
          <a:endParaRPr lang="zh-CN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2AFAA8-882E-4C6F-A131-EA633BB10CBA}">
      <dgm:prSet phldrT="[文本]" custT="1"/>
      <dgm:spPr/>
      <dgm:t>
        <a:bodyPr/>
        <a:lstStyle/>
        <a:p>
          <a:pPr algn="ctr"/>
          <a:r>
            <a:rPr lang="en-US" altLang="zh-CN" sz="3200" dirty="0" err="1">
              <a:latin typeface="Arial" panose="020B0604020202020204" pitchFamily="34" charset="0"/>
              <a:cs typeface="Arial" panose="020B0604020202020204" pitchFamily="34" charset="0"/>
            </a:rPr>
            <a:t>IoT</a:t>
          </a:r>
          <a:r>
            <a:rPr lang="en-US" altLang="zh-CN" sz="3200" dirty="0">
              <a:latin typeface="Arial" panose="020B0604020202020204" pitchFamily="34" charset="0"/>
              <a:cs typeface="Arial" panose="020B0604020202020204" pitchFamily="34" charset="0"/>
            </a:rPr>
            <a:t> Networks</a:t>
          </a:r>
          <a:endParaRPr lang="zh-CN" alt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7515D9-BF40-4CD3-9135-00C5EC50345D}" type="parTrans" cxnId="{12E7659B-BBFF-4A68-BB8C-1C0E36220B7E}">
      <dgm:prSet/>
      <dgm:spPr/>
      <dgm:t>
        <a:bodyPr/>
        <a:lstStyle/>
        <a:p>
          <a:endParaRPr lang="zh-CN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CBE577-D273-4EDE-B64A-E936E2D2FB62}" type="sibTrans" cxnId="{12E7659B-BBFF-4A68-BB8C-1C0E36220B7E}">
      <dgm:prSet/>
      <dgm:spPr/>
      <dgm:t>
        <a:bodyPr/>
        <a:lstStyle/>
        <a:p>
          <a:endParaRPr lang="zh-CN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230353-B38E-4FB5-A97B-ECB8342289DE}">
      <dgm:prSet phldrT="[文本]" custT="1"/>
      <dgm:spPr/>
      <dgm:t>
        <a:bodyPr/>
        <a:lstStyle/>
        <a:p>
          <a:pPr algn="ctr"/>
          <a:r>
            <a:rPr lang="en-US" altLang="zh-CN" sz="3200" dirty="0">
              <a:latin typeface="Arial" panose="020B0604020202020204" pitchFamily="34" charset="0"/>
              <a:cs typeface="Arial" panose="020B0604020202020204" pitchFamily="34" charset="0"/>
            </a:rPr>
            <a:t>Packet Combination</a:t>
          </a:r>
          <a:endParaRPr lang="zh-CN" alt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B42D89-0B77-4475-A017-18B242B70B5F}" type="parTrans" cxnId="{6DCAD7FC-89A7-469C-8522-F59325611E22}">
      <dgm:prSet/>
      <dgm:spPr/>
      <dgm:t>
        <a:bodyPr/>
        <a:lstStyle/>
        <a:p>
          <a:endParaRPr lang="zh-CN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82AF7-EA41-4383-B0C3-E8ACFEC36EBB}" type="sibTrans" cxnId="{6DCAD7FC-89A7-469C-8522-F59325611E22}">
      <dgm:prSet/>
      <dgm:spPr/>
      <dgm:t>
        <a:bodyPr/>
        <a:lstStyle/>
        <a:p>
          <a:endParaRPr lang="zh-CN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F862EC-A8B1-473D-BA72-4BA00C94C81B}" type="pres">
      <dgm:prSet presAssocID="{CD6C84E8-22E1-4DF1-BEF7-76A39055FCD9}" presName="theList" presStyleCnt="0">
        <dgm:presLayoutVars>
          <dgm:dir/>
          <dgm:animLvl val="lvl"/>
          <dgm:resizeHandles val="exact"/>
        </dgm:presLayoutVars>
      </dgm:prSet>
      <dgm:spPr/>
    </dgm:pt>
    <dgm:pt modelId="{84EAD690-279A-4A64-A406-AC22B8276110}" type="pres">
      <dgm:prSet presAssocID="{17FB60F8-DC58-4B6C-BDE7-F606CC890F70}" presName="compNode" presStyleCnt="0"/>
      <dgm:spPr/>
    </dgm:pt>
    <dgm:pt modelId="{56DD0F30-4F55-46C7-BCAB-997C519E39ED}" type="pres">
      <dgm:prSet presAssocID="{17FB60F8-DC58-4B6C-BDE7-F606CC890F70}" presName="aNode" presStyleLbl="bgShp" presStyleIdx="0" presStyleCnt="3"/>
      <dgm:spPr/>
    </dgm:pt>
    <dgm:pt modelId="{D9054800-EB7A-4F12-8B96-CA4C1E4BA715}" type="pres">
      <dgm:prSet presAssocID="{17FB60F8-DC58-4B6C-BDE7-F606CC890F70}" presName="textNode" presStyleLbl="bgShp" presStyleIdx="0" presStyleCnt="3"/>
      <dgm:spPr/>
    </dgm:pt>
    <dgm:pt modelId="{68776DDC-F222-40DE-917A-536C8F49DA1C}" type="pres">
      <dgm:prSet presAssocID="{17FB60F8-DC58-4B6C-BDE7-F606CC890F70}" presName="compChildNode" presStyleCnt="0"/>
      <dgm:spPr/>
    </dgm:pt>
    <dgm:pt modelId="{38C50919-E714-4F74-8C17-49B36F37AD82}" type="pres">
      <dgm:prSet presAssocID="{17FB60F8-DC58-4B6C-BDE7-F606CC890F70}" presName="theInnerList" presStyleCnt="0"/>
      <dgm:spPr/>
    </dgm:pt>
    <dgm:pt modelId="{422AA67B-F060-4E62-8C9F-3AA3457AB2D1}" type="pres">
      <dgm:prSet presAssocID="{D22AFAA8-882E-4C6F-A131-EA633BB10CBA}" presName="childNode" presStyleLbl="node1" presStyleIdx="0" presStyleCnt="5">
        <dgm:presLayoutVars>
          <dgm:bulletEnabled val="1"/>
        </dgm:presLayoutVars>
      </dgm:prSet>
      <dgm:spPr/>
    </dgm:pt>
    <dgm:pt modelId="{6D8BF285-0259-4AEC-BC66-43565692DE5B}" type="pres">
      <dgm:prSet presAssocID="{D22AFAA8-882E-4C6F-A131-EA633BB10CBA}" presName="aSpace2" presStyleCnt="0"/>
      <dgm:spPr/>
    </dgm:pt>
    <dgm:pt modelId="{882C2E54-D429-4CEF-B76C-59B65AA2C005}" type="pres">
      <dgm:prSet presAssocID="{5E230353-B38E-4FB5-A97B-ECB8342289DE}" presName="childNode" presStyleLbl="node1" presStyleIdx="1" presStyleCnt="5">
        <dgm:presLayoutVars>
          <dgm:bulletEnabled val="1"/>
        </dgm:presLayoutVars>
      </dgm:prSet>
      <dgm:spPr/>
    </dgm:pt>
    <dgm:pt modelId="{7FC2C927-EF99-4FE3-8274-A7C81FB557BF}" type="pres">
      <dgm:prSet presAssocID="{17FB60F8-DC58-4B6C-BDE7-F606CC890F70}" presName="aSpace" presStyleCnt="0"/>
      <dgm:spPr/>
    </dgm:pt>
    <dgm:pt modelId="{2B849642-1EDE-445E-A94B-CBFE8B595BC5}" type="pres">
      <dgm:prSet presAssocID="{C6188E48-4A4C-44A1-9A38-CF624FC58CEC}" presName="compNode" presStyleCnt="0"/>
      <dgm:spPr/>
    </dgm:pt>
    <dgm:pt modelId="{155EA2CF-44DA-481E-A5B1-3129E00B81DC}" type="pres">
      <dgm:prSet presAssocID="{C6188E48-4A4C-44A1-9A38-CF624FC58CEC}" presName="aNode" presStyleLbl="bgShp" presStyleIdx="1" presStyleCnt="3"/>
      <dgm:spPr/>
    </dgm:pt>
    <dgm:pt modelId="{B3A4CC53-D87A-43C0-8A73-CDEBDA788895}" type="pres">
      <dgm:prSet presAssocID="{C6188E48-4A4C-44A1-9A38-CF624FC58CEC}" presName="textNode" presStyleLbl="bgShp" presStyleIdx="1" presStyleCnt="3"/>
      <dgm:spPr/>
    </dgm:pt>
    <dgm:pt modelId="{3581D6B4-5D83-4B62-912A-9FEF5C8E7A60}" type="pres">
      <dgm:prSet presAssocID="{C6188E48-4A4C-44A1-9A38-CF624FC58CEC}" presName="compChildNode" presStyleCnt="0"/>
      <dgm:spPr/>
    </dgm:pt>
    <dgm:pt modelId="{4E9B2FE0-331B-488A-949F-6D72014E55CD}" type="pres">
      <dgm:prSet presAssocID="{C6188E48-4A4C-44A1-9A38-CF624FC58CEC}" presName="theInnerList" presStyleCnt="0"/>
      <dgm:spPr/>
    </dgm:pt>
    <dgm:pt modelId="{5BCA6672-3A4B-46C6-8863-86643F12B1C1}" type="pres">
      <dgm:prSet presAssocID="{BD715AAF-3BF4-4CCD-9581-BDD3CA11983B}" presName="childNode" presStyleLbl="node1" presStyleIdx="2" presStyleCnt="5">
        <dgm:presLayoutVars>
          <dgm:bulletEnabled val="1"/>
        </dgm:presLayoutVars>
      </dgm:prSet>
      <dgm:spPr/>
    </dgm:pt>
    <dgm:pt modelId="{AC9AD974-D514-4BD3-92E1-A8AAB501DAF0}" type="pres">
      <dgm:prSet presAssocID="{C6188E48-4A4C-44A1-9A38-CF624FC58CEC}" presName="aSpace" presStyleCnt="0"/>
      <dgm:spPr/>
    </dgm:pt>
    <dgm:pt modelId="{B6792FF5-9A35-4089-8216-D0556B341800}" type="pres">
      <dgm:prSet presAssocID="{F95DD97F-2ABF-460D-8F33-133B9FBF3CF2}" presName="compNode" presStyleCnt="0"/>
      <dgm:spPr/>
    </dgm:pt>
    <dgm:pt modelId="{FB49E222-DB84-4BC7-89CD-0A6E0BADCA45}" type="pres">
      <dgm:prSet presAssocID="{F95DD97F-2ABF-460D-8F33-133B9FBF3CF2}" presName="aNode" presStyleLbl="bgShp" presStyleIdx="2" presStyleCnt="3"/>
      <dgm:spPr/>
    </dgm:pt>
    <dgm:pt modelId="{04887D3C-E54D-4779-9CEC-ABBE71760BC4}" type="pres">
      <dgm:prSet presAssocID="{F95DD97F-2ABF-460D-8F33-133B9FBF3CF2}" presName="textNode" presStyleLbl="bgShp" presStyleIdx="2" presStyleCnt="3"/>
      <dgm:spPr/>
    </dgm:pt>
    <dgm:pt modelId="{1C1C3AD5-5465-45CA-A902-EA8C60E0BF30}" type="pres">
      <dgm:prSet presAssocID="{F95DD97F-2ABF-460D-8F33-133B9FBF3CF2}" presName="compChildNode" presStyleCnt="0"/>
      <dgm:spPr/>
    </dgm:pt>
    <dgm:pt modelId="{DBA8A798-B58F-48B3-BC2B-9A75C4AC1F8B}" type="pres">
      <dgm:prSet presAssocID="{F95DD97F-2ABF-460D-8F33-133B9FBF3CF2}" presName="theInnerList" presStyleCnt="0"/>
      <dgm:spPr/>
    </dgm:pt>
    <dgm:pt modelId="{34FEF3E1-3BB8-4785-97F7-7D47F22BFCD0}" type="pres">
      <dgm:prSet presAssocID="{A11BCE90-BB69-449D-8D48-377018E922A2}" presName="childNode" presStyleLbl="node1" presStyleIdx="3" presStyleCnt="5">
        <dgm:presLayoutVars>
          <dgm:bulletEnabled val="1"/>
        </dgm:presLayoutVars>
      </dgm:prSet>
      <dgm:spPr/>
    </dgm:pt>
    <dgm:pt modelId="{AB18E17F-B25D-4315-83D3-CCBAD327FDB5}" type="pres">
      <dgm:prSet presAssocID="{A11BCE90-BB69-449D-8D48-377018E922A2}" presName="aSpace2" presStyleCnt="0"/>
      <dgm:spPr/>
    </dgm:pt>
    <dgm:pt modelId="{65E2B40F-F99C-4CCB-956C-9559EDC34FFF}" type="pres">
      <dgm:prSet presAssocID="{04C2F582-19C3-40C5-BA7F-8A1F41D51B00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704DF905-61CD-4B9A-8FF8-C510BFC59EFA}" srcId="{CD6C84E8-22E1-4DF1-BEF7-76A39055FCD9}" destId="{17FB60F8-DC58-4B6C-BDE7-F606CC890F70}" srcOrd="0" destOrd="0" parTransId="{960BD8A8-ED15-442D-AFC4-E5EB0DD42EBA}" sibTransId="{986E3770-A5C3-4817-9521-F6CA4F5964A2}"/>
    <dgm:cxn modelId="{DAA43B10-2668-491C-989E-718072453A74}" type="presOf" srcId="{F95DD97F-2ABF-460D-8F33-133B9FBF3CF2}" destId="{FB49E222-DB84-4BC7-89CD-0A6E0BADCA45}" srcOrd="0" destOrd="0" presId="urn:microsoft.com/office/officeart/2005/8/layout/lProcess2"/>
    <dgm:cxn modelId="{0138D41F-7CBE-4F41-933A-872FB994D41A}" type="presOf" srcId="{D22AFAA8-882E-4C6F-A131-EA633BB10CBA}" destId="{422AA67B-F060-4E62-8C9F-3AA3457AB2D1}" srcOrd="0" destOrd="0" presId="urn:microsoft.com/office/officeart/2005/8/layout/lProcess2"/>
    <dgm:cxn modelId="{AF567F63-96C7-4523-ABA4-27FDDE833427}" type="presOf" srcId="{F95DD97F-2ABF-460D-8F33-133B9FBF3CF2}" destId="{04887D3C-E54D-4779-9CEC-ABBE71760BC4}" srcOrd="1" destOrd="0" presId="urn:microsoft.com/office/officeart/2005/8/layout/lProcess2"/>
    <dgm:cxn modelId="{F2C43A44-82F6-41C1-840F-1A310C6FE581}" srcId="{CD6C84E8-22E1-4DF1-BEF7-76A39055FCD9}" destId="{F95DD97F-2ABF-460D-8F33-133B9FBF3CF2}" srcOrd="2" destOrd="0" parTransId="{916E3041-EAB5-4517-BB41-34E164B99C98}" sibTransId="{9F952A9B-9E6C-4BC9-A81D-06AA77023285}"/>
    <dgm:cxn modelId="{B11C5245-1B7C-462E-A5AB-869C0D160193}" type="presOf" srcId="{04C2F582-19C3-40C5-BA7F-8A1F41D51B00}" destId="{65E2B40F-F99C-4CCB-956C-9559EDC34FFF}" srcOrd="0" destOrd="0" presId="urn:microsoft.com/office/officeart/2005/8/layout/lProcess2"/>
    <dgm:cxn modelId="{1B302D6C-15C1-4700-966A-F51223AC7C24}" srcId="{F95DD97F-2ABF-460D-8F33-133B9FBF3CF2}" destId="{04C2F582-19C3-40C5-BA7F-8A1F41D51B00}" srcOrd="1" destOrd="0" parTransId="{C688360E-0D4A-4994-9AE5-C6330D36CE44}" sibTransId="{9F5F38C2-F8E9-4DDA-947B-532F85AEF24D}"/>
    <dgm:cxn modelId="{0DD31773-2C10-4F9A-9B84-448FD48F1E65}" type="presOf" srcId="{C6188E48-4A4C-44A1-9A38-CF624FC58CEC}" destId="{155EA2CF-44DA-481E-A5B1-3129E00B81DC}" srcOrd="0" destOrd="0" presId="urn:microsoft.com/office/officeart/2005/8/layout/lProcess2"/>
    <dgm:cxn modelId="{2BA3FC80-3183-4971-A415-52031BA076EF}" type="presOf" srcId="{CD6C84E8-22E1-4DF1-BEF7-76A39055FCD9}" destId="{8DF862EC-A8B1-473D-BA72-4BA00C94C81B}" srcOrd="0" destOrd="0" presId="urn:microsoft.com/office/officeart/2005/8/layout/lProcess2"/>
    <dgm:cxn modelId="{90D67594-A3F9-4E26-9683-E8C7F3D67F2C}" srcId="{CD6C84E8-22E1-4DF1-BEF7-76A39055FCD9}" destId="{C6188E48-4A4C-44A1-9A38-CF624FC58CEC}" srcOrd="1" destOrd="0" parTransId="{81234AC1-0411-4231-8CA7-B10179655B59}" sibTransId="{097F224F-983F-4C6F-9C21-E8E1F921EBF6}"/>
    <dgm:cxn modelId="{27976796-C56F-4022-BF02-FF06DDCCB397}" type="presOf" srcId="{C6188E48-4A4C-44A1-9A38-CF624FC58CEC}" destId="{B3A4CC53-D87A-43C0-8A73-CDEBDA788895}" srcOrd="1" destOrd="0" presId="urn:microsoft.com/office/officeart/2005/8/layout/lProcess2"/>
    <dgm:cxn modelId="{12E7659B-BBFF-4A68-BB8C-1C0E36220B7E}" srcId="{17FB60F8-DC58-4B6C-BDE7-F606CC890F70}" destId="{D22AFAA8-882E-4C6F-A131-EA633BB10CBA}" srcOrd="0" destOrd="0" parTransId="{B57515D9-BF40-4CD3-9135-00C5EC50345D}" sibTransId="{00CBE577-D273-4EDE-B64A-E936E2D2FB62}"/>
    <dgm:cxn modelId="{D4D2B29C-FECC-4ECC-A4D5-3F2D518FEBAF}" type="presOf" srcId="{A11BCE90-BB69-449D-8D48-377018E922A2}" destId="{34FEF3E1-3BB8-4785-97F7-7D47F22BFCD0}" srcOrd="0" destOrd="0" presId="urn:microsoft.com/office/officeart/2005/8/layout/lProcess2"/>
    <dgm:cxn modelId="{36C8EEB4-9C0D-4E13-9E58-DCDB2C199D85}" type="presOf" srcId="{17FB60F8-DC58-4B6C-BDE7-F606CC890F70}" destId="{56DD0F30-4F55-46C7-BCAB-997C519E39ED}" srcOrd="0" destOrd="0" presId="urn:microsoft.com/office/officeart/2005/8/layout/lProcess2"/>
    <dgm:cxn modelId="{02BA8DBD-A1F2-4E0E-9DBF-D268B6897E80}" srcId="{C6188E48-4A4C-44A1-9A38-CF624FC58CEC}" destId="{BD715AAF-3BF4-4CCD-9581-BDD3CA11983B}" srcOrd="0" destOrd="0" parTransId="{46CC65A7-6B47-4C0E-BE29-3A473A04A51C}" sibTransId="{4B627E44-6576-43A9-9697-3CEAD1562959}"/>
    <dgm:cxn modelId="{70FEB9C8-804F-47C0-B669-D613FDED2652}" type="presOf" srcId="{5E230353-B38E-4FB5-A97B-ECB8342289DE}" destId="{882C2E54-D429-4CEF-B76C-59B65AA2C005}" srcOrd="0" destOrd="0" presId="urn:microsoft.com/office/officeart/2005/8/layout/lProcess2"/>
    <dgm:cxn modelId="{7B5B97CF-B92B-43CF-AE46-D26BEA57C6C2}" type="presOf" srcId="{BD715AAF-3BF4-4CCD-9581-BDD3CA11983B}" destId="{5BCA6672-3A4B-46C6-8863-86643F12B1C1}" srcOrd="0" destOrd="0" presId="urn:microsoft.com/office/officeart/2005/8/layout/lProcess2"/>
    <dgm:cxn modelId="{4A34F4EC-FF49-40A8-B491-B3FD67C15445}" srcId="{F95DD97F-2ABF-460D-8F33-133B9FBF3CF2}" destId="{A11BCE90-BB69-449D-8D48-377018E922A2}" srcOrd="0" destOrd="0" parTransId="{0E83861D-A7DE-4465-9E63-C0CA3A447A90}" sibTransId="{CF57F492-D538-480A-A99E-8ED3F5A75344}"/>
    <dgm:cxn modelId="{CA0E37F6-0CA3-4400-B0D0-7095A967C26C}" type="presOf" srcId="{17FB60F8-DC58-4B6C-BDE7-F606CC890F70}" destId="{D9054800-EB7A-4F12-8B96-CA4C1E4BA715}" srcOrd="1" destOrd="0" presId="urn:microsoft.com/office/officeart/2005/8/layout/lProcess2"/>
    <dgm:cxn modelId="{6DCAD7FC-89A7-469C-8522-F59325611E22}" srcId="{17FB60F8-DC58-4B6C-BDE7-F606CC890F70}" destId="{5E230353-B38E-4FB5-A97B-ECB8342289DE}" srcOrd="1" destOrd="0" parTransId="{EFB42D89-0B77-4475-A017-18B242B70B5F}" sibTransId="{9A282AF7-EA41-4383-B0C3-E8ACFEC36EBB}"/>
    <dgm:cxn modelId="{1A1145FC-7387-4BC0-B695-15D2C28904A4}" type="presParOf" srcId="{8DF862EC-A8B1-473D-BA72-4BA00C94C81B}" destId="{84EAD690-279A-4A64-A406-AC22B8276110}" srcOrd="0" destOrd="0" presId="urn:microsoft.com/office/officeart/2005/8/layout/lProcess2"/>
    <dgm:cxn modelId="{20672453-A2BC-4ACA-84C7-22FA0D982AE0}" type="presParOf" srcId="{84EAD690-279A-4A64-A406-AC22B8276110}" destId="{56DD0F30-4F55-46C7-BCAB-997C519E39ED}" srcOrd="0" destOrd="0" presId="urn:microsoft.com/office/officeart/2005/8/layout/lProcess2"/>
    <dgm:cxn modelId="{CEB196F1-23AA-4E27-B176-44599B879DC6}" type="presParOf" srcId="{84EAD690-279A-4A64-A406-AC22B8276110}" destId="{D9054800-EB7A-4F12-8B96-CA4C1E4BA715}" srcOrd="1" destOrd="0" presId="urn:microsoft.com/office/officeart/2005/8/layout/lProcess2"/>
    <dgm:cxn modelId="{67C0450F-083A-4135-9421-04E012695073}" type="presParOf" srcId="{84EAD690-279A-4A64-A406-AC22B8276110}" destId="{68776DDC-F222-40DE-917A-536C8F49DA1C}" srcOrd="2" destOrd="0" presId="urn:microsoft.com/office/officeart/2005/8/layout/lProcess2"/>
    <dgm:cxn modelId="{C6604408-B5B8-4D19-92C9-531A3976DE51}" type="presParOf" srcId="{68776DDC-F222-40DE-917A-536C8F49DA1C}" destId="{38C50919-E714-4F74-8C17-49B36F37AD82}" srcOrd="0" destOrd="0" presId="urn:microsoft.com/office/officeart/2005/8/layout/lProcess2"/>
    <dgm:cxn modelId="{673C8A54-C887-403D-95D5-E693EB1DA56C}" type="presParOf" srcId="{38C50919-E714-4F74-8C17-49B36F37AD82}" destId="{422AA67B-F060-4E62-8C9F-3AA3457AB2D1}" srcOrd="0" destOrd="0" presId="urn:microsoft.com/office/officeart/2005/8/layout/lProcess2"/>
    <dgm:cxn modelId="{37C1951A-54EC-4108-9BB2-1C0F04C56943}" type="presParOf" srcId="{38C50919-E714-4F74-8C17-49B36F37AD82}" destId="{6D8BF285-0259-4AEC-BC66-43565692DE5B}" srcOrd="1" destOrd="0" presId="urn:microsoft.com/office/officeart/2005/8/layout/lProcess2"/>
    <dgm:cxn modelId="{3EFDC738-9DB5-4FAC-B4A8-5431D49EEF5A}" type="presParOf" srcId="{38C50919-E714-4F74-8C17-49B36F37AD82}" destId="{882C2E54-D429-4CEF-B76C-59B65AA2C005}" srcOrd="2" destOrd="0" presId="urn:microsoft.com/office/officeart/2005/8/layout/lProcess2"/>
    <dgm:cxn modelId="{8A691A74-C856-4B36-B7F7-3128D4E44B4B}" type="presParOf" srcId="{8DF862EC-A8B1-473D-BA72-4BA00C94C81B}" destId="{7FC2C927-EF99-4FE3-8274-A7C81FB557BF}" srcOrd="1" destOrd="0" presId="urn:microsoft.com/office/officeart/2005/8/layout/lProcess2"/>
    <dgm:cxn modelId="{20DAE006-D39C-4147-8550-A36DEFB582EA}" type="presParOf" srcId="{8DF862EC-A8B1-473D-BA72-4BA00C94C81B}" destId="{2B849642-1EDE-445E-A94B-CBFE8B595BC5}" srcOrd="2" destOrd="0" presId="urn:microsoft.com/office/officeart/2005/8/layout/lProcess2"/>
    <dgm:cxn modelId="{3EE51B18-C70F-4376-BBE2-A9BFDEAC153F}" type="presParOf" srcId="{2B849642-1EDE-445E-A94B-CBFE8B595BC5}" destId="{155EA2CF-44DA-481E-A5B1-3129E00B81DC}" srcOrd="0" destOrd="0" presId="urn:microsoft.com/office/officeart/2005/8/layout/lProcess2"/>
    <dgm:cxn modelId="{F52225B2-741D-4D54-BAF1-1F133E96744A}" type="presParOf" srcId="{2B849642-1EDE-445E-A94B-CBFE8B595BC5}" destId="{B3A4CC53-D87A-43C0-8A73-CDEBDA788895}" srcOrd="1" destOrd="0" presId="urn:microsoft.com/office/officeart/2005/8/layout/lProcess2"/>
    <dgm:cxn modelId="{4F7A0045-D815-4CCD-AD92-D1E156BDF590}" type="presParOf" srcId="{2B849642-1EDE-445E-A94B-CBFE8B595BC5}" destId="{3581D6B4-5D83-4B62-912A-9FEF5C8E7A60}" srcOrd="2" destOrd="0" presId="urn:microsoft.com/office/officeart/2005/8/layout/lProcess2"/>
    <dgm:cxn modelId="{A7340C2F-BDAB-4B76-A948-51193F53F411}" type="presParOf" srcId="{3581D6B4-5D83-4B62-912A-9FEF5C8E7A60}" destId="{4E9B2FE0-331B-488A-949F-6D72014E55CD}" srcOrd="0" destOrd="0" presId="urn:microsoft.com/office/officeart/2005/8/layout/lProcess2"/>
    <dgm:cxn modelId="{1F6DAFE3-9917-4C3E-A864-591CEEF65978}" type="presParOf" srcId="{4E9B2FE0-331B-488A-949F-6D72014E55CD}" destId="{5BCA6672-3A4B-46C6-8863-86643F12B1C1}" srcOrd="0" destOrd="0" presId="urn:microsoft.com/office/officeart/2005/8/layout/lProcess2"/>
    <dgm:cxn modelId="{7EC2A480-B572-4417-BF04-9C1B12364382}" type="presParOf" srcId="{8DF862EC-A8B1-473D-BA72-4BA00C94C81B}" destId="{AC9AD974-D514-4BD3-92E1-A8AAB501DAF0}" srcOrd="3" destOrd="0" presId="urn:microsoft.com/office/officeart/2005/8/layout/lProcess2"/>
    <dgm:cxn modelId="{9407B760-8268-4FD8-8634-FE6074595849}" type="presParOf" srcId="{8DF862EC-A8B1-473D-BA72-4BA00C94C81B}" destId="{B6792FF5-9A35-4089-8216-D0556B341800}" srcOrd="4" destOrd="0" presId="urn:microsoft.com/office/officeart/2005/8/layout/lProcess2"/>
    <dgm:cxn modelId="{E4017946-A5D8-4B4B-8432-47368A7BA751}" type="presParOf" srcId="{B6792FF5-9A35-4089-8216-D0556B341800}" destId="{FB49E222-DB84-4BC7-89CD-0A6E0BADCA45}" srcOrd="0" destOrd="0" presId="urn:microsoft.com/office/officeart/2005/8/layout/lProcess2"/>
    <dgm:cxn modelId="{0DC60184-1A9A-489D-85DC-C72767391595}" type="presParOf" srcId="{B6792FF5-9A35-4089-8216-D0556B341800}" destId="{04887D3C-E54D-4779-9CEC-ABBE71760BC4}" srcOrd="1" destOrd="0" presId="urn:microsoft.com/office/officeart/2005/8/layout/lProcess2"/>
    <dgm:cxn modelId="{0C94BA4E-E372-419C-A715-DF22964969CB}" type="presParOf" srcId="{B6792FF5-9A35-4089-8216-D0556B341800}" destId="{1C1C3AD5-5465-45CA-A902-EA8C60E0BF30}" srcOrd="2" destOrd="0" presId="urn:microsoft.com/office/officeart/2005/8/layout/lProcess2"/>
    <dgm:cxn modelId="{A7B2229D-D8AE-4BA4-B28A-9E11FAAAE776}" type="presParOf" srcId="{1C1C3AD5-5465-45CA-A902-EA8C60E0BF30}" destId="{DBA8A798-B58F-48B3-BC2B-9A75C4AC1F8B}" srcOrd="0" destOrd="0" presId="urn:microsoft.com/office/officeart/2005/8/layout/lProcess2"/>
    <dgm:cxn modelId="{7E0D56D9-EA25-4FA1-9927-F036EA3380D6}" type="presParOf" srcId="{DBA8A798-B58F-48B3-BC2B-9A75C4AC1F8B}" destId="{34FEF3E1-3BB8-4785-97F7-7D47F22BFCD0}" srcOrd="0" destOrd="0" presId="urn:microsoft.com/office/officeart/2005/8/layout/lProcess2"/>
    <dgm:cxn modelId="{76A24963-BE14-41DF-8F81-39A9BB3EC0DD}" type="presParOf" srcId="{DBA8A798-B58F-48B3-BC2B-9A75C4AC1F8B}" destId="{AB18E17F-B25D-4315-83D3-CCBAD327FDB5}" srcOrd="1" destOrd="0" presId="urn:microsoft.com/office/officeart/2005/8/layout/lProcess2"/>
    <dgm:cxn modelId="{7F79B797-FEB4-4C85-A3AD-BA734CE924A4}" type="presParOf" srcId="{DBA8A798-B58F-48B3-BC2B-9A75C4AC1F8B}" destId="{65E2B40F-F99C-4CCB-956C-9559EDC34FFF}" srcOrd="2" destOrd="0" presId="urn:microsoft.com/office/officeart/2005/8/layout/lProcess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9D590-E777-46E5-A3BF-451228CD5B65}">
      <dsp:nvSpPr>
        <dsp:cNvPr id="0" name=""/>
        <dsp:cNvSpPr/>
      </dsp:nvSpPr>
      <dsp:spPr>
        <a:xfrm>
          <a:off x="0" y="398765"/>
          <a:ext cx="10145619" cy="6341011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698CED-9C92-4BB3-AAFF-40DAAC394063}">
      <dsp:nvSpPr>
        <dsp:cNvPr id="0" name=""/>
        <dsp:cNvSpPr/>
      </dsp:nvSpPr>
      <dsp:spPr>
        <a:xfrm>
          <a:off x="1288493" y="4762776"/>
          <a:ext cx="263786" cy="2637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4FD75-3D18-4C69-BD7B-AF015CC723E4}">
      <dsp:nvSpPr>
        <dsp:cNvPr id="0" name=""/>
        <dsp:cNvSpPr/>
      </dsp:nvSpPr>
      <dsp:spPr>
        <a:xfrm>
          <a:off x="1420386" y="4894669"/>
          <a:ext cx="2363929" cy="1832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75" tIns="0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 dirty="0"/>
        </a:p>
      </dsp:txBody>
      <dsp:txXfrm>
        <a:off x="1420386" y="4894669"/>
        <a:ext cx="2363929" cy="1832552"/>
      </dsp:txXfrm>
    </dsp:sp>
    <dsp:sp modelId="{45888825-38DE-4ECE-8387-62456BE15AB9}">
      <dsp:nvSpPr>
        <dsp:cNvPr id="0" name=""/>
        <dsp:cNvSpPr/>
      </dsp:nvSpPr>
      <dsp:spPr>
        <a:xfrm>
          <a:off x="3616913" y="3039289"/>
          <a:ext cx="476844" cy="4768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4DBD6-17B9-4854-8FF3-B0674EA4D402}">
      <dsp:nvSpPr>
        <dsp:cNvPr id="0" name=""/>
        <dsp:cNvSpPr/>
      </dsp:nvSpPr>
      <dsp:spPr>
        <a:xfrm>
          <a:off x="3855335" y="3277711"/>
          <a:ext cx="2434948" cy="3449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670" tIns="0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 dirty="0"/>
        </a:p>
      </dsp:txBody>
      <dsp:txXfrm>
        <a:off x="3855335" y="3277711"/>
        <a:ext cx="2434948" cy="3449510"/>
      </dsp:txXfrm>
    </dsp:sp>
    <dsp:sp modelId="{72800982-4868-461A-A9A8-CF0307FD7228}">
      <dsp:nvSpPr>
        <dsp:cNvPr id="0" name=""/>
        <dsp:cNvSpPr/>
      </dsp:nvSpPr>
      <dsp:spPr>
        <a:xfrm>
          <a:off x="6417104" y="1990486"/>
          <a:ext cx="659465" cy="6594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D739C-1E7B-4FB5-A6E0-F7818CB00AB4}">
      <dsp:nvSpPr>
        <dsp:cNvPr id="0" name=""/>
        <dsp:cNvSpPr/>
      </dsp:nvSpPr>
      <dsp:spPr>
        <a:xfrm>
          <a:off x="6746836" y="2320218"/>
          <a:ext cx="2434948" cy="4407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437" tIns="0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 dirty="0"/>
        </a:p>
      </dsp:txBody>
      <dsp:txXfrm>
        <a:off x="6746836" y="2320218"/>
        <a:ext cx="2434948" cy="4407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DD0F30-4F55-46C7-BCAB-997C519E39ED}">
      <dsp:nvSpPr>
        <dsp:cNvPr id="0" name=""/>
        <dsp:cNvSpPr/>
      </dsp:nvSpPr>
      <dsp:spPr>
        <a:xfrm>
          <a:off x="1297" y="0"/>
          <a:ext cx="3373989" cy="58291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Arial" panose="020B0604020202020204" pitchFamily="34" charset="0"/>
              <a:cs typeface="Arial" panose="020B0604020202020204" pitchFamily="34" charset="0"/>
            </a:rPr>
            <a:t>Network Model</a:t>
          </a:r>
          <a:endParaRPr lang="zh-CN" alt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97" y="0"/>
        <a:ext cx="3373989" cy="1748736"/>
      </dsp:txXfrm>
    </dsp:sp>
    <dsp:sp modelId="{422AA67B-F060-4E62-8C9F-3AA3457AB2D1}">
      <dsp:nvSpPr>
        <dsp:cNvPr id="0" name=""/>
        <dsp:cNvSpPr/>
      </dsp:nvSpPr>
      <dsp:spPr>
        <a:xfrm>
          <a:off x="338696" y="1750444"/>
          <a:ext cx="2699191" cy="17575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 err="1">
              <a:latin typeface="Arial" panose="020B0604020202020204" pitchFamily="34" charset="0"/>
              <a:cs typeface="Arial" panose="020B0604020202020204" pitchFamily="34" charset="0"/>
            </a:rPr>
            <a:t>IoT</a:t>
          </a:r>
          <a:r>
            <a:rPr lang="en-US" altLang="zh-CN" sz="3200" kern="1200" dirty="0">
              <a:latin typeface="Arial" panose="020B0604020202020204" pitchFamily="34" charset="0"/>
              <a:cs typeface="Arial" panose="020B0604020202020204" pitchFamily="34" charset="0"/>
            </a:rPr>
            <a:t> Networks</a:t>
          </a:r>
          <a:endParaRPr lang="zh-CN" alt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0173" y="1801921"/>
        <a:ext cx="2596237" cy="1654605"/>
      </dsp:txXfrm>
    </dsp:sp>
    <dsp:sp modelId="{882C2E54-D429-4CEF-B76C-59B65AA2C005}">
      <dsp:nvSpPr>
        <dsp:cNvPr id="0" name=""/>
        <dsp:cNvSpPr/>
      </dsp:nvSpPr>
      <dsp:spPr>
        <a:xfrm>
          <a:off x="338696" y="3778397"/>
          <a:ext cx="2699191" cy="17575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Arial" panose="020B0604020202020204" pitchFamily="34" charset="0"/>
              <a:cs typeface="Arial" panose="020B0604020202020204" pitchFamily="34" charset="0"/>
            </a:rPr>
            <a:t>Packet Combination</a:t>
          </a:r>
          <a:endParaRPr lang="zh-CN" alt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0173" y="3829874"/>
        <a:ext cx="2596237" cy="1654605"/>
      </dsp:txXfrm>
    </dsp:sp>
    <dsp:sp modelId="{155EA2CF-44DA-481E-A5B1-3129E00B81DC}">
      <dsp:nvSpPr>
        <dsp:cNvPr id="0" name=""/>
        <dsp:cNvSpPr/>
      </dsp:nvSpPr>
      <dsp:spPr>
        <a:xfrm>
          <a:off x="3628336" y="0"/>
          <a:ext cx="3373989" cy="58291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Arial" panose="020B0604020202020204" pitchFamily="34" charset="0"/>
              <a:cs typeface="Arial" panose="020B0604020202020204" pitchFamily="34" charset="0"/>
            </a:rPr>
            <a:t>New Metric</a:t>
          </a:r>
          <a:endParaRPr lang="zh-CN" alt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28336" y="0"/>
        <a:ext cx="3373989" cy="1748736"/>
      </dsp:txXfrm>
    </dsp:sp>
    <dsp:sp modelId="{5BCA6672-3A4B-46C6-8863-86643F12B1C1}">
      <dsp:nvSpPr>
        <dsp:cNvPr id="0" name=""/>
        <dsp:cNvSpPr/>
      </dsp:nvSpPr>
      <dsp:spPr>
        <a:xfrm>
          <a:off x="3965735" y="1748736"/>
          <a:ext cx="2699191" cy="3788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Arial" panose="020B0604020202020204" pitchFamily="34" charset="0"/>
              <a:cs typeface="Arial" panose="020B0604020202020204" pitchFamily="34" charset="0"/>
            </a:rPr>
            <a:t>Instant </a:t>
          </a:r>
          <a:r>
            <a:rPr lang="en-US" altLang="zh-CN" sz="3200" kern="1200" dirty="0" err="1">
              <a:latin typeface="Arial" panose="020B0604020202020204" pitchFamily="34" charset="0"/>
              <a:cs typeface="Arial" panose="020B0604020202020204" pitchFamily="34" charset="0"/>
            </a:rPr>
            <a:t>AoI</a:t>
          </a:r>
          <a:endParaRPr lang="zh-CN" alt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44792" y="1827793"/>
        <a:ext cx="2541077" cy="3630814"/>
      </dsp:txXfrm>
    </dsp:sp>
    <dsp:sp modelId="{FB49E222-DB84-4BC7-89CD-0A6E0BADCA45}">
      <dsp:nvSpPr>
        <dsp:cNvPr id="0" name=""/>
        <dsp:cNvSpPr/>
      </dsp:nvSpPr>
      <dsp:spPr>
        <a:xfrm>
          <a:off x="7255374" y="0"/>
          <a:ext cx="3373989" cy="58291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Arial" panose="020B0604020202020204" pitchFamily="34" charset="0"/>
              <a:cs typeface="Arial" panose="020B0604020202020204" pitchFamily="34" charset="0"/>
            </a:rPr>
            <a:t> Request Modes</a:t>
          </a:r>
          <a:endParaRPr lang="zh-CN" alt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255374" y="0"/>
        <a:ext cx="3373989" cy="1748736"/>
      </dsp:txXfrm>
    </dsp:sp>
    <dsp:sp modelId="{34FEF3E1-3BB8-4785-97F7-7D47F22BFCD0}">
      <dsp:nvSpPr>
        <dsp:cNvPr id="0" name=""/>
        <dsp:cNvSpPr/>
      </dsp:nvSpPr>
      <dsp:spPr>
        <a:xfrm>
          <a:off x="7592773" y="1750444"/>
          <a:ext cx="2699191" cy="17575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Arial" panose="020B0604020202020204" pitchFamily="34" charset="0"/>
              <a:cs typeface="Arial" panose="020B0604020202020204" pitchFamily="34" charset="0"/>
            </a:rPr>
            <a:t>Periodic Request</a:t>
          </a:r>
          <a:endParaRPr lang="zh-CN" alt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644250" y="1801921"/>
        <a:ext cx="2596237" cy="1654605"/>
      </dsp:txXfrm>
    </dsp:sp>
    <dsp:sp modelId="{65E2B40F-F99C-4CCB-956C-9559EDC34FFF}">
      <dsp:nvSpPr>
        <dsp:cNvPr id="0" name=""/>
        <dsp:cNvSpPr/>
      </dsp:nvSpPr>
      <dsp:spPr>
        <a:xfrm>
          <a:off x="7592773" y="3778397"/>
          <a:ext cx="2699191" cy="17575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Arial" panose="020B0604020202020204" pitchFamily="34" charset="0"/>
              <a:cs typeface="Arial" panose="020B0604020202020204" pitchFamily="34" charset="0"/>
            </a:rPr>
            <a:t>Proactive Request</a:t>
          </a:r>
          <a:endParaRPr lang="zh-CN" alt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644250" y="3829874"/>
        <a:ext cx="2596237" cy="1654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612E6-F8D9-42F0-BAB8-BB1600A5E4B7}" type="datetimeFigureOut">
              <a:rPr lang="zh-CN" altLang="en-US" smtClean="0"/>
              <a:t>2021/7/21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9F91C-F528-467E-94EE-68ABBF067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518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181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1033181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2521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199735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3219791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848744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1446550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1462952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3512031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2607390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200" b="0" i="0" u="none" strike="noStrike" baseline="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84418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3696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2851415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2654652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9987902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200" b="0" i="0" u="none" strike="noStrike" baseline="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US" altLang="zh-CN" sz="2200" b="0" i="0" u="none" strike="noStrike" baseline="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93792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1813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14465504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79575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6782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5062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636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82293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721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3483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3475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0681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4124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69981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80765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4514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1808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510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9049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5542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200" b="0" i="0" u="none" strike="noStrike" baseline="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01111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058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200" b="0" i="0" u="none" strike="noStrike" baseline="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US" altLang="zh-CN" sz="2200" b="0" i="0" u="none" strike="noStrike" baseline="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844185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200" b="0" i="0" u="none" strike="noStrike" baseline="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11370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7815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8744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800" b="0" i="0" u="none" strike="noStrike" baseline="0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734548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518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6049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09845" y="9114692"/>
            <a:ext cx="384721" cy="37959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Neue Thin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69530" y="9078546"/>
            <a:ext cx="384721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 b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Neue Light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hdr="0" ftr="0" dt="0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6.emf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emf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32.png"/><Relationship Id="rId3" Type="http://schemas.openxmlformats.org/officeDocument/2006/relationships/chart" Target="../charts/chart1.xml"/><Relationship Id="rId7" Type="http://schemas.openxmlformats.org/officeDocument/2006/relationships/image" Target="../media/image220.png"/><Relationship Id="rId12" Type="http://schemas.openxmlformats.org/officeDocument/2006/relationships/image" Target="../media/image2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1" Type="http://schemas.openxmlformats.org/officeDocument/2006/relationships/image" Target="../media/image260.png"/><Relationship Id="rId5" Type="http://schemas.openxmlformats.org/officeDocument/2006/relationships/image" Target="../media/image31.png"/><Relationship Id="rId10" Type="http://schemas.openxmlformats.org/officeDocument/2006/relationships/image" Target="../media/image250.png"/><Relationship Id="rId4" Type="http://schemas.openxmlformats.org/officeDocument/2006/relationships/image" Target="../media/image30.png"/><Relationship Id="rId9" Type="http://schemas.openxmlformats.org/officeDocument/2006/relationships/image" Target="../media/image240.png"/><Relationship Id="rId1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36.emf"/><Relationship Id="rId7" Type="http://schemas.openxmlformats.org/officeDocument/2006/relationships/image" Target="../media/image3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emf"/><Relationship Id="rId5" Type="http://schemas.openxmlformats.org/officeDocument/2006/relationships/image" Target="../media/image5.emf"/><Relationship Id="rId4" Type="http://schemas.openxmlformats.org/officeDocument/2006/relationships/image" Target="../media/image3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image" Target="../media/image45.emf"/><Relationship Id="rId7" Type="http://schemas.openxmlformats.org/officeDocument/2006/relationships/image" Target="../media/image4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7.emf"/><Relationship Id="rId10" Type="http://schemas.openxmlformats.org/officeDocument/2006/relationships/image" Target="../media/image51.emf"/><Relationship Id="rId4" Type="http://schemas.openxmlformats.org/officeDocument/2006/relationships/image" Target="../media/image46.emf"/><Relationship Id="rId9" Type="http://schemas.openxmlformats.org/officeDocument/2006/relationships/image" Target="../media/image5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5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63.emf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emf"/><Relationship Id="rId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7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76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7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e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8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87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8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20.png"/><Relationship Id="rId10" Type="http://schemas.openxmlformats.org/officeDocument/2006/relationships/image" Target="../media/image5.emf"/><Relationship Id="rId4" Type="http://schemas.openxmlformats.org/officeDocument/2006/relationships/image" Target="../media/image13.png"/><Relationship Id="rId9" Type="http://schemas.openxmlformats.org/officeDocument/2006/relationships/image" Target="../media/image1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emf"/><Relationship Id="rId5" Type="http://schemas.openxmlformats.org/officeDocument/2006/relationships/image" Target="../media/image5.emf"/><Relationship Id="rId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0" y="295396"/>
            <a:ext cx="13001778" cy="1385063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20" name="TweetScore: Scoring Tweets via Social Attribute Relationships for Twitter Spammer Detection"/>
          <p:cNvSpPr txBox="1">
            <a:spLocks noGrp="1"/>
          </p:cNvSpPr>
          <p:nvPr>
            <p:ph type="ctrTitle"/>
          </p:nvPr>
        </p:nvSpPr>
        <p:spPr>
          <a:xfrm>
            <a:off x="570079" y="3697698"/>
            <a:ext cx="11483949" cy="1534529"/>
          </a:xfrm>
          <a:prstGeom prst="rect">
            <a:avLst/>
          </a:prstGeom>
        </p:spPr>
        <p:txBody>
          <a:bodyPr/>
          <a:lstStyle>
            <a:lvl1pPr>
              <a:defRPr sz="45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Age of Information: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proposed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measuring data freshness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Yihe Zhang*, Hao Zhang† , Xu Yuan*, and Nian-Feng Tzeng*…"/>
          <p:cNvSpPr txBox="1">
            <a:spLocks noGrp="1"/>
          </p:cNvSpPr>
          <p:nvPr>
            <p:ph type="subTitle" sz="quarter" idx="1"/>
          </p:nvPr>
        </p:nvSpPr>
        <p:spPr>
          <a:xfrm>
            <a:off x="947750" y="5690063"/>
            <a:ext cx="11106278" cy="1832005"/>
          </a:xfrm>
          <a:prstGeom prst="rect">
            <a:avLst/>
          </a:prstGeom>
        </p:spPr>
        <p:txBody>
          <a:bodyPr/>
          <a:lstStyle/>
          <a:p>
            <a:pPr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Jiadong Lou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University of Louisiana at Lafayette, Lafayette, Louisiana, USA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" name="ull-logo_0.png" descr="ull-logo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8" y="347412"/>
            <a:ext cx="3478950" cy="12077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0" y="295396"/>
            <a:ext cx="13001778" cy="1385063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20" name="TweetScore: Scoring Tweets via Social Attribute Relationships for Twitter Spammer Detection"/>
          <p:cNvSpPr txBox="1">
            <a:spLocks noGrp="1"/>
          </p:cNvSpPr>
          <p:nvPr>
            <p:ph type="ctrTitle"/>
          </p:nvPr>
        </p:nvSpPr>
        <p:spPr>
          <a:xfrm>
            <a:off x="570079" y="3697698"/>
            <a:ext cx="11483949" cy="1534529"/>
          </a:xfrm>
          <a:prstGeom prst="rect">
            <a:avLst/>
          </a:prstGeom>
        </p:spPr>
        <p:txBody>
          <a:bodyPr/>
          <a:lstStyle>
            <a:lvl1pPr>
              <a:defRPr sz="45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Instant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AoI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Optimization in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Networks with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Packet Combination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Yihe Zhang*, Hao Zhang† , Xu Yuan*, and Nian-Feng Tzeng*…"/>
          <p:cNvSpPr txBox="1">
            <a:spLocks noGrp="1"/>
          </p:cNvSpPr>
          <p:nvPr>
            <p:ph type="subTitle" sz="quarter" idx="1"/>
          </p:nvPr>
        </p:nvSpPr>
        <p:spPr>
          <a:xfrm>
            <a:off x="947750" y="5537666"/>
            <a:ext cx="11106278" cy="1832005"/>
          </a:xfrm>
          <a:prstGeom prst="rect">
            <a:avLst/>
          </a:prstGeom>
        </p:spPr>
        <p:txBody>
          <a:bodyPr/>
          <a:lstStyle/>
          <a:p>
            <a:pPr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Jiadong Lou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Xu Yuan,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-Feng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Tzeng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University of Louisiana at Lafayette, Lafayette, Louisiana, USA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" name="ull-logo_0.png" descr="ull-logo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8" y="347412"/>
            <a:ext cx="3478950" cy="120778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98" name="Picture 2" descr="IEEE International Conference on Sensing, Communication and Network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406" y="8430497"/>
            <a:ext cx="2278128" cy="90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AF3F805-5E46-46C8-B49E-0578939D097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10</a:t>
            </a:fld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848609569"/>
              </p:ext>
            </p:extLst>
          </p:nvPr>
        </p:nvGraphicFramePr>
        <p:xfrm>
          <a:off x="1178861" y="2959279"/>
          <a:ext cx="10630662" cy="5829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6" name="Social Network"/>
          <p:cNvSpPr txBox="1"/>
          <p:nvPr/>
        </p:nvSpPr>
        <p:spPr>
          <a:xfrm>
            <a:off x="924028" y="886493"/>
            <a:ext cx="4775313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8114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he online social network (OSN) is indispensable in our daily life.…"/>
          <p:cNvSpPr txBox="1"/>
          <p:nvPr/>
        </p:nvSpPr>
        <p:spPr>
          <a:xfrm>
            <a:off x="707577" y="2307820"/>
            <a:ext cx="11589646" cy="651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81000" indent="-381000" algn="just" defTabSz="457200">
              <a:lnSpc>
                <a:spcPts val="4800"/>
              </a:lnSpc>
              <a:buClr>
                <a:schemeClr val="accent5">
                  <a:lumOff val="-29866"/>
                </a:schemeClr>
              </a:buClr>
              <a:buSzPct val="80000"/>
              <a:buChar char="✤"/>
              <a:defRPr sz="29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</p:txBody>
      </p:sp>
      <p:sp>
        <p:nvSpPr>
          <p:cNvPr id="6" name="Rectangle"/>
          <p:cNvSpPr/>
          <p:nvPr/>
        </p:nvSpPr>
        <p:spPr>
          <a:xfrm>
            <a:off x="757238" y="1107282"/>
            <a:ext cx="74034" cy="633412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33070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ocial Network"/>
          <p:cNvSpPr txBox="1"/>
          <p:nvPr/>
        </p:nvSpPr>
        <p:spPr>
          <a:xfrm>
            <a:off x="924028" y="886493"/>
            <a:ext cx="7661832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8114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sz="600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 Application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he online social network (OSN) is indispensable in our daily life.…"/>
          <p:cNvSpPr txBox="1"/>
          <p:nvPr/>
        </p:nvSpPr>
        <p:spPr>
          <a:xfrm>
            <a:off x="707577" y="2307820"/>
            <a:ext cx="11589646" cy="672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sz="3600" dirty="0"/>
              <a:t>   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Packet Aggregation in the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Network</a:t>
            </a:r>
          </a:p>
        </p:txBody>
      </p:sp>
      <p:sp>
        <p:nvSpPr>
          <p:cNvPr id="2" name="矩形 1"/>
          <p:cNvSpPr/>
          <p:nvPr/>
        </p:nvSpPr>
        <p:spPr>
          <a:xfrm>
            <a:off x="6332321" y="4645968"/>
            <a:ext cx="340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491" y="3276694"/>
            <a:ext cx="9515816" cy="6131204"/>
          </a:xfrm>
          <a:prstGeom prst="rect">
            <a:avLst/>
          </a:prstGeom>
        </p:spPr>
      </p:pic>
      <p:sp>
        <p:nvSpPr>
          <p:cNvPr id="11" name="Rectangle"/>
          <p:cNvSpPr/>
          <p:nvPr/>
        </p:nvSpPr>
        <p:spPr>
          <a:xfrm>
            <a:off x="757238" y="1107282"/>
            <a:ext cx="74034" cy="633412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 7"/>
          <p:cNvSpPr/>
          <p:nvPr/>
        </p:nvSpPr>
        <p:spPr>
          <a:xfrm>
            <a:off x="8864930" y="5988353"/>
            <a:ext cx="3896389" cy="638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Packet Combination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16" y="2540045"/>
            <a:ext cx="234172" cy="233827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8039595" y="6086977"/>
            <a:ext cx="653143" cy="510638"/>
          </a:xfrm>
          <a:prstGeom prst="rightArrow">
            <a:avLst/>
          </a:prstGeom>
          <a:solidFill>
            <a:schemeClr val="accent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82275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683" y="4143812"/>
            <a:ext cx="6156020" cy="2979734"/>
          </a:xfrm>
          <a:prstGeom prst="rect">
            <a:avLst/>
          </a:prstGeom>
        </p:spPr>
      </p:pic>
      <p:sp>
        <p:nvSpPr>
          <p:cNvPr id="126" name="Social Network"/>
          <p:cNvSpPr txBox="1"/>
          <p:nvPr/>
        </p:nvSpPr>
        <p:spPr>
          <a:xfrm>
            <a:off x="924028" y="886493"/>
            <a:ext cx="7661832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8114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Packet Combination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he online social network (OSN) is indispensable in our daily life.…"/>
          <p:cNvSpPr txBox="1"/>
          <p:nvPr/>
        </p:nvSpPr>
        <p:spPr>
          <a:xfrm>
            <a:off x="707577" y="2307820"/>
            <a:ext cx="11589646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   Re-packing Rate and Transmission Time</a:t>
            </a:r>
          </a:p>
        </p:txBody>
      </p:sp>
      <p:sp>
        <p:nvSpPr>
          <p:cNvPr id="2" name="矩形 1"/>
          <p:cNvSpPr/>
          <p:nvPr/>
        </p:nvSpPr>
        <p:spPr>
          <a:xfrm>
            <a:off x="5833197" y="4058306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5369541" y="6340046"/>
            <a:ext cx="29594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Re-packing rate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649" y="6496100"/>
            <a:ext cx="355078" cy="4196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7396" y="8269153"/>
            <a:ext cx="849701" cy="52229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89412" y="8111796"/>
            <a:ext cx="60468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Time slot for transmitting L packets:</a:t>
            </a:r>
          </a:p>
        </p:txBody>
      </p:sp>
      <p:sp>
        <p:nvSpPr>
          <p:cNvPr id="11" name="Rectangle"/>
          <p:cNvSpPr/>
          <p:nvPr/>
        </p:nvSpPr>
        <p:spPr>
          <a:xfrm>
            <a:off x="757238" y="1107282"/>
            <a:ext cx="74034" cy="633412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矩形 11"/>
          <p:cNvSpPr/>
          <p:nvPr/>
        </p:nvSpPr>
        <p:spPr>
          <a:xfrm>
            <a:off x="1489412" y="3490776"/>
            <a:ext cx="19263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1 time slot</a:t>
            </a:r>
          </a:p>
        </p:txBody>
      </p:sp>
      <p:sp>
        <p:nvSpPr>
          <p:cNvPr id="13" name="矩形 12"/>
          <p:cNvSpPr/>
          <p:nvPr/>
        </p:nvSpPr>
        <p:spPr>
          <a:xfrm>
            <a:off x="5886107" y="3508249"/>
            <a:ext cx="19263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1 time slot</a:t>
            </a:r>
          </a:p>
        </p:txBody>
      </p:sp>
      <p:sp>
        <p:nvSpPr>
          <p:cNvPr id="14" name="矩形 13"/>
          <p:cNvSpPr/>
          <p:nvPr/>
        </p:nvSpPr>
        <p:spPr>
          <a:xfrm>
            <a:off x="3738521" y="3491843"/>
            <a:ext cx="19263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1 time slot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8314" y="4070181"/>
            <a:ext cx="580591" cy="1443417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623683" y="6949940"/>
            <a:ext cx="23617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2 time slots</a:t>
            </a:r>
          </a:p>
        </p:txBody>
      </p:sp>
      <p:sp>
        <p:nvSpPr>
          <p:cNvPr id="18" name="矩形 17"/>
          <p:cNvSpPr/>
          <p:nvPr/>
        </p:nvSpPr>
        <p:spPr>
          <a:xfrm>
            <a:off x="9163846" y="4389006"/>
            <a:ext cx="16803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</a:p>
        </p:txBody>
      </p:sp>
      <p:sp>
        <p:nvSpPr>
          <p:cNvPr id="19" name="矩形 18"/>
          <p:cNvSpPr/>
          <p:nvPr/>
        </p:nvSpPr>
        <p:spPr>
          <a:xfrm>
            <a:off x="9163845" y="3812085"/>
            <a:ext cx="14434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</a:p>
        </p:txBody>
      </p:sp>
      <p:sp>
        <p:nvSpPr>
          <p:cNvPr id="20" name="矩形 19"/>
          <p:cNvSpPr/>
          <p:nvPr/>
        </p:nvSpPr>
        <p:spPr>
          <a:xfrm>
            <a:off x="9163847" y="4984353"/>
            <a:ext cx="38409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Re-packed header</a:t>
            </a:r>
          </a:p>
        </p:txBody>
      </p:sp>
      <p:sp>
        <p:nvSpPr>
          <p:cNvPr id="21" name="矩形 20"/>
          <p:cNvSpPr/>
          <p:nvPr/>
        </p:nvSpPr>
        <p:spPr>
          <a:xfrm>
            <a:off x="8614532" y="6368852"/>
            <a:ext cx="11517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2/3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299347" y="8130367"/>
                <a:ext cx="246944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defTabSz="457200">
                  <a:lnSpc>
                    <a:spcPts val="4800"/>
                  </a:lnSpc>
                  <a:buClr>
                    <a:srgbClr val="000000"/>
                  </a:buClr>
                  <a:buSzPct val="145000"/>
                  <a:defRPr sz="29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sz="3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347" y="8130367"/>
                <a:ext cx="2469449" cy="707886"/>
              </a:xfrm>
              <a:prstGeom prst="rect">
                <a:avLst/>
              </a:prstGeom>
              <a:blipFill>
                <a:blip r:embed="rId7"/>
                <a:stretch>
                  <a:fillRect l="-5172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816" y="2540045"/>
            <a:ext cx="234172" cy="233827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28285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图表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0440349"/>
              </p:ext>
            </p:extLst>
          </p:nvPr>
        </p:nvGraphicFramePr>
        <p:xfrm>
          <a:off x="1247723" y="4092642"/>
          <a:ext cx="7070654" cy="4694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6" name="Social Network"/>
          <p:cNvSpPr txBox="1"/>
          <p:nvPr/>
        </p:nvSpPr>
        <p:spPr>
          <a:xfrm>
            <a:off x="924028" y="886493"/>
            <a:ext cx="652895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8114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Instant </a:t>
            </a:r>
            <a:r>
              <a:rPr lang="en-US" altLang="zh-CN" sz="6000" dirty="0" err="1">
                <a:latin typeface="Arial" panose="020B0604020202020204" pitchFamily="34" charset="0"/>
                <a:cs typeface="Arial" panose="020B0604020202020204" pitchFamily="34" charset="0"/>
              </a:rPr>
              <a:t>AoI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he online social network (OSN) is indispensable in our daily life.…"/>
          <p:cNvSpPr txBox="1"/>
          <p:nvPr/>
        </p:nvSpPr>
        <p:spPr>
          <a:xfrm>
            <a:off x="707577" y="2307820"/>
            <a:ext cx="11589646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AoI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at Packet Delivered Time Point</a:t>
            </a:r>
          </a:p>
        </p:txBody>
      </p:sp>
      <p:sp>
        <p:nvSpPr>
          <p:cNvPr id="7" name="矩形 6"/>
          <p:cNvSpPr/>
          <p:nvPr/>
        </p:nvSpPr>
        <p:spPr>
          <a:xfrm>
            <a:off x="2885674" y="6520968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6546" y="7426857"/>
            <a:ext cx="3474400" cy="11692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1513" y="3523260"/>
            <a:ext cx="2850887" cy="69866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223153" y="3549615"/>
            <a:ext cx="2035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Instant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AoI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933840" y="6903637"/>
            <a:ext cx="3953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Long-term Instant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AoI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33842" y="4341886"/>
            <a:ext cx="35258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Time-averaged </a:t>
            </a:r>
            <a:r>
              <a:rPr lang="en-US" altLang="zh-CN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AoI</a:t>
            </a:r>
            <a:endParaRPr lang="en-US" altLang="zh-CN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3887" y="4694372"/>
            <a:ext cx="2483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Packet arrived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924028" y="4809161"/>
                <a:ext cx="95662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A</m:t>
                      </m:r>
                      <m:d>
                        <m:dPr>
                          <m:ctrlPr>
                            <a:rPr lang="en-US" altLang="zh-CN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28" y="4809161"/>
                <a:ext cx="95662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638847" y="8116433"/>
                <a:ext cx="4177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0</m:t>
                      </m:r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847" y="8116433"/>
                <a:ext cx="417758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7493863" y="8263958"/>
                <a:ext cx="4058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t</m:t>
                      </m:r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863" y="8263958"/>
                <a:ext cx="40588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429759" y="7184435"/>
                <a:ext cx="162005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A</m:t>
                      </m:r>
                      <m:d>
                        <m:dPr>
                          <m:ctrlPr>
                            <a:rPr lang="en-US" altLang="zh-CN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k</m:t>
                          </m:r>
                          <m:r>
                            <a:rPr lang="en-US" altLang="zh-CN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759" y="7184435"/>
                <a:ext cx="162005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772246" y="8204950"/>
                <a:ext cx="151746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t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k</m:t>
                          </m:r>
                          <m:r>
                            <a:rPr lang="en-US" altLang="zh-CN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246" y="8204950"/>
                <a:ext cx="151746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5139112" y="6740774"/>
                <a:ext cx="9940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A</m:t>
                      </m:r>
                      <m:d>
                        <m:dPr>
                          <m:ctrlPr>
                            <a:rPr lang="en-US" altLang="zh-CN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k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112" y="6740774"/>
                <a:ext cx="994055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4823223" y="8177988"/>
                <a:ext cx="8914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t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k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223" y="8177988"/>
                <a:ext cx="8914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"/>
          <p:cNvSpPr/>
          <p:nvPr/>
        </p:nvSpPr>
        <p:spPr>
          <a:xfrm>
            <a:off x="757238" y="1107282"/>
            <a:ext cx="74034" cy="633412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47867" y="5200825"/>
            <a:ext cx="3337963" cy="113116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14</a:t>
            </a:fld>
            <a:endParaRPr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8816" y="2540045"/>
            <a:ext cx="234172" cy="23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2199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ocial Network"/>
          <p:cNvSpPr txBox="1"/>
          <p:nvPr/>
        </p:nvSpPr>
        <p:spPr>
          <a:xfrm>
            <a:off x="924028" y="886493"/>
            <a:ext cx="652895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8114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Request Modes</a:t>
            </a:r>
          </a:p>
        </p:txBody>
      </p:sp>
      <p:sp>
        <p:nvSpPr>
          <p:cNvPr id="129" name="The online social network (OSN) is indispensable in our daily life.…"/>
          <p:cNvSpPr txBox="1"/>
          <p:nvPr/>
        </p:nvSpPr>
        <p:spPr>
          <a:xfrm>
            <a:off x="707577" y="2307820"/>
            <a:ext cx="11589646" cy="44114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   Periodic Request: Arrived in every T time slot</a:t>
            </a:r>
          </a:p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   Proactive Request: Arrived arbitrarily</a:t>
            </a:r>
          </a:p>
        </p:txBody>
      </p:sp>
      <p:sp>
        <p:nvSpPr>
          <p:cNvPr id="2" name="矩形 1"/>
          <p:cNvSpPr/>
          <p:nvPr/>
        </p:nvSpPr>
        <p:spPr>
          <a:xfrm>
            <a:off x="5959812" y="4534755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Rectangle"/>
          <p:cNvSpPr/>
          <p:nvPr/>
        </p:nvSpPr>
        <p:spPr>
          <a:xfrm>
            <a:off x="757238" y="1107282"/>
            <a:ext cx="74034" cy="633412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15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719" y="4128924"/>
            <a:ext cx="7411653" cy="89012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270540" y="4996419"/>
            <a:ext cx="2015111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T time slots</a:t>
            </a:r>
            <a:endParaRPr lang="zh-CN" altLang="en-US" sz="2800" b="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40741" y="4996419"/>
            <a:ext cx="2015111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T time slots</a:t>
            </a:r>
            <a:endParaRPr lang="zh-CN" altLang="en-US" sz="2800" b="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32220" y="3260314"/>
            <a:ext cx="26641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Sensing nodes’ uploading</a:t>
            </a:r>
            <a:endParaRPr lang="zh-CN" altLang="en-US" b="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69176" y="3253431"/>
            <a:ext cx="2227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Sink node’s uploading</a:t>
            </a:r>
            <a:endParaRPr lang="zh-CN" altLang="en-US" b="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6495" y="7434678"/>
            <a:ext cx="6739928" cy="91848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369176" y="8509411"/>
            <a:ext cx="33022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Within T time slots</a:t>
            </a:r>
            <a:endParaRPr lang="zh-CN" altLang="en-US" sz="2800" b="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08645" y="6958989"/>
            <a:ext cx="27032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Request arrived</a:t>
            </a:r>
            <a:endParaRPr lang="zh-CN" altLang="en-US" sz="2800" b="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09477" y="6908330"/>
            <a:ext cx="28904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Packet delivered</a:t>
            </a:r>
            <a:endParaRPr lang="zh-CN" altLang="en-US" sz="2800" b="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816" y="6204815"/>
            <a:ext cx="234172" cy="23382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816" y="2540045"/>
            <a:ext cx="234172" cy="23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6610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186" y="3712610"/>
            <a:ext cx="7783072" cy="3912208"/>
          </a:xfrm>
          <a:prstGeom prst="rect">
            <a:avLst/>
          </a:prstGeom>
        </p:spPr>
      </p:pic>
      <p:sp>
        <p:nvSpPr>
          <p:cNvPr id="126" name="Social Network"/>
          <p:cNvSpPr txBox="1"/>
          <p:nvPr/>
        </p:nvSpPr>
        <p:spPr>
          <a:xfrm>
            <a:off x="924028" y="886493"/>
            <a:ext cx="652895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8114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Periodic Request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he online social network (OSN) is indispensable in our daily life.…"/>
          <p:cNvSpPr txBox="1"/>
          <p:nvPr/>
        </p:nvSpPr>
        <p:spPr>
          <a:xfrm>
            <a:off x="707577" y="2307820"/>
            <a:ext cx="11589646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AoI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Profit: </a:t>
            </a:r>
            <a:r>
              <a:rPr lang="en-US" altLang="zh-CN" sz="3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The Value </a:t>
            </a:r>
            <a:r>
              <a:rPr lang="zh-CN" altLang="en-US" sz="3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of </a:t>
            </a:r>
            <a:r>
              <a:rPr lang="en-US" altLang="zh-CN" sz="3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decreased </a:t>
            </a:r>
            <a:r>
              <a:rPr lang="zh-CN" altLang="en-US" sz="3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AoI 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95174" y="4548693"/>
            <a:ext cx="340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1744186" y="8340296"/>
            <a:ext cx="96864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ime interval between the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two packets uploading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465" y="3297814"/>
            <a:ext cx="4027572" cy="638171"/>
          </a:xfrm>
          <a:prstGeom prst="rect">
            <a:avLst/>
          </a:prstGeom>
        </p:spPr>
      </p:pic>
      <p:sp>
        <p:nvSpPr>
          <p:cNvPr id="9" name="Rectangle"/>
          <p:cNvSpPr/>
          <p:nvPr/>
        </p:nvSpPr>
        <p:spPr>
          <a:xfrm>
            <a:off x="757238" y="1107282"/>
            <a:ext cx="74034" cy="633412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矩形 11"/>
          <p:cNvSpPr/>
          <p:nvPr/>
        </p:nvSpPr>
        <p:spPr>
          <a:xfrm>
            <a:off x="7195353" y="3285894"/>
            <a:ext cx="15520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Profit</a:t>
            </a:r>
            <a:r>
              <a:rPr lang="zh-CN" altLang="en-US" sz="3200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：</a:t>
            </a:r>
            <a:endParaRPr lang="zh-CN" altLang="en-US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1848" y="3883878"/>
            <a:ext cx="763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Times New Roman"/>
                <a:ea typeface="Times New Roman"/>
                <a:cs typeface="Times New Roman"/>
              </a:rPr>
              <a:t>AoI</a:t>
            </a:r>
            <a:endParaRPr lang="zh-CN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6051837" y="7484605"/>
            <a:ext cx="867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>
                <a:latin typeface="Times New Roman"/>
                <a:cs typeface="Times New Roman"/>
              </a:rPr>
              <a:t>b(h)</a:t>
            </a:r>
            <a:endParaRPr lang="zh-CN" altLang="en-US" sz="3200" b="0" dirty="0"/>
          </a:p>
        </p:txBody>
      </p:sp>
      <p:sp>
        <p:nvSpPr>
          <p:cNvPr id="14" name="矩形 13"/>
          <p:cNvSpPr/>
          <p:nvPr/>
        </p:nvSpPr>
        <p:spPr>
          <a:xfrm>
            <a:off x="3102523" y="7484605"/>
            <a:ext cx="1208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>
                <a:latin typeface="Times New Roman"/>
                <a:cs typeface="Times New Roman"/>
              </a:rPr>
              <a:t>b(h-1)</a:t>
            </a:r>
            <a:endParaRPr lang="zh-CN" altLang="en-US" sz="3200" b="0" dirty="0"/>
          </a:p>
        </p:txBody>
      </p:sp>
      <p:sp>
        <p:nvSpPr>
          <p:cNvPr id="7" name="椭圆 6"/>
          <p:cNvSpPr/>
          <p:nvPr/>
        </p:nvSpPr>
        <p:spPr>
          <a:xfrm>
            <a:off x="6978056" y="4407098"/>
            <a:ext cx="497550" cy="2241201"/>
          </a:xfrm>
          <a:prstGeom prst="ellipse">
            <a:avLst/>
          </a:prstGeom>
          <a:noFill/>
          <a:ln w="381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645532" y="7520454"/>
            <a:ext cx="2783198" cy="51971"/>
          </a:xfrm>
          <a:prstGeom prst="roundRect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816" y="2575670"/>
            <a:ext cx="234172" cy="233827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68717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858" y="6839454"/>
            <a:ext cx="9285629" cy="16307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148" y="4018368"/>
            <a:ext cx="8835382" cy="1406751"/>
          </a:xfrm>
          <a:prstGeom prst="rect">
            <a:avLst/>
          </a:prstGeom>
        </p:spPr>
      </p:pic>
      <p:sp>
        <p:nvSpPr>
          <p:cNvPr id="126" name="Social Network"/>
          <p:cNvSpPr txBox="1"/>
          <p:nvPr/>
        </p:nvSpPr>
        <p:spPr>
          <a:xfrm>
            <a:off x="924028" y="886493"/>
            <a:ext cx="652895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8114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Periodic Request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he online social network (OSN) is indispensable in our daily life.…"/>
          <p:cNvSpPr txBox="1"/>
          <p:nvPr/>
        </p:nvSpPr>
        <p:spPr>
          <a:xfrm>
            <a:off x="707577" y="2307820"/>
            <a:ext cx="11589646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   Instant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AoI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Calculation</a:t>
            </a:r>
          </a:p>
        </p:txBody>
      </p:sp>
      <p:sp>
        <p:nvSpPr>
          <p:cNvPr id="2" name="矩形 1"/>
          <p:cNvSpPr/>
          <p:nvPr/>
        </p:nvSpPr>
        <p:spPr>
          <a:xfrm>
            <a:off x="6367587" y="4391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497630" y="3425581"/>
            <a:ext cx="4381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Instant AoI at H-th cycle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矩形 11"/>
          <p:cNvSpPr/>
          <p:nvPr/>
        </p:nvSpPr>
        <p:spPr>
          <a:xfrm>
            <a:off x="3291549" y="5278996"/>
            <a:ext cx="15616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Initial </a:t>
            </a:r>
            <a:r>
              <a:rPr lang="da-DK" altLang="zh-CN" dirty="0">
                <a:latin typeface="Arial" panose="020B0604020202020204" pitchFamily="34" charset="0"/>
                <a:cs typeface="Arial" panose="020B0604020202020204" pitchFamily="34" charset="0"/>
              </a:rPr>
              <a:t>AoI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00239" y="5273603"/>
            <a:ext cx="22028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Increased </a:t>
            </a:r>
            <a:r>
              <a:rPr lang="da-DK" altLang="zh-CN" dirty="0">
                <a:latin typeface="Arial" panose="020B0604020202020204" pitchFamily="34" charset="0"/>
                <a:cs typeface="Arial" panose="020B0604020202020204" pitchFamily="34" charset="0"/>
              </a:rPr>
              <a:t>AoI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264329" y="5273603"/>
            <a:ext cx="15680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dirty="0">
                <a:latin typeface="Arial" panose="020B0604020202020204" pitchFamily="34" charset="0"/>
                <a:cs typeface="Arial" panose="020B0604020202020204" pitchFamily="34" charset="0"/>
              </a:rPr>
              <a:t>AoI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Profit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2657" y="6390489"/>
            <a:ext cx="3379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Long-term </a:t>
            </a:r>
            <a:r>
              <a:rPr lang="da-DK" altLang="zh-CN" dirty="0">
                <a:latin typeface="Arial" panose="020B0604020202020204" pitchFamily="34" charset="0"/>
                <a:cs typeface="Arial" panose="020B0604020202020204" pitchFamily="34" charset="0"/>
              </a:rPr>
              <a:t>Instant AoI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65643" y="8497015"/>
            <a:ext cx="3416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Scheduling parameter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76823" y="6269538"/>
            <a:ext cx="48412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atest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uploading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time slot</a:t>
            </a:r>
          </a:p>
        </p:txBody>
      </p:sp>
      <p:sp>
        <p:nvSpPr>
          <p:cNvPr id="20" name="Rectangle"/>
          <p:cNvSpPr/>
          <p:nvPr/>
        </p:nvSpPr>
        <p:spPr>
          <a:xfrm>
            <a:off x="757238" y="1107282"/>
            <a:ext cx="74034" cy="633412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下箭头 2"/>
          <p:cNvSpPr/>
          <p:nvPr/>
        </p:nvSpPr>
        <p:spPr>
          <a:xfrm>
            <a:off x="10107385" y="6728888"/>
            <a:ext cx="393894" cy="539274"/>
          </a:xfrm>
          <a:prstGeom prst="downArrow">
            <a:avLst/>
          </a:prstGeom>
          <a:solidFill>
            <a:srgbClr val="00B0F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816" y="2575670"/>
            <a:ext cx="234172" cy="2338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6620" y="4260460"/>
            <a:ext cx="1271504" cy="84804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7694" y="4243812"/>
            <a:ext cx="1382506" cy="848042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5929" y="4240466"/>
            <a:ext cx="1216034" cy="85138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5500" y="7312774"/>
            <a:ext cx="1230584" cy="85748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0239" y="7088571"/>
            <a:ext cx="4988461" cy="1368924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6936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8" grpId="0"/>
      <p:bldP spid="19" grpId="0"/>
      <p:bldP spid="14" grpId="0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042" y="5803636"/>
            <a:ext cx="7531386" cy="3457595"/>
          </a:xfrm>
          <a:prstGeom prst="rect">
            <a:avLst/>
          </a:prstGeom>
        </p:spPr>
      </p:pic>
      <p:sp>
        <p:nvSpPr>
          <p:cNvPr id="126" name="Social Network"/>
          <p:cNvSpPr txBox="1"/>
          <p:nvPr/>
        </p:nvSpPr>
        <p:spPr>
          <a:xfrm>
            <a:off x="924028" y="886493"/>
            <a:ext cx="652895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8114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Periodic Request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he online social network (OSN) is indispensable in our daily life.…"/>
          <p:cNvSpPr txBox="1"/>
          <p:nvPr/>
        </p:nvSpPr>
        <p:spPr>
          <a:xfrm>
            <a:off x="707577" y="2307820"/>
            <a:ext cx="11589646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   Instant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AoI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Optimization</a:t>
            </a:r>
          </a:p>
        </p:txBody>
      </p:sp>
      <p:sp>
        <p:nvSpPr>
          <p:cNvPr id="2" name="矩形 1"/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9448" y="3179014"/>
            <a:ext cx="5178157" cy="164441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9410923" y="7654918"/>
            <a:ext cx="2869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Round Robin 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94842" y="4964576"/>
            <a:ext cx="107552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In a time slot, the node with minimum index uploads its new packet</a:t>
            </a:r>
            <a:endParaRPr lang="zh-CN" alt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下箭头 4"/>
          <p:cNvSpPr/>
          <p:nvPr/>
        </p:nvSpPr>
        <p:spPr>
          <a:xfrm rot="16200000">
            <a:off x="8658793" y="7600952"/>
            <a:ext cx="488961" cy="560606"/>
          </a:xfrm>
          <a:prstGeom prst="downArrow">
            <a:avLst/>
          </a:prstGeom>
          <a:solidFill>
            <a:srgbClr val="C00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</p:txBody>
      </p:sp>
      <p:sp>
        <p:nvSpPr>
          <p:cNvPr id="11" name="Rectangle"/>
          <p:cNvSpPr/>
          <p:nvPr/>
        </p:nvSpPr>
        <p:spPr>
          <a:xfrm>
            <a:off x="757238" y="1107282"/>
            <a:ext cx="74034" cy="633412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 13"/>
          <p:cNvSpPr/>
          <p:nvPr/>
        </p:nvSpPr>
        <p:spPr>
          <a:xfrm>
            <a:off x="8188325" y="5888074"/>
            <a:ext cx="37064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Sink node’s uploading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59942" y="8620289"/>
            <a:ext cx="1041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T=3</a:t>
            </a:r>
            <a:endParaRPr lang="zh-CN" alt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01276" y="8601793"/>
            <a:ext cx="9202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800" b="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  <a:endParaRPr lang="zh-CN" alt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25754" y="8589093"/>
            <a:ext cx="1041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800" b="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  <a:endParaRPr lang="zh-CN" alt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957436" y="8601793"/>
            <a:ext cx="1041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800" b="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  <a:endParaRPr lang="zh-CN" alt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88439" y="8601793"/>
            <a:ext cx="1041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800" b="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endParaRPr lang="zh-CN" alt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82192" y="7753739"/>
            <a:ext cx="3129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682192" y="6858118"/>
            <a:ext cx="3129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682192" y="5888074"/>
            <a:ext cx="3129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390428" y="8601793"/>
            <a:ext cx="1041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800" b="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=2</a:t>
            </a:r>
            <a:endParaRPr lang="zh-CN" alt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816" y="2575670"/>
            <a:ext cx="234172" cy="233827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5522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20" grpId="0"/>
      <p:bldP spid="5" grpId="0" animBg="1"/>
      <p:bldP spid="14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ocial Network"/>
          <p:cNvSpPr txBox="1"/>
          <p:nvPr/>
        </p:nvSpPr>
        <p:spPr>
          <a:xfrm>
            <a:off x="924028" y="886493"/>
            <a:ext cx="11776522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8114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Numerical Results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848" y="3032380"/>
            <a:ext cx="5220702" cy="429034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073" y="3032380"/>
            <a:ext cx="5220702" cy="429034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398817" y="7921369"/>
            <a:ext cx="36932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30 Sensing Nodes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47175" y="7921369"/>
            <a:ext cx="36932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50 Sensing Nodes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"/>
          <p:cNvSpPr/>
          <p:nvPr/>
        </p:nvSpPr>
        <p:spPr>
          <a:xfrm>
            <a:off x="757238" y="1107282"/>
            <a:ext cx="74034" cy="633412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082012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he online social network (OSN) is indispensable in our daily life.…"/>
          <p:cNvSpPr txBox="1"/>
          <p:nvPr/>
        </p:nvSpPr>
        <p:spPr>
          <a:xfrm>
            <a:off x="707577" y="2307820"/>
            <a:ext cx="11589646" cy="1882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Timely updates are essential in emerging applications of CPS/IoT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81000" algn="just" defTabSz="457200">
              <a:lnSpc>
                <a:spcPts val="4800"/>
              </a:lnSpc>
              <a:buClr>
                <a:schemeClr val="accent5">
                  <a:lumOff val="-29866"/>
                </a:schemeClr>
              </a:buClr>
              <a:buSzPct val="80000"/>
              <a:buChar char="✤"/>
              <a:defRPr sz="29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</p:txBody>
      </p:sp>
      <p:sp>
        <p:nvSpPr>
          <p:cNvPr id="5" name="矩形 4"/>
          <p:cNvSpPr/>
          <p:nvPr/>
        </p:nvSpPr>
        <p:spPr>
          <a:xfrm>
            <a:off x="1128073" y="4282969"/>
            <a:ext cx="21611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Smart Plant </a:t>
            </a:r>
            <a:endParaRPr lang="zh-CN" alt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18910" y="7963625"/>
            <a:ext cx="22028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352" y="3633057"/>
            <a:ext cx="3831475" cy="38314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15" y="5428960"/>
            <a:ext cx="4064499" cy="36185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432" y="5201772"/>
            <a:ext cx="3324791" cy="249359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674995" y="7812304"/>
            <a:ext cx="3919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Data freshness in WSN</a:t>
            </a:r>
            <a:endParaRPr lang="zh-CN" alt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7589851" y="6214533"/>
            <a:ext cx="1342552" cy="601577"/>
          </a:xfrm>
          <a:prstGeom prst="rightArrow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Social Network">
            <a:extLst>
              <a:ext uri="{FF2B5EF4-FFF2-40B4-BE49-F238E27FC236}">
                <a16:creationId xmlns:a16="http://schemas.microsoft.com/office/drawing/2014/main" id="{63675FEA-5B6B-403C-894D-04875B70372B}"/>
              </a:ext>
            </a:extLst>
          </p:cNvPr>
          <p:cNvSpPr txBox="1"/>
          <p:nvPr/>
        </p:nvSpPr>
        <p:spPr>
          <a:xfrm>
            <a:off x="924028" y="886493"/>
            <a:ext cx="746621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8114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Data Freshness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">
            <a:extLst>
              <a:ext uri="{FF2B5EF4-FFF2-40B4-BE49-F238E27FC236}">
                <a16:creationId xmlns:a16="http://schemas.microsoft.com/office/drawing/2014/main" id="{68DA64C6-6495-41FE-92F9-F3607E57041F}"/>
              </a:ext>
            </a:extLst>
          </p:cNvPr>
          <p:cNvSpPr/>
          <p:nvPr/>
        </p:nvSpPr>
        <p:spPr>
          <a:xfrm>
            <a:off x="757238" y="1107282"/>
            <a:ext cx="74034" cy="633412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86EDB1F-5DF4-4F30-9700-5DCA1BCB63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816" y="2551920"/>
            <a:ext cx="234172" cy="233827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0E094B-1C56-42D0-A421-F8331803E88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890" y="7088145"/>
            <a:ext cx="8191557" cy="710400"/>
          </a:xfrm>
          <a:prstGeom prst="rect">
            <a:avLst/>
          </a:prstGeom>
        </p:spPr>
      </p:pic>
      <p:sp>
        <p:nvSpPr>
          <p:cNvPr id="126" name="Social Network"/>
          <p:cNvSpPr txBox="1"/>
          <p:nvPr/>
        </p:nvSpPr>
        <p:spPr>
          <a:xfrm>
            <a:off x="924028" y="886493"/>
            <a:ext cx="695204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8114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Proactive Request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he online social network (OSN) is indispensable in our daily life.…"/>
          <p:cNvSpPr txBox="1"/>
          <p:nvPr/>
        </p:nvSpPr>
        <p:spPr>
          <a:xfrm>
            <a:off x="707577" y="2307820"/>
            <a:ext cx="11589646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   Instant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AoI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Calculation</a:t>
            </a:r>
          </a:p>
        </p:txBody>
      </p:sp>
      <p:sp>
        <p:nvSpPr>
          <p:cNvPr id="2" name="矩形 1"/>
          <p:cNvSpPr/>
          <p:nvPr/>
        </p:nvSpPr>
        <p:spPr>
          <a:xfrm>
            <a:off x="6626819" y="76685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" name="矩形 16"/>
          <p:cNvSpPr/>
          <p:nvPr/>
        </p:nvSpPr>
        <p:spPr>
          <a:xfrm>
            <a:off x="9780146" y="5088800"/>
            <a:ext cx="19480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AoI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Profit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49906" y="5088800"/>
            <a:ext cx="25335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Increased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AoI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99874" y="5088800"/>
            <a:ext cx="23495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Initial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AoI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77900" y="8386301"/>
            <a:ext cx="46474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Combined packet uploading</a:t>
            </a:r>
            <a:endParaRPr lang="zh-CN" alt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68748" y="8371787"/>
            <a:ext cx="4047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Sensing node uploading</a:t>
            </a:r>
            <a:endParaRPr lang="zh-CN" alt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3188" y="7181878"/>
            <a:ext cx="830025" cy="52293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2118" y="7761558"/>
            <a:ext cx="543469" cy="661067"/>
          </a:xfrm>
          <a:prstGeom prst="rect">
            <a:avLst/>
          </a:prstGeom>
        </p:spPr>
      </p:pic>
      <p:sp>
        <p:nvSpPr>
          <p:cNvPr id="20" name="Rectangle"/>
          <p:cNvSpPr/>
          <p:nvPr/>
        </p:nvSpPr>
        <p:spPr>
          <a:xfrm>
            <a:off x="757238" y="1107282"/>
            <a:ext cx="74034" cy="633412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5092699" y="7798545"/>
            <a:ext cx="519053" cy="573242"/>
          </a:xfrm>
          <a:prstGeom prst="downArrow">
            <a:avLst/>
          </a:prstGeom>
          <a:solidFill>
            <a:schemeClr val="accent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9207497" y="7813617"/>
            <a:ext cx="509149" cy="564872"/>
          </a:xfrm>
          <a:prstGeom prst="downArrow">
            <a:avLst/>
          </a:prstGeom>
          <a:solidFill>
            <a:schemeClr val="accent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7570678" y="6100186"/>
            <a:ext cx="722421" cy="770514"/>
          </a:xfrm>
          <a:prstGeom prst="downArrow">
            <a:avLst/>
          </a:prstGeom>
          <a:solidFill>
            <a:schemeClr val="accent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816" y="2575670"/>
            <a:ext cx="234172" cy="2338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9650" y="3705553"/>
            <a:ext cx="10345450" cy="13681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5550" y="3829763"/>
            <a:ext cx="1342350" cy="871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5301" y="3829763"/>
            <a:ext cx="2858396" cy="871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30201" y="3842464"/>
            <a:ext cx="1483928" cy="871500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1220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3" grpId="0"/>
      <p:bldP spid="15" grpId="0"/>
      <p:bldP spid="11" grpId="0"/>
      <p:bldP spid="18" grpId="0"/>
      <p:bldP spid="3" grpId="0" animBg="1"/>
      <p:bldP spid="22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ocial Network"/>
          <p:cNvSpPr txBox="1"/>
          <p:nvPr/>
        </p:nvSpPr>
        <p:spPr>
          <a:xfrm>
            <a:off x="924028" y="886493"/>
            <a:ext cx="7521472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8114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Proactive Request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he online social network (OSN) is indispensable in our daily life.…"/>
          <p:cNvSpPr txBox="1"/>
          <p:nvPr/>
        </p:nvSpPr>
        <p:spPr>
          <a:xfrm>
            <a:off x="707577" y="2307820"/>
            <a:ext cx="11589646" cy="672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   Instant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AoI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Optimization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936" y="3676968"/>
            <a:ext cx="9432617" cy="1145619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>
          <a:xfrm>
            <a:off x="5994809" y="4890770"/>
            <a:ext cx="760870" cy="1698801"/>
          </a:xfrm>
          <a:prstGeom prst="downArrow">
            <a:avLst>
              <a:gd name="adj1" fmla="val 34848"/>
              <a:gd name="adj2" fmla="val 50000"/>
            </a:avLst>
          </a:prstGeom>
          <a:solidFill>
            <a:srgbClr val="C00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79046" y="5232775"/>
            <a:ext cx="37024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</a:rPr>
              <a:t> packets from sensing nodes</a:t>
            </a:r>
            <a:endParaRPr lang="zh-CN" altLang="en-US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379046" y="8390428"/>
            <a:ext cx="4544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L Minimum Initial </a:t>
            </a:r>
            <a:r>
              <a:rPr lang="en-US" altLang="zh-CN" sz="2800" b="0" dirty="0" err="1">
                <a:latin typeface="Arial" panose="020B0604020202020204" pitchFamily="34" charset="0"/>
                <a:cs typeface="Arial" panose="020B0604020202020204" pitchFamily="34" charset="0"/>
              </a:rPr>
              <a:t>AoIs</a:t>
            </a:r>
            <a:endParaRPr lang="zh-CN" alt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"/>
          <p:cNvSpPr/>
          <p:nvPr/>
        </p:nvSpPr>
        <p:spPr>
          <a:xfrm>
            <a:off x="757238" y="1107282"/>
            <a:ext cx="74034" cy="633412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下箭头 1"/>
          <p:cNvSpPr/>
          <p:nvPr/>
        </p:nvSpPr>
        <p:spPr>
          <a:xfrm>
            <a:off x="4380696" y="7986359"/>
            <a:ext cx="356404" cy="456822"/>
          </a:xfrm>
          <a:prstGeom prst="downArrow">
            <a:avLst/>
          </a:prstGeom>
          <a:solidFill>
            <a:schemeClr val="accent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936" y="6931916"/>
            <a:ext cx="8564615" cy="10925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7321" y="7112000"/>
            <a:ext cx="1075611" cy="734858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21</a:t>
            </a:fld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816" y="2575670"/>
            <a:ext cx="234172" cy="23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87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/>
      <p:bldP spid="23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122" y="5790533"/>
            <a:ext cx="5689287" cy="3275302"/>
          </a:xfrm>
          <a:prstGeom prst="rect">
            <a:avLst/>
          </a:prstGeom>
        </p:spPr>
      </p:pic>
      <p:sp>
        <p:nvSpPr>
          <p:cNvPr id="126" name="Social Network"/>
          <p:cNvSpPr txBox="1"/>
          <p:nvPr/>
        </p:nvSpPr>
        <p:spPr>
          <a:xfrm>
            <a:off x="924028" y="886493"/>
            <a:ext cx="6913686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8114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Proactive Request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he online social network (OSN) is indispensable in our daily life.…"/>
          <p:cNvSpPr txBox="1"/>
          <p:nvPr/>
        </p:nvSpPr>
        <p:spPr>
          <a:xfrm>
            <a:off x="707577" y="2307820"/>
            <a:ext cx="11589646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   Instant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AoI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Optimization</a:t>
            </a:r>
          </a:p>
        </p:txBody>
      </p:sp>
      <p:sp>
        <p:nvSpPr>
          <p:cNvPr id="14" name="Rectangle"/>
          <p:cNvSpPr/>
          <p:nvPr/>
        </p:nvSpPr>
        <p:spPr>
          <a:xfrm>
            <a:off x="757238" y="1107282"/>
            <a:ext cx="74034" cy="633412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16191" y="3326705"/>
            <a:ext cx="113059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Iteratively calculating the optimal Instant </a:t>
            </a:r>
            <a:r>
              <a:rPr lang="en-US" altLang="zh-CN" sz="2800" b="0" dirty="0" err="1">
                <a:latin typeface="Arial" panose="020B0604020202020204" pitchFamily="34" charset="0"/>
                <a:cs typeface="Arial" panose="020B0604020202020204" pitchFamily="34" charset="0"/>
              </a:rPr>
              <a:t>AoI</a:t>
            </a: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 under different 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 values </a:t>
            </a:r>
            <a:endParaRPr lang="zh-CN" alt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511" y="3962754"/>
            <a:ext cx="8059977" cy="102816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234603" y="8501088"/>
            <a:ext cx="1041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T=6</a:t>
            </a:r>
            <a:endParaRPr lang="zh-CN" alt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65660" y="5216513"/>
            <a:ext cx="1041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L=3</a:t>
            </a:r>
            <a:endParaRPr lang="zh-CN" alt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753500" y="5708536"/>
            <a:ext cx="37064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Sink node’s uploading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2918079" y="5967083"/>
            <a:ext cx="316524" cy="2338717"/>
          </a:xfrm>
          <a:prstGeom prst="downArrow">
            <a:avLst/>
          </a:prstGeom>
          <a:solidFill>
            <a:schemeClr val="bg1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33555" y="6579689"/>
            <a:ext cx="208262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Sorted with </a:t>
            </a:r>
          </a:p>
          <a:p>
            <a:pPr algn="l"/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initial </a:t>
            </a:r>
            <a:r>
              <a:rPr lang="en-US" altLang="zh-CN" sz="2800" b="0" dirty="0" err="1">
                <a:latin typeface="Arial" panose="020B0604020202020204" pitchFamily="34" charset="0"/>
                <a:cs typeface="Arial" panose="020B0604020202020204" pitchFamily="34" charset="0"/>
              </a:rPr>
              <a:t>AoI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215568" y="7828757"/>
            <a:ext cx="38427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Finished in 5 time slots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2026413" y="5275639"/>
            <a:ext cx="1005260" cy="462844"/>
          </a:xfrm>
          <a:prstGeom prst="rightArrow">
            <a:avLst/>
          </a:prstGeom>
          <a:solidFill>
            <a:schemeClr val="accent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22</a:t>
            </a:fld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816" y="2575670"/>
            <a:ext cx="234172" cy="23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60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8" grpId="0" animBg="1"/>
      <p:bldP spid="21" grpId="0"/>
      <p:bldP spid="22" grpId="0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ocial Network"/>
          <p:cNvSpPr txBox="1"/>
          <p:nvPr/>
        </p:nvSpPr>
        <p:spPr>
          <a:xfrm>
            <a:off x="924028" y="886493"/>
            <a:ext cx="11776522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8114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Numerical Results</a:t>
            </a:r>
          </a:p>
        </p:txBody>
      </p:sp>
      <p:sp>
        <p:nvSpPr>
          <p:cNvPr id="4" name="矩形 3"/>
          <p:cNvSpPr/>
          <p:nvPr/>
        </p:nvSpPr>
        <p:spPr>
          <a:xfrm>
            <a:off x="6819306" y="8442691"/>
            <a:ext cx="184731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9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6728" y="7470949"/>
            <a:ext cx="593492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</a:rPr>
              <a:t>Comparison under different sensing node counts and  re-packing rates</a:t>
            </a:r>
            <a:endParaRPr lang="zh-CN" altLang="en-US" sz="2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35157" y="7470949"/>
            <a:ext cx="559912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</a:rPr>
              <a:t>Comparison with non-combination and greedy combination schemes</a:t>
            </a:r>
            <a:endParaRPr lang="zh-CN" altLang="en-US" sz="2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436" y="3190550"/>
            <a:ext cx="4857763" cy="400160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870" y="3190550"/>
            <a:ext cx="4857763" cy="4001606"/>
          </a:xfrm>
          <a:prstGeom prst="rect">
            <a:avLst/>
          </a:prstGeom>
        </p:spPr>
      </p:pic>
      <p:sp>
        <p:nvSpPr>
          <p:cNvPr id="10" name="Rectangle"/>
          <p:cNvSpPr/>
          <p:nvPr/>
        </p:nvSpPr>
        <p:spPr>
          <a:xfrm>
            <a:off x="757238" y="1107282"/>
            <a:ext cx="74034" cy="633412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22588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0" y="295396"/>
            <a:ext cx="13001778" cy="1385063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0" name="TweetScore: Scoring Tweets via Social Attribute Relationships for Twitter Spammer Detection"/>
          <p:cNvSpPr txBox="1">
            <a:spLocks noGrp="1"/>
          </p:cNvSpPr>
          <p:nvPr>
            <p:ph type="ctrTitle"/>
          </p:nvPr>
        </p:nvSpPr>
        <p:spPr>
          <a:xfrm>
            <a:off x="571590" y="3191603"/>
            <a:ext cx="11483949" cy="1534529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45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AoI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and Throughput Tradeoffs in Routing-aware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Multi-hop Wireless Network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Yihe Zhang*, Hao Zhang† , Xu Yuan*, and Nian-Feng Tzeng*…"/>
          <p:cNvSpPr txBox="1">
            <a:spLocks noGrp="1"/>
          </p:cNvSpPr>
          <p:nvPr>
            <p:ph type="subTitle" sz="quarter" idx="1"/>
          </p:nvPr>
        </p:nvSpPr>
        <p:spPr>
          <a:xfrm>
            <a:off x="949261" y="5388585"/>
            <a:ext cx="11106278" cy="1832005"/>
          </a:xfrm>
          <a:prstGeom prst="rect">
            <a:avLst/>
          </a:prstGeom>
        </p:spPr>
        <p:txBody>
          <a:bodyPr/>
          <a:lstStyle/>
          <a:p>
            <a:pPr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Jiadong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Lou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∗, Xu Yuan∗,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Sastry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Kompella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†,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-Feng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Tzeng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</a:p>
          <a:p>
            <a:pPr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∗University of Louisiana at Lafayette, Lafayette, Louisiana, USA</a:t>
            </a:r>
          </a:p>
          <a:p>
            <a:pPr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†U.S. Naval Research Laboratory, Washington D.C., U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" name="ull-logo_0.png" descr="ull-logo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8" y="347412"/>
            <a:ext cx="3478950" cy="12077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 descr="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104" y="8294537"/>
            <a:ext cx="3587605" cy="100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0F1F915-AD4B-41A4-8094-4FD97EF456C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24</a:t>
            </a:fld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he online social network (OSN) is indispensable in our daily life.…"/>
          <p:cNvSpPr txBox="1"/>
          <p:nvPr/>
        </p:nvSpPr>
        <p:spPr>
          <a:xfrm>
            <a:off x="707577" y="2307820"/>
            <a:ext cx="11589646" cy="669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AoI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and Throughput Tradeoffs</a:t>
            </a:r>
          </a:p>
        </p:txBody>
      </p:sp>
      <p:sp>
        <p:nvSpPr>
          <p:cNvPr id="3" name="矩形 2"/>
          <p:cNvSpPr/>
          <p:nvPr/>
        </p:nvSpPr>
        <p:spPr>
          <a:xfrm>
            <a:off x="1241153" y="3593782"/>
            <a:ext cx="116481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Smart Home : Plenty of smart devices deployed to gather information </a:t>
            </a:r>
          </a:p>
        </p:txBody>
      </p:sp>
      <p:sp>
        <p:nvSpPr>
          <p:cNvPr id="2" name="矩形 1"/>
          <p:cNvSpPr/>
          <p:nvPr/>
        </p:nvSpPr>
        <p:spPr>
          <a:xfrm>
            <a:off x="6367587" y="4645968"/>
            <a:ext cx="26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8" y="4700208"/>
            <a:ext cx="5920828" cy="43315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64176" y="8032890"/>
            <a:ext cx="54983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b="0" dirty="0">
                <a:solidFill>
                  <a:srgbClr val="FF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High throughput</a:t>
            </a:r>
            <a:r>
              <a:rPr lang="en-US" altLang="zh-CN" sz="3200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: massive data uploads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8139" y="5197485"/>
            <a:ext cx="61436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b="0" dirty="0">
                <a:solidFill>
                  <a:srgbClr val="FF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Lower </a:t>
            </a:r>
            <a:r>
              <a:rPr lang="en-US" altLang="zh-CN" sz="3200" b="0" dirty="0" err="1">
                <a:solidFill>
                  <a:srgbClr val="FF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AoI</a:t>
            </a:r>
            <a:r>
              <a:rPr lang="en-US" altLang="zh-CN" sz="3200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: timely responses for urgent events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ocial Network">
            <a:extLst>
              <a:ext uri="{FF2B5EF4-FFF2-40B4-BE49-F238E27FC236}">
                <a16:creationId xmlns:a16="http://schemas.microsoft.com/office/drawing/2014/main" id="{A5348DB1-FA93-49A5-BEB0-7DDD8B857B93}"/>
              </a:ext>
            </a:extLst>
          </p:cNvPr>
          <p:cNvSpPr txBox="1"/>
          <p:nvPr/>
        </p:nvSpPr>
        <p:spPr>
          <a:xfrm>
            <a:off x="924028" y="886493"/>
            <a:ext cx="11776522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8114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EABBB14A-60E0-45DF-BE22-2684AF9C5558}"/>
              </a:ext>
            </a:extLst>
          </p:cNvPr>
          <p:cNvSpPr/>
          <p:nvPr/>
        </p:nvSpPr>
        <p:spPr>
          <a:xfrm>
            <a:off x="757238" y="1107282"/>
            <a:ext cx="74034" cy="633412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3F85344-30C8-4E96-AB3A-455A0D42E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16" y="2551920"/>
            <a:ext cx="234172" cy="233827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22C542-1690-480C-9278-AB4B140BB47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12949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he online social network (OSN) is indispensable in our daily life.…"/>
          <p:cNvSpPr txBox="1"/>
          <p:nvPr/>
        </p:nvSpPr>
        <p:spPr>
          <a:xfrm>
            <a:off x="707577" y="2307820"/>
            <a:ext cx="11589646" cy="669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   OFDM-based Multi-hop Wireless Networks</a:t>
            </a:r>
          </a:p>
        </p:txBody>
      </p:sp>
      <p:sp>
        <p:nvSpPr>
          <p:cNvPr id="3" name="矩形 2"/>
          <p:cNvSpPr/>
          <p:nvPr/>
        </p:nvSpPr>
        <p:spPr>
          <a:xfrm>
            <a:off x="1241154" y="3593782"/>
            <a:ext cx="108214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altLang="zh-CN" sz="2900" b="0" dirty="0">
              <a:latin typeface="Times New Roman"/>
              <a:ea typeface="Times New Roman"/>
              <a:cs typeface="Times New Roman"/>
            </a:endParaRPr>
          </a:p>
          <a:p>
            <a:pPr algn="l"/>
            <a:endParaRPr lang="en-US" altLang="zh-CN" sz="2900" b="0" dirty="0">
              <a:latin typeface="Times New Roman"/>
              <a:ea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700" y="7445172"/>
            <a:ext cx="8308491" cy="16825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910" y="3275714"/>
            <a:ext cx="6116153" cy="406654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452986" y="2992275"/>
            <a:ext cx="1218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b="0" dirty="0">
                <a:latin typeface="Times New Roman"/>
                <a:ea typeface="Times New Roman"/>
                <a:cs typeface="Times New Roman"/>
              </a:rPr>
              <a:t>Node j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466342" y="3593782"/>
            <a:ext cx="1222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b="0" dirty="0">
                <a:latin typeface="Times New Roman"/>
                <a:ea typeface="Times New Roman"/>
                <a:cs typeface="Times New Roman"/>
              </a:rPr>
              <a:t>Node </a:t>
            </a:r>
            <a:r>
              <a:rPr lang="en-US" altLang="zh-CN" b="0" dirty="0" err="1">
                <a:latin typeface="Times New Roman"/>
                <a:ea typeface="Times New Roman"/>
                <a:cs typeface="Times New Roman"/>
              </a:rPr>
              <a:t>i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59066" y="3560787"/>
            <a:ext cx="15987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b="0" dirty="0">
                <a:latin typeface="Times New Roman"/>
                <a:ea typeface="Times New Roman"/>
                <a:cs typeface="Times New Roman"/>
              </a:rPr>
              <a:t>Session 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89764" y="5710712"/>
            <a:ext cx="1505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b="0" dirty="0">
                <a:latin typeface="Times New Roman"/>
                <a:ea typeface="Times New Roman"/>
                <a:cs typeface="Times New Roman"/>
              </a:rPr>
              <a:t>Session 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104373" y="6747126"/>
            <a:ext cx="14917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b="0" dirty="0">
                <a:latin typeface="Times New Roman"/>
                <a:ea typeface="Times New Roman"/>
                <a:cs typeface="Times New Roman"/>
              </a:rPr>
              <a:t>Session 3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7805" y="3791572"/>
            <a:ext cx="1675094" cy="289395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9126461" y="3275714"/>
            <a:ext cx="18047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b="0" dirty="0">
                <a:latin typeface="Times New Roman"/>
                <a:ea typeface="Times New Roman"/>
                <a:cs typeface="Times New Roman"/>
              </a:rPr>
              <a:t>B Channels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00A5590-0917-4528-846A-833722EEA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816" y="2551920"/>
            <a:ext cx="234172" cy="233827"/>
          </a:xfrm>
          <a:prstGeom prst="rect">
            <a:avLst/>
          </a:prstGeom>
        </p:spPr>
      </p:pic>
      <p:sp>
        <p:nvSpPr>
          <p:cNvPr id="19" name="Social Network">
            <a:extLst>
              <a:ext uri="{FF2B5EF4-FFF2-40B4-BE49-F238E27FC236}">
                <a16:creationId xmlns:a16="http://schemas.microsoft.com/office/drawing/2014/main" id="{8C8AAF9B-1271-404C-A3F7-0FCDD8D0B2AB}"/>
              </a:ext>
            </a:extLst>
          </p:cNvPr>
          <p:cNvSpPr txBox="1"/>
          <p:nvPr/>
        </p:nvSpPr>
        <p:spPr>
          <a:xfrm>
            <a:off x="924028" y="886493"/>
            <a:ext cx="11776522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8114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Network Modeling</a:t>
            </a:r>
          </a:p>
        </p:txBody>
      </p:sp>
      <p:sp>
        <p:nvSpPr>
          <p:cNvPr id="20" name="Rectangle">
            <a:extLst>
              <a:ext uri="{FF2B5EF4-FFF2-40B4-BE49-F238E27FC236}">
                <a16:creationId xmlns:a16="http://schemas.microsoft.com/office/drawing/2014/main" id="{EED0D880-8ECA-4C4A-86D9-07645683EC14}"/>
              </a:ext>
            </a:extLst>
          </p:cNvPr>
          <p:cNvSpPr/>
          <p:nvPr/>
        </p:nvSpPr>
        <p:spPr>
          <a:xfrm>
            <a:off x="757238" y="1107282"/>
            <a:ext cx="74034" cy="633412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555FF4-7FAB-4ACF-9D32-6B19BD2CCFE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09451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he online social network (OSN) is indispensable in our daily life.…"/>
          <p:cNvSpPr txBox="1"/>
          <p:nvPr/>
        </p:nvSpPr>
        <p:spPr>
          <a:xfrm>
            <a:off x="707577" y="2307820"/>
            <a:ext cx="11589646" cy="669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   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Link Activation and Frequency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1154" y="3593782"/>
            <a:ext cx="108214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altLang="zh-CN" sz="2900" b="0" dirty="0">
              <a:latin typeface="Times New Roman"/>
              <a:ea typeface="Times New Roman"/>
              <a:cs typeface="Times New Roman"/>
            </a:endParaRPr>
          </a:p>
          <a:p>
            <a:pPr algn="l"/>
            <a:endParaRPr lang="en-US" altLang="zh-CN" sz="2900" b="0" dirty="0">
              <a:latin typeface="Times New Roman"/>
              <a:ea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154" y="4618073"/>
            <a:ext cx="5801145" cy="374535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350" y="6757720"/>
            <a:ext cx="4817412" cy="16956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24028" y="3671034"/>
            <a:ext cx="18818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b="0" dirty="0"/>
              <a:t>Frequency</a:t>
            </a:r>
          </a:p>
        </p:txBody>
      </p:sp>
      <p:sp>
        <p:nvSpPr>
          <p:cNvPr id="10" name="矩形 9"/>
          <p:cNvSpPr/>
          <p:nvPr/>
        </p:nvSpPr>
        <p:spPr>
          <a:xfrm>
            <a:off x="7821350" y="5831981"/>
            <a:ext cx="3970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b="0" dirty="0"/>
              <a:t>Activation Indicator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62587E4-EF52-42DA-83E9-457725F7D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816" y="2551920"/>
            <a:ext cx="234172" cy="233827"/>
          </a:xfrm>
          <a:prstGeom prst="rect">
            <a:avLst/>
          </a:prstGeom>
        </p:spPr>
      </p:pic>
      <p:sp>
        <p:nvSpPr>
          <p:cNvPr id="13" name="Social Network">
            <a:extLst>
              <a:ext uri="{FF2B5EF4-FFF2-40B4-BE49-F238E27FC236}">
                <a16:creationId xmlns:a16="http://schemas.microsoft.com/office/drawing/2014/main" id="{87F319AE-E181-427F-B1BB-E3C5B7EAB5C6}"/>
              </a:ext>
            </a:extLst>
          </p:cNvPr>
          <p:cNvSpPr txBox="1"/>
          <p:nvPr/>
        </p:nvSpPr>
        <p:spPr>
          <a:xfrm>
            <a:off x="924028" y="886493"/>
            <a:ext cx="11776522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8114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Network Modeling</a:t>
            </a:r>
          </a:p>
        </p:txBody>
      </p:sp>
      <p:sp>
        <p:nvSpPr>
          <p:cNvPr id="14" name="Rectangle">
            <a:extLst>
              <a:ext uri="{FF2B5EF4-FFF2-40B4-BE49-F238E27FC236}">
                <a16:creationId xmlns:a16="http://schemas.microsoft.com/office/drawing/2014/main" id="{27049147-523A-4C33-BAA9-AF83EC5EACE2}"/>
              </a:ext>
            </a:extLst>
          </p:cNvPr>
          <p:cNvSpPr/>
          <p:nvPr/>
        </p:nvSpPr>
        <p:spPr>
          <a:xfrm>
            <a:off x="757238" y="1107282"/>
            <a:ext cx="74034" cy="633412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4C0B6-957E-497A-94C6-3B567F39D51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334559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he online social network (OSN) is indispensable in our daily life.…"/>
          <p:cNvSpPr txBox="1"/>
          <p:nvPr/>
        </p:nvSpPr>
        <p:spPr>
          <a:xfrm>
            <a:off x="707577" y="2307820"/>
            <a:ext cx="11589646" cy="672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   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Transmission and Throughput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41153" y="3455996"/>
            <a:ext cx="39659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Generation rate at source: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475" y="4025889"/>
            <a:ext cx="258633" cy="37510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841819" y="3401061"/>
            <a:ext cx="57236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Transmission rate at link (</a:t>
            </a:r>
            <a:r>
              <a:rPr lang="en-US" altLang="zh-CN" sz="3200" b="0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i</a:t>
            </a:r>
            <a:r>
              <a:rPr lang="en-US" altLang="zh-CN" sz="3200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, j):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419" y="4060072"/>
            <a:ext cx="656136" cy="45869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452986" y="8574719"/>
            <a:ext cx="50093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Throughput: 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972" y="5332419"/>
            <a:ext cx="9008269" cy="296746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7654" y="8586648"/>
            <a:ext cx="372376" cy="535291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070777" y="5490520"/>
            <a:ext cx="2297325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900" b="0" dirty="0">
                <a:latin typeface="Times New Roman"/>
                <a:ea typeface="Times New Roman"/>
                <a:cs typeface="Times New Roman"/>
              </a:rPr>
              <a:t>Link capacity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A59870B-C03D-416E-9B61-460111A711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816" y="2551920"/>
            <a:ext cx="234172" cy="233827"/>
          </a:xfrm>
          <a:prstGeom prst="rect">
            <a:avLst/>
          </a:prstGeom>
        </p:spPr>
      </p:pic>
      <p:sp>
        <p:nvSpPr>
          <p:cNvPr id="16" name="Social Network">
            <a:extLst>
              <a:ext uri="{FF2B5EF4-FFF2-40B4-BE49-F238E27FC236}">
                <a16:creationId xmlns:a16="http://schemas.microsoft.com/office/drawing/2014/main" id="{2DA96ACB-D92A-422C-927E-E67BC66597F6}"/>
              </a:ext>
            </a:extLst>
          </p:cNvPr>
          <p:cNvSpPr txBox="1"/>
          <p:nvPr/>
        </p:nvSpPr>
        <p:spPr>
          <a:xfrm>
            <a:off x="924028" y="886493"/>
            <a:ext cx="11776522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8114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Network Modeling</a:t>
            </a:r>
          </a:p>
        </p:txBody>
      </p:sp>
      <p:sp>
        <p:nvSpPr>
          <p:cNvPr id="17" name="Rectangle">
            <a:extLst>
              <a:ext uri="{FF2B5EF4-FFF2-40B4-BE49-F238E27FC236}">
                <a16:creationId xmlns:a16="http://schemas.microsoft.com/office/drawing/2014/main" id="{42535DB3-560B-4651-BB6E-3FB8C21FF4ED}"/>
              </a:ext>
            </a:extLst>
          </p:cNvPr>
          <p:cNvSpPr/>
          <p:nvPr/>
        </p:nvSpPr>
        <p:spPr>
          <a:xfrm>
            <a:off x="757238" y="1107282"/>
            <a:ext cx="74034" cy="633412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820B0D-CBE2-40DF-B914-ACD7600F7A8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73406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he online social network (OSN) is indispensable in our daily life.…"/>
          <p:cNvSpPr txBox="1"/>
          <p:nvPr/>
        </p:nvSpPr>
        <p:spPr>
          <a:xfrm>
            <a:off x="707577" y="2307820"/>
            <a:ext cx="11589646" cy="669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   Three Types of Interference</a:t>
            </a:r>
          </a:p>
        </p:txBody>
      </p:sp>
      <p:sp>
        <p:nvSpPr>
          <p:cNvPr id="3" name="矩形 2"/>
          <p:cNvSpPr/>
          <p:nvPr/>
        </p:nvSpPr>
        <p:spPr>
          <a:xfrm>
            <a:off x="1241154" y="3593782"/>
            <a:ext cx="108214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altLang="zh-CN" sz="2900" b="0" dirty="0">
              <a:latin typeface="Times New Roman"/>
              <a:ea typeface="Times New Roman"/>
              <a:cs typeface="Times New Roman"/>
            </a:endParaRPr>
          </a:p>
          <a:p>
            <a:pPr algn="l"/>
            <a:endParaRPr lang="en-US" altLang="zh-CN" sz="2900" b="0" dirty="0">
              <a:latin typeface="Times New Roman"/>
              <a:ea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3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537" y="3122118"/>
            <a:ext cx="10290644" cy="61887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3F1D058-EB6D-4C8A-A67B-9E4E9303C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16" y="2551920"/>
            <a:ext cx="234172" cy="233827"/>
          </a:xfrm>
          <a:prstGeom prst="rect">
            <a:avLst/>
          </a:prstGeom>
        </p:spPr>
      </p:pic>
      <p:sp>
        <p:nvSpPr>
          <p:cNvPr id="10" name="Social Network">
            <a:extLst>
              <a:ext uri="{FF2B5EF4-FFF2-40B4-BE49-F238E27FC236}">
                <a16:creationId xmlns:a16="http://schemas.microsoft.com/office/drawing/2014/main" id="{CEF142E0-78C5-4E23-97F2-DD929981330F}"/>
              </a:ext>
            </a:extLst>
          </p:cNvPr>
          <p:cNvSpPr txBox="1"/>
          <p:nvPr/>
        </p:nvSpPr>
        <p:spPr>
          <a:xfrm>
            <a:off x="924028" y="886493"/>
            <a:ext cx="11776522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8114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sz="6000" dirty="0" err="1">
                <a:latin typeface="Arial" panose="020B0604020202020204" pitchFamily="34" charset="0"/>
                <a:cs typeface="Arial" panose="020B0604020202020204" pitchFamily="34" charset="0"/>
              </a:rPr>
              <a:t>Interfernce</a:t>
            </a:r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 Modeling</a:t>
            </a:r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AF298EC4-0ABF-41E3-8AB3-A320A65C9C25}"/>
              </a:ext>
            </a:extLst>
          </p:cNvPr>
          <p:cNvSpPr/>
          <p:nvPr/>
        </p:nvSpPr>
        <p:spPr>
          <a:xfrm>
            <a:off x="757238" y="1107282"/>
            <a:ext cx="74034" cy="633412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C5DD096-CC82-4E68-96F4-15016FF2F6A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48014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he online social network (OSN) is indispensable in our daily life.…"/>
          <p:cNvSpPr txBox="1"/>
          <p:nvPr/>
        </p:nvSpPr>
        <p:spPr>
          <a:xfrm>
            <a:off x="707577" y="2307820"/>
            <a:ext cx="11589646" cy="669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   Limitation when describing “freshness”</a:t>
            </a:r>
          </a:p>
        </p:txBody>
      </p:sp>
      <p:sp>
        <p:nvSpPr>
          <p:cNvPr id="3" name="矩形 2"/>
          <p:cNvSpPr/>
          <p:nvPr/>
        </p:nvSpPr>
        <p:spPr>
          <a:xfrm>
            <a:off x="1241154" y="3593782"/>
            <a:ext cx="1082141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900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           Throughput——Network perspective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900" b="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algn="l"/>
            <a:r>
              <a:rPr lang="en-US" altLang="zh-CN" sz="2900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	Rate of message delivery over network.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900" b="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900" b="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900" b="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900" b="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900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           Delay——Data Packet perspective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900" b="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algn="l"/>
            <a:r>
              <a:rPr lang="en-US" altLang="zh-CN" sz="2900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  	Time for data traveling across the network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644" y="6488482"/>
            <a:ext cx="911550" cy="911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36" y="3447018"/>
            <a:ext cx="917809" cy="9178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835" y="3480344"/>
            <a:ext cx="1417262" cy="141726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837" y="6731954"/>
            <a:ext cx="1279569" cy="127956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0401862" y="7102435"/>
            <a:ext cx="2045753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900" b="0" dirty="0">
                <a:solidFill>
                  <a:srgbClr val="FFC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Ambiguous</a:t>
            </a:r>
            <a:endParaRPr lang="zh-CN" altLang="en-US" sz="2900" b="0" dirty="0">
              <a:solidFill>
                <a:srgbClr val="FFC000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208512" y="3826218"/>
            <a:ext cx="2374369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900" b="0" dirty="0">
                <a:solidFill>
                  <a:srgbClr val="FF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Inappropriate</a:t>
            </a:r>
            <a:endParaRPr lang="zh-CN" altLang="en-US" sz="2900" b="0" dirty="0">
              <a:solidFill>
                <a:srgbClr val="FF0000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4" name="Social Network">
            <a:extLst>
              <a:ext uri="{FF2B5EF4-FFF2-40B4-BE49-F238E27FC236}">
                <a16:creationId xmlns:a16="http://schemas.microsoft.com/office/drawing/2014/main" id="{E6097366-F253-4DBD-85F0-86C7E644A798}"/>
              </a:ext>
            </a:extLst>
          </p:cNvPr>
          <p:cNvSpPr txBox="1"/>
          <p:nvPr/>
        </p:nvSpPr>
        <p:spPr>
          <a:xfrm>
            <a:off x="924028" y="886493"/>
            <a:ext cx="746621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8114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Traditional Metrics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">
            <a:extLst>
              <a:ext uri="{FF2B5EF4-FFF2-40B4-BE49-F238E27FC236}">
                <a16:creationId xmlns:a16="http://schemas.microsoft.com/office/drawing/2014/main" id="{01BC2C5A-4C7B-4DBE-A6CA-E981C4A7AC2D}"/>
              </a:ext>
            </a:extLst>
          </p:cNvPr>
          <p:cNvSpPr/>
          <p:nvPr/>
        </p:nvSpPr>
        <p:spPr>
          <a:xfrm>
            <a:off x="757238" y="1107282"/>
            <a:ext cx="74034" cy="633412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C31C9D3-7701-47E5-BEE2-F9749A9D99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816" y="2551920"/>
            <a:ext cx="234172" cy="233827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BEE2F0C-1844-4633-8341-660FEF91B3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40229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he online social network (OSN) is indispensable in our daily life.…"/>
          <p:cNvSpPr txBox="1"/>
          <p:nvPr/>
        </p:nvSpPr>
        <p:spPr>
          <a:xfrm>
            <a:off x="707577" y="2307820"/>
            <a:ext cx="11589646" cy="651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80999" indent="-380999" algn="just" defTabSz="457200">
              <a:lnSpc>
                <a:spcPts val="4800"/>
              </a:lnSpc>
              <a:buClr>
                <a:srgbClr val="000000"/>
              </a:buClr>
              <a:buSzPct val="145000"/>
              <a:buChar char="•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542" y="3569170"/>
            <a:ext cx="10962103" cy="5490163"/>
          </a:xfrm>
          <a:prstGeom prst="rect">
            <a:avLst/>
          </a:prstGeom>
        </p:spPr>
      </p:pic>
      <p:sp>
        <p:nvSpPr>
          <p:cNvPr id="7" name="The online social network (OSN) is indispensable in our daily life.…">
            <a:extLst>
              <a:ext uri="{FF2B5EF4-FFF2-40B4-BE49-F238E27FC236}">
                <a16:creationId xmlns:a16="http://schemas.microsoft.com/office/drawing/2014/main" id="{C11D8221-28C0-43FD-BC45-22007FACDD5A}"/>
              </a:ext>
            </a:extLst>
          </p:cNvPr>
          <p:cNvSpPr txBox="1"/>
          <p:nvPr/>
        </p:nvSpPr>
        <p:spPr>
          <a:xfrm>
            <a:off x="707577" y="2307820"/>
            <a:ext cx="11589646" cy="669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   Routing Models of three nodes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BE1FDC-69E4-4441-B188-2CA019BC4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16" y="2551920"/>
            <a:ext cx="234172" cy="233827"/>
          </a:xfrm>
          <a:prstGeom prst="rect">
            <a:avLst/>
          </a:prstGeom>
        </p:spPr>
      </p:pic>
      <p:sp>
        <p:nvSpPr>
          <p:cNvPr id="11" name="Social Network">
            <a:extLst>
              <a:ext uri="{FF2B5EF4-FFF2-40B4-BE49-F238E27FC236}">
                <a16:creationId xmlns:a16="http://schemas.microsoft.com/office/drawing/2014/main" id="{321F6885-E33E-4DE5-8AA4-1720B48A0E16}"/>
              </a:ext>
            </a:extLst>
          </p:cNvPr>
          <p:cNvSpPr txBox="1"/>
          <p:nvPr/>
        </p:nvSpPr>
        <p:spPr>
          <a:xfrm>
            <a:off x="924028" y="886493"/>
            <a:ext cx="11776522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8114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Flexible Routing Modeling</a:t>
            </a:r>
          </a:p>
        </p:txBody>
      </p:sp>
      <p:sp>
        <p:nvSpPr>
          <p:cNvPr id="12" name="Rectangle">
            <a:extLst>
              <a:ext uri="{FF2B5EF4-FFF2-40B4-BE49-F238E27FC236}">
                <a16:creationId xmlns:a16="http://schemas.microsoft.com/office/drawing/2014/main" id="{A6E56208-57D7-4266-AD41-FFF24A05ECA5}"/>
              </a:ext>
            </a:extLst>
          </p:cNvPr>
          <p:cNvSpPr/>
          <p:nvPr/>
        </p:nvSpPr>
        <p:spPr>
          <a:xfrm>
            <a:off x="757238" y="1107282"/>
            <a:ext cx="74034" cy="633412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0092FD-A532-48DF-9378-0C8C520C04D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394903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935" y="3640903"/>
            <a:ext cx="8853665" cy="5709078"/>
          </a:xfrm>
          <a:prstGeom prst="rect">
            <a:avLst/>
          </a:prstGeom>
        </p:spPr>
      </p:pic>
      <p:sp>
        <p:nvSpPr>
          <p:cNvPr id="129" name="The online social network (OSN) is indispensable in our daily life.…"/>
          <p:cNvSpPr txBox="1"/>
          <p:nvPr/>
        </p:nvSpPr>
        <p:spPr>
          <a:xfrm>
            <a:off x="707577" y="2307820"/>
            <a:ext cx="11589646" cy="651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80999" indent="-380999" algn="just" defTabSz="457200">
              <a:lnSpc>
                <a:spcPts val="4800"/>
              </a:lnSpc>
              <a:buClr>
                <a:srgbClr val="000000"/>
              </a:buClr>
              <a:buSzPct val="145000"/>
              <a:buChar char="•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8618660" y="5910667"/>
            <a:ext cx="2978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Destination</a:t>
            </a:r>
            <a:r>
              <a:rPr lang="en-US" altLang="zh-C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</a:t>
            </a:r>
          </a:p>
        </p:txBody>
      </p:sp>
      <p:sp>
        <p:nvSpPr>
          <p:cNvPr id="15" name="矩形 14"/>
          <p:cNvSpPr/>
          <p:nvPr/>
        </p:nvSpPr>
        <p:spPr>
          <a:xfrm>
            <a:off x="1088175" y="3154630"/>
            <a:ext cx="2225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Source</a:t>
            </a:r>
            <a:r>
              <a:rPr lang="en-US" altLang="zh-C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</a:t>
            </a:r>
          </a:p>
        </p:txBody>
      </p:sp>
      <p:sp>
        <p:nvSpPr>
          <p:cNvPr id="16" name="矩形 15"/>
          <p:cNvSpPr/>
          <p:nvPr/>
        </p:nvSpPr>
        <p:spPr>
          <a:xfrm>
            <a:off x="3508673" y="4771210"/>
            <a:ext cx="13596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</a:p>
        </p:txBody>
      </p:sp>
      <p:sp>
        <p:nvSpPr>
          <p:cNvPr id="9" name="The online social network (OSN) is indispensable in our daily life.…">
            <a:extLst>
              <a:ext uri="{FF2B5EF4-FFF2-40B4-BE49-F238E27FC236}">
                <a16:creationId xmlns:a16="http://schemas.microsoft.com/office/drawing/2014/main" id="{B5D0FE91-7085-4DD7-8BFA-DAFA15DD5658}"/>
              </a:ext>
            </a:extLst>
          </p:cNvPr>
          <p:cNvSpPr txBox="1"/>
          <p:nvPr/>
        </p:nvSpPr>
        <p:spPr>
          <a:xfrm>
            <a:off x="707577" y="2307820"/>
            <a:ext cx="11589646" cy="669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   Accumulated Trapezoid Areas 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91E0045-8B5E-4A94-8B77-B96E20D2C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16" y="2551920"/>
            <a:ext cx="234172" cy="233827"/>
          </a:xfrm>
          <a:prstGeom prst="rect">
            <a:avLst/>
          </a:prstGeom>
        </p:spPr>
      </p:pic>
      <p:sp>
        <p:nvSpPr>
          <p:cNvPr id="13" name="Social Network">
            <a:extLst>
              <a:ext uri="{FF2B5EF4-FFF2-40B4-BE49-F238E27FC236}">
                <a16:creationId xmlns:a16="http://schemas.microsoft.com/office/drawing/2014/main" id="{0BEEF370-E9DE-4DBE-8C43-CF34BC72CE10}"/>
              </a:ext>
            </a:extLst>
          </p:cNvPr>
          <p:cNvSpPr txBox="1"/>
          <p:nvPr/>
        </p:nvSpPr>
        <p:spPr>
          <a:xfrm>
            <a:off x="924028" y="886493"/>
            <a:ext cx="11776522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8114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sz="6000" dirty="0" err="1">
                <a:latin typeface="Arial" panose="020B0604020202020204" pitchFamily="34" charset="0"/>
                <a:cs typeface="Arial" panose="020B0604020202020204" pitchFamily="34" charset="0"/>
              </a:rPr>
              <a:t>AoI</a:t>
            </a:r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 Calculation</a:t>
            </a:r>
          </a:p>
        </p:txBody>
      </p:sp>
      <p:sp>
        <p:nvSpPr>
          <p:cNvPr id="14" name="Rectangle">
            <a:extLst>
              <a:ext uri="{FF2B5EF4-FFF2-40B4-BE49-F238E27FC236}">
                <a16:creationId xmlns:a16="http://schemas.microsoft.com/office/drawing/2014/main" id="{10B9543D-F532-4146-8201-8D77E211F9EA}"/>
              </a:ext>
            </a:extLst>
          </p:cNvPr>
          <p:cNvSpPr/>
          <p:nvPr/>
        </p:nvSpPr>
        <p:spPr>
          <a:xfrm>
            <a:off x="757238" y="1107282"/>
            <a:ext cx="74034" cy="633412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49BE886-A45C-4D02-A85E-00DF65F6751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04122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he online social network (OSN) is indispensable in our daily life.…"/>
          <p:cNvSpPr txBox="1"/>
          <p:nvPr/>
        </p:nvSpPr>
        <p:spPr>
          <a:xfrm>
            <a:off x="707577" y="2307820"/>
            <a:ext cx="11589646" cy="672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   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AoI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Variations at Two Consecutive Nodes 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462" y="7779755"/>
            <a:ext cx="3403119" cy="14378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77" y="3797586"/>
            <a:ext cx="10908018" cy="44843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C52E87A-2BD5-47E7-AAF7-DF53D6970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816" y="2551920"/>
            <a:ext cx="234172" cy="233827"/>
          </a:xfrm>
          <a:prstGeom prst="rect">
            <a:avLst/>
          </a:prstGeom>
        </p:spPr>
      </p:pic>
      <p:sp>
        <p:nvSpPr>
          <p:cNvPr id="11" name="Social Network">
            <a:extLst>
              <a:ext uri="{FF2B5EF4-FFF2-40B4-BE49-F238E27FC236}">
                <a16:creationId xmlns:a16="http://schemas.microsoft.com/office/drawing/2014/main" id="{79F6E2F0-C9B2-4F83-A6FC-1F992159D7FD}"/>
              </a:ext>
            </a:extLst>
          </p:cNvPr>
          <p:cNvSpPr txBox="1"/>
          <p:nvPr/>
        </p:nvSpPr>
        <p:spPr>
          <a:xfrm>
            <a:off x="924028" y="886493"/>
            <a:ext cx="11776522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8114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sz="6000" dirty="0" err="1">
                <a:latin typeface="Arial" panose="020B0604020202020204" pitchFamily="34" charset="0"/>
                <a:cs typeface="Arial" panose="020B0604020202020204" pitchFamily="34" charset="0"/>
              </a:rPr>
              <a:t>AoI</a:t>
            </a:r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 Calculation</a:t>
            </a:r>
          </a:p>
        </p:txBody>
      </p:sp>
      <p:sp>
        <p:nvSpPr>
          <p:cNvPr id="12" name="Rectangle">
            <a:extLst>
              <a:ext uri="{FF2B5EF4-FFF2-40B4-BE49-F238E27FC236}">
                <a16:creationId xmlns:a16="http://schemas.microsoft.com/office/drawing/2014/main" id="{B75AA4E7-592B-4F50-AADF-05BC41AEB79A}"/>
              </a:ext>
            </a:extLst>
          </p:cNvPr>
          <p:cNvSpPr/>
          <p:nvPr/>
        </p:nvSpPr>
        <p:spPr>
          <a:xfrm>
            <a:off x="757238" y="1107282"/>
            <a:ext cx="74034" cy="633412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72A289B-921C-4F6E-8DAC-0B7E9CD0760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67026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he online social network (OSN) is indispensable in our daily life.…"/>
          <p:cNvSpPr txBox="1"/>
          <p:nvPr/>
        </p:nvSpPr>
        <p:spPr>
          <a:xfrm>
            <a:off x="707577" y="2307820"/>
            <a:ext cx="11589646" cy="672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   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AoI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at Destination Node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357" y="6836355"/>
            <a:ext cx="6079928" cy="17940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607" y="4062341"/>
            <a:ext cx="7510575" cy="484301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153505" y="4447292"/>
            <a:ext cx="2978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Destination</a:t>
            </a:r>
            <a:r>
              <a:rPr lang="en-US" altLang="zh-C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</a:t>
            </a:r>
          </a:p>
        </p:txBody>
      </p:sp>
      <p:sp>
        <p:nvSpPr>
          <p:cNvPr id="15" name="矩形 14"/>
          <p:cNvSpPr/>
          <p:nvPr/>
        </p:nvSpPr>
        <p:spPr>
          <a:xfrm>
            <a:off x="801666" y="3477566"/>
            <a:ext cx="2225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Source</a:t>
            </a:r>
            <a:r>
              <a:rPr lang="en-US" altLang="zh-C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</a:t>
            </a:r>
          </a:p>
        </p:txBody>
      </p:sp>
      <p:sp>
        <p:nvSpPr>
          <p:cNvPr id="16" name="矩形 15"/>
          <p:cNvSpPr/>
          <p:nvPr/>
        </p:nvSpPr>
        <p:spPr>
          <a:xfrm>
            <a:off x="3115467" y="4836999"/>
            <a:ext cx="13596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B33037C-2A37-4FF6-9D65-B6FB1844D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816" y="2551920"/>
            <a:ext cx="234172" cy="233827"/>
          </a:xfrm>
          <a:prstGeom prst="rect">
            <a:avLst/>
          </a:prstGeom>
        </p:spPr>
      </p:pic>
      <p:sp>
        <p:nvSpPr>
          <p:cNvPr id="13" name="Social Network">
            <a:extLst>
              <a:ext uri="{FF2B5EF4-FFF2-40B4-BE49-F238E27FC236}">
                <a16:creationId xmlns:a16="http://schemas.microsoft.com/office/drawing/2014/main" id="{9B6A6E51-DC36-4E13-8D05-9B6EB77963FD}"/>
              </a:ext>
            </a:extLst>
          </p:cNvPr>
          <p:cNvSpPr txBox="1"/>
          <p:nvPr/>
        </p:nvSpPr>
        <p:spPr>
          <a:xfrm>
            <a:off x="924028" y="886493"/>
            <a:ext cx="11776522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8114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sz="6000" dirty="0" err="1">
                <a:latin typeface="Arial" panose="020B0604020202020204" pitchFamily="34" charset="0"/>
                <a:cs typeface="Arial" panose="020B0604020202020204" pitchFamily="34" charset="0"/>
              </a:rPr>
              <a:t>AoI</a:t>
            </a:r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 Calculation</a:t>
            </a:r>
          </a:p>
        </p:txBody>
      </p:sp>
      <p:sp>
        <p:nvSpPr>
          <p:cNvPr id="14" name="Rectangle">
            <a:extLst>
              <a:ext uri="{FF2B5EF4-FFF2-40B4-BE49-F238E27FC236}">
                <a16:creationId xmlns:a16="http://schemas.microsoft.com/office/drawing/2014/main" id="{C4EF1893-4E89-451A-A165-8617BDA88944}"/>
              </a:ext>
            </a:extLst>
          </p:cNvPr>
          <p:cNvSpPr/>
          <p:nvPr/>
        </p:nvSpPr>
        <p:spPr>
          <a:xfrm>
            <a:off x="757238" y="1107282"/>
            <a:ext cx="74034" cy="633412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F1B957D-CA32-4E23-A23D-7D1972CF549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01405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he online social network (OSN) is indispensable in our daily life.…"/>
          <p:cNvSpPr txBox="1"/>
          <p:nvPr/>
        </p:nvSpPr>
        <p:spPr>
          <a:xfrm>
            <a:off x="707577" y="2307820"/>
            <a:ext cx="11589646" cy="44114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Minimize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time-averaged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AoI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99" indent="-380999" algn="just" defTabSz="457200">
              <a:lnSpc>
                <a:spcPts val="4800"/>
              </a:lnSpc>
              <a:buClr>
                <a:srgbClr val="000000"/>
              </a:buClr>
              <a:buSzPct val="145000"/>
              <a:buChar char="•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CN" dirty="0"/>
          </a:p>
          <a:p>
            <a:pPr marL="380999" indent="-380999" algn="just" defTabSz="457200">
              <a:lnSpc>
                <a:spcPts val="4800"/>
              </a:lnSpc>
              <a:buClr>
                <a:srgbClr val="000000"/>
              </a:buClr>
              <a:buSzPct val="145000"/>
              <a:buChar char="•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CN" dirty="0"/>
          </a:p>
          <a:p>
            <a:pPr marL="380999" indent="-380999" algn="just" defTabSz="457200">
              <a:lnSpc>
                <a:spcPts val="4800"/>
              </a:lnSpc>
              <a:buClr>
                <a:srgbClr val="000000"/>
              </a:buClr>
              <a:buSzPct val="145000"/>
              <a:buChar char="•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CN" dirty="0"/>
          </a:p>
          <a:p>
            <a:pPr marL="380999" indent="-380999" algn="just" defTabSz="457200">
              <a:lnSpc>
                <a:spcPts val="4800"/>
              </a:lnSpc>
              <a:buClr>
                <a:srgbClr val="000000"/>
              </a:buClr>
              <a:buSzPct val="145000"/>
              <a:buChar char="•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CN" dirty="0"/>
          </a:p>
          <a:p>
            <a:pPr marL="380999" indent="-380999" algn="just" defTabSz="457200">
              <a:lnSpc>
                <a:spcPts val="4800"/>
              </a:lnSpc>
              <a:buClr>
                <a:srgbClr val="000000"/>
              </a:buClr>
              <a:buSzPct val="145000"/>
              <a:buChar char="•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CN" dirty="0"/>
          </a:p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Maximize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Throughput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546" y="7207022"/>
            <a:ext cx="2845054" cy="99834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711" y="3593841"/>
            <a:ext cx="6525289" cy="17979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C5BD98D-245D-4C43-B256-F36AC8AC1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816" y="2551920"/>
            <a:ext cx="234172" cy="2338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11DE856-9507-4AF7-9B65-666001AC9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816" y="6226448"/>
            <a:ext cx="234172" cy="233827"/>
          </a:xfrm>
          <a:prstGeom prst="rect">
            <a:avLst/>
          </a:prstGeom>
        </p:spPr>
      </p:pic>
      <p:sp>
        <p:nvSpPr>
          <p:cNvPr id="12" name="Social Network">
            <a:extLst>
              <a:ext uri="{FF2B5EF4-FFF2-40B4-BE49-F238E27FC236}">
                <a16:creationId xmlns:a16="http://schemas.microsoft.com/office/drawing/2014/main" id="{8B6E227F-08AF-4ED0-BC28-C037E48B8324}"/>
              </a:ext>
            </a:extLst>
          </p:cNvPr>
          <p:cNvSpPr txBox="1"/>
          <p:nvPr/>
        </p:nvSpPr>
        <p:spPr>
          <a:xfrm>
            <a:off x="924028" y="886493"/>
            <a:ext cx="11776522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8114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Multi-objective Problem</a:t>
            </a:r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75F496BF-2451-4207-9671-6A8A1194B5D0}"/>
              </a:ext>
            </a:extLst>
          </p:cNvPr>
          <p:cNvSpPr/>
          <p:nvPr/>
        </p:nvSpPr>
        <p:spPr>
          <a:xfrm>
            <a:off x="757238" y="1107282"/>
            <a:ext cx="74034" cy="633412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EB0A6A-8894-424B-8470-CC893DA5E01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065354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he online social network (OSN) is indispensable in our daily life.…"/>
          <p:cNvSpPr txBox="1"/>
          <p:nvPr/>
        </p:nvSpPr>
        <p:spPr>
          <a:xfrm>
            <a:off x="707577" y="2307820"/>
            <a:ext cx="11589646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   Minimizing Two Objectives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99" indent="-380999" algn="just" defTabSz="457200">
              <a:lnSpc>
                <a:spcPts val="4800"/>
              </a:lnSpc>
              <a:buClr>
                <a:srgbClr val="000000"/>
              </a:buClr>
              <a:buSzPct val="145000"/>
              <a:buChar char="•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CN" dirty="0"/>
          </a:p>
          <a:p>
            <a:pPr marL="380999" indent="-380999" algn="just" defTabSz="457200">
              <a:lnSpc>
                <a:spcPts val="4800"/>
              </a:lnSpc>
              <a:buClr>
                <a:srgbClr val="000000"/>
              </a:buClr>
              <a:buSzPct val="145000"/>
              <a:buChar char="•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436" y="3754147"/>
            <a:ext cx="6103541" cy="480839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452986" y="4142408"/>
            <a:ext cx="5259714" cy="2217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en-US" altLang="zh-CN" sz="3200" b="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make one individual metric </a:t>
            </a:r>
            <a:r>
              <a:rPr lang="en-US" altLang="zh-CN" sz="3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en-US" altLang="zh-CN" sz="3200" b="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without making others </a:t>
            </a:r>
            <a:r>
              <a:rPr lang="en-US" altLang="zh-CN" sz="3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</a:t>
            </a:r>
            <a:endParaRPr lang="zh-CN" alt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3C61126-978B-41EC-9DEF-1BF6C24E2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16" y="2551920"/>
            <a:ext cx="234172" cy="233827"/>
          </a:xfrm>
          <a:prstGeom prst="rect">
            <a:avLst/>
          </a:prstGeom>
        </p:spPr>
      </p:pic>
      <p:sp>
        <p:nvSpPr>
          <p:cNvPr id="10" name="Social Network">
            <a:extLst>
              <a:ext uri="{FF2B5EF4-FFF2-40B4-BE49-F238E27FC236}">
                <a16:creationId xmlns:a16="http://schemas.microsoft.com/office/drawing/2014/main" id="{DF4C3BDE-FDB5-4CB6-9CE0-688C307AC2A9}"/>
              </a:ext>
            </a:extLst>
          </p:cNvPr>
          <p:cNvSpPr txBox="1"/>
          <p:nvPr/>
        </p:nvSpPr>
        <p:spPr>
          <a:xfrm>
            <a:off x="924028" y="886493"/>
            <a:ext cx="11776522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8114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Pareto-optimal</a:t>
            </a:r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B1166754-AE3C-4DE7-9065-89CBE0564459}"/>
              </a:ext>
            </a:extLst>
          </p:cNvPr>
          <p:cNvSpPr/>
          <p:nvPr/>
        </p:nvSpPr>
        <p:spPr>
          <a:xfrm>
            <a:off x="757238" y="1107282"/>
            <a:ext cx="74034" cy="633412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4B39693-4293-40DE-A932-951DDCBEFC8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36214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he online social network (OSN) is indispensable in our daily life.…"/>
          <p:cNvSpPr txBox="1"/>
          <p:nvPr/>
        </p:nvSpPr>
        <p:spPr>
          <a:xfrm>
            <a:off x="707577" y="2307820"/>
            <a:ext cx="11589646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   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A scheduling including routing and channel allocation for optimizing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AoI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99" indent="-380999" algn="just" defTabSz="457200">
              <a:lnSpc>
                <a:spcPts val="4800"/>
              </a:lnSpc>
              <a:buClr>
                <a:srgbClr val="000000"/>
              </a:buClr>
              <a:buSzPct val="145000"/>
              <a:buChar char="•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CN" dirty="0"/>
          </a:p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  </a:t>
            </a:r>
            <a:endParaRPr lang="en-US" altLang="zh-CN" b="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599" y="4475504"/>
            <a:ext cx="7906402" cy="337785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447599" y="6486598"/>
            <a:ext cx="1743347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900" b="0" dirty="0">
                <a:latin typeface="Times New Roman"/>
                <a:ea typeface="Times New Roman"/>
                <a:cs typeface="Times New Roman"/>
              </a:rPr>
              <a:t>Rate 1=97</a:t>
            </a:r>
          </a:p>
        </p:txBody>
      </p:sp>
      <p:sp>
        <p:nvSpPr>
          <p:cNvPr id="12" name="矩形 11"/>
          <p:cNvSpPr/>
          <p:nvPr/>
        </p:nvSpPr>
        <p:spPr>
          <a:xfrm>
            <a:off x="6124418" y="6190753"/>
            <a:ext cx="1743347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900" b="0" dirty="0">
                <a:latin typeface="Times New Roman"/>
                <a:ea typeface="Times New Roman"/>
                <a:cs typeface="Times New Roman"/>
              </a:rPr>
              <a:t>Rate 2=65</a:t>
            </a:r>
          </a:p>
        </p:txBody>
      </p:sp>
      <p:sp>
        <p:nvSpPr>
          <p:cNvPr id="13" name="矩形 12"/>
          <p:cNvSpPr/>
          <p:nvPr/>
        </p:nvSpPr>
        <p:spPr>
          <a:xfrm>
            <a:off x="8939314" y="5625824"/>
            <a:ext cx="2374027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900" b="0" dirty="0">
                <a:latin typeface="Times New Roman"/>
                <a:ea typeface="Times New Roman"/>
                <a:cs typeface="Times New Roman"/>
              </a:rPr>
              <a:t>Rate 3=105</a:t>
            </a:r>
          </a:p>
        </p:txBody>
      </p:sp>
      <p:sp>
        <p:nvSpPr>
          <p:cNvPr id="9" name="矩形 8"/>
          <p:cNvSpPr/>
          <p:nvPr/>
        </p:nvSpPr>
        <p:spPr>
          <a:xfrm>
            <a:off x="4645734" y="4622983"/>
            <a:ext cx="2095445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900" b="0" dirty="0">
                <a:latin typeface="Times New Roman"/>
                <a:ea typeface="Times New Roman"/>
                <a:cs typeface="Times New Roman"/>
              </a:rPr>
              <a:t>Throughput</a:t>
            </a:r>
            <a:r>
              <a:rPr lang="en-US" altLang="zh-CN" dirty="0"/>
              <a:t> </a:t>
            </a:r>
          </a:p>
          <a:p>
            <a:r>
              <a:rPr lang="en-US" altLang="zh-CN" sz="2900" b="0" dirty="0">
                <a:latin typeface="Times New Roman"/>
                <a:ea typeface="Times New Roman"/>
                <a:cs typeface="Times New Roman"/>
              </a:rPr>
              <a:t>Bottleneck</a:t>
            </a:r>
            <a:endParaRPr lang="zh-CN" altLang="en-US" sz="2900" b="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90700" y="8492938"/>
            <a:ext cx="11214100" cy="641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Maximum Throughput achieved as the bottleneck rate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2BA0E61-7CF7-4DAF-99D7-5108D8C39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16" y="2551920"/>
            <a:ext cx="234172" cy="233827"/>
          </a:xfrm>
          <a:prstGeom prst="rect">
            <a:avLst/>
          </a:prstGeom>
        </p:spPr>
      </p:pic>
      <p:sp>
        <p:nvSpPr>
          <p:cNvPr id="16" name="Social Network">
            <a:extLst>
              <a:ext uri="{FF2B5EF4-FFF2-40B4-BE49-F238E27FC236}">
                <a16:creationId xmlns:a16="http://schemas.microsoft.com/office/drawing/2014/main" id="{6BDCFBCB-3C52-44F0-96A4-576C90CD28E5}"/>
              </a:ext>
            </a:extLst>
          </p:cNvPr>
          <p:cNvSpPr txBox="1"/>
          <p:nvPr/>
        </p:nvSpPr>
        <p:spPr>
          <a:xfrm>
            <a:off x="924028" y="886493"/>
            <a:ext cx="11776522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8114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Local Optimal Throughput</a:t>
            </a:r>
          </a:p>
        </p:txBody>
      </p:sp>
      <p:sp>
        <p:nvSpPr>
          <p:cNvPr id="17" name="Rectangle">
            <a:extLst>
              <a:ext uri="{FF2B5EF4-FFF2-40B4-BE49-F238E27FC236}">
                <a16:creationId xmlns:a16="http://schemas.microsoft.com/office/drawing/2014/main" id="{3D0F29AE-D5B2-433F-B102-21427A67F4E4}"/>
              </a:ext>
            </a:extLst>
          </p:cNvPr>
          <p:cNvSpPr/>
          <p:nvPr/>
        </p:nvSpPr>
        <p:spPr>
          <a:xfrm>
            <a:off x="757238" y="1107282"/>
            <a:ext cx="74034" cy="633412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38434E8-5B02-47C7-B733-AA5B1EF912B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33251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he online social network (OSN) is indispensable in our daily life.…"/>
          <p:cNvSpPr txBox="1"/>
          <p:nvPr/>
        </p:nvSpPr>
        <p:spPr>
          <a:xfrm>
            <a:off x="707577" y="2307820"/>
            <a:ext cx="11589646" cy="311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1. Solve the optimization problem that merely minimizing the </a:t>
            </a:r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AoI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     Get the global minimum 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AoI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:     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b="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ave</a:t>
            </a:r>
            <a:endParaRPr lang="en-US" altLang="zh-CN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     Get the local maximum throughput: </a:t>
            </a:r>
          </a:p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CN" b="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072" y="4314186"/>
            <a:ext cx="366177" cy="443267"/>
          </a:xfrm>
          <a:prstGeom prst="rect">
            <a:avLst/>
          </a:prstGeom>
        </p:spPr>
      </p:pic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532474"/>
              </p:ext>
            </p:extLst>
          </p:nvPr>
        </p:nvGraphicFramePr>
        <p:xfrm>
          <a:off x="3183245" y="5037520"/>
          <a:ext cx="6756622" cy="3849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矩形 7"/>
          <p:cNvSpPr/>
          <p:nvPr/>
        </p:nvSpPr>
        <p:spPr>
          <a:xfrm>
            <a:off x="2407265" y="6277267"/>
            <a:ext cx="92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AoI</a:t>
            </a:r>
            <a:endParaRPr lang="en-US" altLang="zh-CN" sz="3200" b="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25544" y="8864216"/>
            <a:ext cx="23557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Throughput</a:t>
            </a:r>
            <a:endParaRPr lang="zh-CN" altLang="en-US" sz="3200" b="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99153" y="7535747"/>
            <a:ext cx="16323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Maiandra GD" panose="020E0502030308020204" pitchFamily="34" charset="0"/>
              </a:rPr>
              <a:t>(</a:t>
            </a:r>
            <a:r>
              <a:rPr lang="en-US" altLang="zh-CN" sz="3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</a:t>
            </a:r>
            <a:r>
              <a:rPr lang="en-US" altLang="zh-CN" sz="3200" b="0" dirty="0">
                <a:latin typeface="Maiandra GD" panose="020E0502030308020204" pitchFamily="34" charset="0"/>
              </a:rPr>
              <a:t>, v)</a:t>
            </a:r>
          </a:p>
        </p:txBody>
      </p:sp>
      <p:sp>
        <p:nvSpPr>
          <p:cNvPr id="13" name="Social Network">
            <a:extLst>
              <a:ext uri="{FF2B5EF4-FFF2-40B4-BE49-F238E27FC236}">
                <a16:creationId xmlns:a16="http://schemas.microsoft.com/office/drawing/2014/main" id="{CF44FD25-5D57-44F7-A8E0-8D19B7C632D5}"/>
              </a:ext>
            </a:extLst>
          </p:cNvPr>
          <p:cNvSpPr txBox="1"/>
          <p:nvPr/>
        </p:nvSpPr>
        <p:spPr>
          <a:xfrm>
            <a:off x="924028" y="886493"/>
            <a:ext cx="11776522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8114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Algorithm Design</a:t>
            </a:r>
          </a:p>
        </p:txBody>
      </p:sp>
      <p:sp>
        <p:nvSpPr>
          <p:cNvPr id="14" name="Rectangle">
            <a:extLst>
              <a:ext uri="{FF2B5EF4-FFF2-40B4-BE49-F238E27FC236}">
                <a16:creationId xmlns:a16="http://schemas.microsoft.com/office/drawing/2014/main" id="{EC8C2E03-50BD-46D9-9C0B-070CDDFA043F}"/>
              </a:ext>
            </a:extLst>
          </p:cNvPr>
          <p:cNvSpPr/>
          <p:nvPr/>
        </p:nvSpPr>
        <p:spPr>
          <a:xfrm>
            <a:off x="757238" y="1107282"/>
            <a:ext cx="74034" cy="633412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6A9CF1D-59EF-4947-A557-51ECBD77D0A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68269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he online social network (OSN) is indispensable in our daily life.…"/>
          <p:cNvSpPr txBox="1"/>
          <p:nvPr/>
        </p:nvSpPr>
        <p:spPr>
          <a:xfrm>
            <a:off x="707577" y="2307820"/>
            <a:ext cx="11589646" cy="5575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2. Add a throughput constraint to construct </a:t>
            </a:r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AoI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optimization problem</a:t>
            </a:r>
          </a:p>
          <a:p>
            <a:pPr marL="514350" indent="-514350" algn="just" defTabSz="457200">
              <a:lnSpc>
                <a:spcPts val="4800"/>
              </a:lnSpc>
              <a:buClr>
                <a:srgbClr val="000000"/>
              </a:buClr>
              <a:buSzPct val="145000"/>
              <a:buFont typeface="+mj-lt"/>
              <a:buAutoNum type="arabicPeriod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CN" b="0" dirty="0"/>
          </a:p>
          <a:p>
            <a:pPr marL="514350" indent="-514350" algn="just" defTabSz="457200">
              <a:lnSpc>
                <a:spcPts val="4800"/>
              </a:lnSpc>
              <a:buClr>
                <a:srgbClr val="000000"/>
              </a:buClr>
              <a:buSzPct val="145000"/>
              <a:buFont typeface="+mj-lt"/>
              <a:buAutoNum type="arabicPeriod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CN" b="0" dirty="0"/>
          </a:p>
          <a:p>
            <a:pPr marL="514350" indent="-514350" algn="just" defTabSz="457200">
              <a:lnSpc>
                <a:spcPts val="4800"/>
              </a:lnSpc>
              <a:buClr>
                <a:srgbClr val="000000"/>
              </a:buClr>
              <a:buSzPct val="145000"/>
              <a:buFont typeface="+mj-lt"/>
              <a:buAutoNum type="arabicPeriod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CN" b="0" dirty="0"/>
          </a:p>
          <a:p>
            <a:pPr marL="514350" indent="-514350" algn="just" defTabSz="457200">
              <a:lnSpc>
                <a:spcPts val="4800"/>
              </a:lnSpc>
              <a:buClr>
                <a:srgbClr val="000000"/>
              </a:buClr>
              <a:buSzPct val="145000"/>
              <a:buFont typeface="+mj-lt"/>
              <a:buAutoNum type="arabicPeriod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CN" b="0" dirty="0"/>
          </a:p>
          <a:p>
            <a:pPr marL="514350" indent="-514350" algn="just" defTabSz="457200">
              <a:lnSpc>
                <a:spcPts val="4800"/>
              </a:lnSpc>
              <a:buClr>
                <a:srgbClr val="000000"/>
              </a:buClr>
              <a:buSzPct val="145000"/>
              <a:buFont typeface="+mj-lt"/>
              <a:buAutoNum type="arabicPeriod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CN" b="0" dirty="0"/>
          </a:p>
          <a:p>
            <a:pPr marL="380999" indent="-380999" algn="just" defTabSz="457200">
              <a:lnSpc>
                <a:spcPts val="4800"/>
              </a:lnSpc>
              <a:buClr>
                <a:srgbClr val="000000"/>
              </a:buClr>
              <a:buSzPct val="145000"/>
              <a:buChar char="•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CN" dirty="0"/>
          </a:p>
          <a:p>
            <a:pPr marL="380999" indent="-380999" algn="just" defTabSz="457200">
              <a:lnSpc>
                <a:spcPts val="4800"/>
              </a:lnSpc>
              <a:buClr>
                <a:srgbClr val="000000"/>
              </a:buClr>
              <a:buSzPct val="145000"/>
              <a:buChar char="•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889" y="3779523"/>
            <a:ext cx="2575765" cy="1313640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937133" y="4295387"/>
            <a:ext cx="977900" cy="3556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040" y="3853213"/>
            <a:ext cx="7090510" cy="123671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32551" y="7094861"/>
            <a:ext cx="92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AoI</a:t>
            </a:r>
            <a:endParaRPr lang="en-US" altLang="zh-CN" sz="3200" b="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26097" y="9000408"/>
            <a:ext cx="23557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Throughput</a:t>
            </a:r>
            <a:endParaRPr lang="zh-CN" altLang="en-US" sz="3200" b="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98896" y="8827254"/>
            <a:ext cx="150190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0" dirty="0">
                <a:latin typeface="Times New Roman"/>
                <a:ea typeface="Times New Roman"/>
                <a:cs typeface="Times New Roman"/>
              </a:rPr>
              <a:t>U &gt; </a:t>
            </a:r>
            <a:r>
              <a:rPr lang="en-US" altLang="zh-CN" sz="3200" b="0" dirty="0">
                <a:latin typeface="Maiandra GD" panose="020E0502030308020204" pitchFamily="34" charset="0"/>
                <a:ea typeface="Times New Roman"/>
                <a:cs typeface="Times New Roman"/>
              </a:rPr>
              <a:t>v</a:t>
            </a:r>
            <a:endParaRPr lang="zh-CN" altLang="en-US" sz="3200" b="0" dirty="0">
              <a:latin typeface="Maiandra GD" panose="020E0502030308020204" pitchFamily="34" charset="0"/>
              <a:ea typeface="Times New Roman"/>
              <a:cs typeface="Times New Roman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038090"/>
              </p:ext>
            </p:extLst>
          </p:nvPr>
        </p:nvGraphicFramePr>
        <p:xfrm>
          <a:off x="3467100" y="5270500"/>
          <a:ext cx="6070600" cy="364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6070560" imgH="3650443" progId="Excel.Sheet.12">
                  <p:embed/>
                </p:oleObj>
              </mc:Choice>
              <mc:Fallback>
                <p:oleObj name="Worksheet" r:id="rId5" imgW="6070560" imgH="3650443" progId="Excel.Sheet.12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67100" y="5270500"/>
                        <a:ext cx="6070600" cy="3649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4560370" y="7955698"/>
            <a:ext cx="1291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aiandra GD" panose="020E0502030308020204" pitchFamily="34" charset="0"/>
              </a:rPr>
              <a:t>(</a:t>
            </a:r>
            <a:r>
              <a:rPr lang="en-US" altLang="zh-CN" dirty="0" err="1">
                <a:latin typeface="Maiandra GD" panose="020E0502030308020204" pitchFamily="34" charset="0"/>
              </a:rPr>
              <a:t>A</a:t>
            </a:r>
            <a:r>
              <a:rPr lang="en-US" altLang="zh-CN" baseline="-25000" dirty="0" err="1">
                <a:latin typeface="Maiandra GD" panose="020E0502030308020204" pitchFamily="34" charset="0"/>
              </a:rPr>
              <a:t>ave</a:t>
            </a:r>
            <a:r>
              <a:rPr lang="en-US" altLang="zh-CN" dirty="0">
                <a:latin typeface="Maiandra GD" panose="020E0502030308020204" pitchFamily="34" charset="0"/>
              </a:rPr>
              <a:t>, v)</a:t>
            </a:r>
          </a:p>
        </p:txBody>
      </p:sp>
      <p:sp>
        <p:nvSpPr>
          <p:cNvPr id="14" name="Social Network">
            <a:extLst>
              <a:ext uri="{FF2B5EF4-FFF2-40B4-BE49-F238E27FC236}">
                <a16:creationId xmlns:a16="http://schemas.microsoft.com/office/drawing/2014/main" id="{E0B00022-8CCD-45D0-BBF0-92A34C4ECD8C}"/>
              </a:ext>
            </a:extLst>
          </p:cNvPr>
          <p:cNvSpPr txBox="1"/>
          <p:nvPr/>
        </p:nvSpPr>
        <p:spPr>
          <a:xfrm>
            <a:off x="924028" y="886493"/>
            <a:ext cx="11776522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8114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Algorithm Design</a:t>
            </a:r>
          </a:p>
        </p:txBody>
      </p:sp>
      <p:sp>
        <p:nvSpPr>
          <p:cNvPr id="17" name="Rectangle">
            <a:extLst>
              <a:ext uri="{FF2B5EF4-FFF2-40B4-BE49-F238E27FC236}">
                <a16:creationId xmlns:a16="http://schemas.microsoft.com/office/drawing/2014/main" id="{12BB55B7-EFAF-4685-A3C3-AC984F67F165}"/>
              </a:ext>
            </a:extLst>
          </p:cNvPr>
          <p:cNvSpPr/>
          <p:nvPr/>
        </p:nvSpPr>
        <p:spPr>
          <a:xfrm>
            <a:off x="757238" y="1107282"/>
            <a:ext cx="74034" cy="633412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B98931A-67EE-4784-88B5-97FCE2B497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5980294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he online social network (OSN) is indispensable in our daily life.…"/>
          <p:cNvSpPr txBox="1"/>
          <p:nvPr/>
        </p:nvSpPr>
        <p:spPr>
          <a:xfrm>
            <a:off x="707577" y="2307820"/>
            <a:ext cx="11589646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3. Repeat the step 2 until no feasible solutions </a:t>
            </a:r>
          </a:p>
          <a:p>
            <a:pPr marL="380999" indent="-380999" algn="just" defTabSz="457200">
              <a:lnSpc>
                <a:spcPts val="4800"/>
              </a:lnSpc>
              <a:buClr>
                <a:srgbClr val="000000"/>
              </a:buClr>
              <a:buSzPct val="145000"/>
              <a:buChar char="•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CN" dirty="0"/>
          </a:p>
          <a:p>
            <a:pPr marL="380999" indent="-380999" algn="just" defTabSz="457200">
              <a:lnSpc>
                <a:spcPts val="4800"/>
              </a:lnSpc>
              <a:buClr>
                <a:srgbClr val="000000"/>
              </a:buClr>
              <a:buSzPct val="145000"/>
              <a:buChar char="•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CN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97583"/>
              </p:ext>
            </p:extLst>
          </p:nvPr>
        </p:nvGraphicFramePr>
        <p:xfrm>
          <a:off x="7004463" y="4498690"/>
          <a:ext cx="4805131" cy="2888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3" imgW="6070560" imgH="3650443" progId="Excel.Sheet.12">
                  <p:embed/>
                </p:oleObj>
              </mc:Choice>
              <mc:Fallback>
                <p:oleObj name="工作表" r:id="rId3" imgW="6070560" imgH="3650443" progId="Excel.Sheet.12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04463" y="4498690"/>
                        <a:ext cx="4805131" cy="28888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840930"/>
              </p:ext>
            </p:extLst>
          </p:nvPr>
        </p:nvGraphicFramePr>
        <p:xfrm>
          <a:off x="1482114" y="4461888"/>
          <a:ext cx="4866345" cy="2925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5" imgW="6070560" imgH="3650443" progId="Excel.Sheet.12">
                  <p:embed/>
                </p:oleObj>
              </mc:Choice>
              <mc:Fallback>
                <p:oleObj name="工作表" r:id="rId5" imgW="6070560" imgH="3650443" progId="Excel.Sheet.12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82114" y="4461888"/>
                        <a:ext cx="4866345" cy="2925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690640" y="5621707"/>
            <a:ext cx="92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AoI</a:t>
            </a:r>
            <a:endParaRPr lang="en-US" altLang="zh-CN" sz="3200" b="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42053" y="7387549"/>
            <a:ext cx="23557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Throughput</a:t>
            </a:r>
            <a:endParaRPr lang="zh-CN" altLang="en-US" sz="3200" b="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18005" y="4498690"/>
            <a:ext cx="150190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U &gt; v</a:t>
            </a:r>
            <a:endParaRPr lang="zh-CN" altLang="en-US" sz="3200" b="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11184" y="4446582"/>
            <a:ext cx="150190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U &gt; v</a:t>
            </a:r>
            <a:endParaRPr lang="zh-CN" altLang="en-US" sz="3200" b="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05840" y="7439657"/>
            <a:ext cx="23557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Throughput</a:t>
            </a:r>
            <a:endParaRPr lang="zh-CN" altLang="en-US" sz="3200" b="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77519" y="5673814"/>
            <a:ext cx="92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AoI</a:t>
            </a:r>
            <a:endParaRPr lang="en-US" altLang="zh-CN" sz="3200" b="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4" name="Social Network">
            <a:extLst>
              <a:ext uri="{FF2B5EF4-FFF2-40B4-BE49-F238E27FC236}">
                <a16:creationId xmlns:a16="http://schemas.microsoft.com/office/drawing/2014/main" id="{ABCC7F70-934B-4583-9BF1-03337EEB9866}"/>
              </a:ext>
            </a:extLst>
          </p:cNvPr>
          <p:cNvSpPr txBox="1"/>
          <p:nvPr/>
        </p:nvSpPr>
        <p:spPr>
          <a:xfrm>
            <a:off x="924028" y="886493"/>
            <a:ext cx="11776522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8114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Algorithm Design</a:t>
            </a:r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5125D5BF-F9FA-4714-8C1A-191D30B5E173}"/>
              </a:ext>
            </a:extLst>
          </p:cNvPr>
          <p:cNvSpPr/>
          <p:nvPr/>
        </p:nvSpPr>
        <p:spPr>
          <a:xfrm>
            <a:off x="757238" y="1107282"/>
            <a:ext cx="74034" cy="633412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3AB0812-1B4C-46B0-8874-4B3C4BEFF52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33070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he online social network (OSN) is indispensable in our daily life.…"/>
          <p:cNvSpPr txBox="1"/>
          <p:nvPr/>
        </p:nvSpPr>
        <p:spPr>
          <a:xfrm>
            <a:off x="707577" y="2307820"/>
            <a:ext cx="11589646" cy="669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   News Delivery Example</a:t>
            </a:r>
          </a:p>
        </p:txBody>
      </p:sp>
      <p:sp>
        <p:nvSpPr>
          <p:cNvPr id="3" name="矩形 2"/>
          <p:cNvSpPr/>
          <p:nvPr/>
        </p:nvSpPr>
        <p:spPr>
          <a:xfrm>
            <a:off x="1241154" y="3593782"/>
            <a:ext cx="10821410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900" b="0" dirty="0">
                <a:latin typeface="Times New Roman"/>
                <a:ea typeface="Times New Roman"/>
                <a:cs typeface="Times New Roman"/>
              </a:rPr>
              <a:t>        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900" b="0" dirty="0">
              <a:latin typeface="Times New Roman"/>
              <a:ea typeface="Times New Roman"/>
              <a:cs typeface="Times New Roman"/>
            </a:endParaRPr>
          </a:p>
          <a:p>
            <a:pPr algn="l"/>
            <a:r>
              <a:rPr lang="en-US" altLang="zh-CN" sz="2900" b="0" dirty="0">
                <a:latin typeface="Times New Roman"/>
                <a:ea typeface="Times New Roman"/>
                <a:cs typeface="Times New Roman"/>
              </a:rPr>
              <a:t>            </a:t>
            </a:r>
            <a:endParaRPr lang="en-US" altLang="zh-CN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sz="32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488" y="2984539"/>
            <a:ext cx="2635671" cy="21562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16902" y="3323403"/>
            <a:ext cx="2363060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1 day 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post</a:t>
            </a:r>
            <a:endParaRPr kumimoji="0" lang="zh-CN" alt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016" y="3797475"/>
            <a:ext cx="1727841" cy="172784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686" y="5105007"/>
            <a:ext cx="2039887" cy="183773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976" y="2925531"/>
            <a:ext cx="2993549" cy="239011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458686" y="3380486"/>
            <a:ext cx="2406127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read a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1-day-old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news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64688" y="8141225"/>
            <a:ext cx="210341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endParaRPr kumimoji="0" lang="zh-CN" alt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6176763" y="5554826"/>
            <a:ext cx="1896714" cy="479797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670944" y="7934227"/>
            <a:ext cx="210341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AoI</a:t>
            </a:r>
            <a:endParaRPr kumimoji="0" lang="zh-CN" alt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22" name="Social Network">
            <a:extLst>
              <a:ext uri="{FF2B5EF4-FFF2-40B4-BE49-F238E27FC236}">
                <a16:creationId xmlns:a16="http://schemas.microsoft.com/office/drawing/2014/main" id="{C9D3FD1F-DF28-461F-8EC6-6EB88570CBC1}"/>
              </a:ext>
            </a:extLst>
          </p:cNvPr>
          <p:cNvSpPr txBox="1"/>
          <p:nvPr/>
        </p:nvSpPr>
        <p:spPr>
          <a:xfrm>
            <a:off x="924028" y="886493"/>
            <a:ext cx="746621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8114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Age of Information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">
            <a:extLst>
              <a:ext uri="{FF2B5EF4-FFF2-40B4-BE49-F238E27FC236}">
                <a16:creationId xmlns:a16="http://schemas.microsoft.com/office/drawing/2014/main" id="{3BDA7C12-CD58-4B0A-9C31-76D01119634B}"/>
              </a:ext>
            </a:extLst>
          </p:cNvPr>
          <p:cNvSpPr/>
          <p:nvPr/>
        </p:nvSpPr>
        <p:spPr>
          <a:xfrm>
            <a:off x="757238" y="1107282"/>
            <a:ext cx="74034" cy="633412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0958FDA-E557-43F7-B434-B4076CEE5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894" y="5664383"/>
            <a:ext cx="2635671" cy="2156209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58E02282-A4C9-48BC-8C17-FF072B7D205B}"/>
              </a:ext>
            </a:extLst>
          </p:cNvPr>
          <p:cNvSpPr txBox="1"/>
          <p:nvPr/>
        </p:nvSpPr>
        <p:spPr>
          <a:xfrm>
            <a:off x="3097560" y="6003247"/>
            <a:ext cx="2363060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2 day 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post</a:t>
            </a:r>
            <a:endParaRPr kumimoji="0" lang="zh-CN" alt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11CF05C8-6E68-440C-8BCD-0CC19E1CDD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54" y="6206386"/>
            <a:ext cx="1727841" cy="172784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DCDB7D0-0EB3-4F54-A7D0-F513F34132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816" y="2551920"/>
            <a:ext cx="234172" cy="233827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C0B4450-66F4-41E0-A16E-B62DA3A689A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94026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he online social network (OSN) is indispensable in our daily life.…"/>
          <p:cNvSpPr txBox="1"/>
          <p:nvPr/>
        </p:nvSpPr>
        <p:spPr>
          <a:xfrm>
            <a:off x="707577" y="2307820"/>
            <a:ext cx="11589646" cy="126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   Obtain all Pareto-optimal points </a:t>
            </a:r>
          </a:p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2187152" y="5105950"/>
            <a:ext cx="92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AoI</a:t>
            </a:r>
            <a:endParaRPr lang="en-US" altLang="zh-CN" sz="3200" b="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24547" y="7430135"/>
            <a:ext cx="23557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Throughput</a:t>
            </a:r>
            <a:endParaRPr lang="zh-CN" altLang="en-US" sz="3200" b="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577383"/>
              </p:ext>
            </p:extLst>
          </p:nvPr>
        </p:nvGraphicFramePr>
        <p:xfrm>
          <a:off x="3113107" y="3297027"/>
          <a:ext cx="6945180" cy="4175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3" imgW="6070560" imgH="3650443" progId="Excel.Sheet.12">
                  <p:embed/>
                </p:oleObj>
              </mc:Choice>
              <mc:Fallback>
                <p:oleObj name="工作表" r:id="rId3" imgW="6070560" imgH="3650443" progId="Excel.Sheet.12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13107" y="3297027"/>
                        <a:ext cx="6945180" cy="4175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450894" y="8464998"/>
            <a:ext cx="104935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We prove that all Pareto-optimal points can be found </a:t>
            </a:r>
            <a:endParaRPr lang="zh-CN" altLang="en-US" sz="320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10911" y="3669306"/>
            <a:ext cx="4398545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Better Throughput</a:t>
            </a:r>
            <a:endParaRPr lang="zh-CN" altLang="en-US" sz="3200" b="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5735415" y="4073725"/>
            <a:ext cx="2303685" cy="926425"/>
          </a:xfrm>
          <a:prstGeom prst="ellips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椭圆 11"/>
          <p:cNvSpPr/>
          <p:nvPr/>
        </p:nvSpPr>
        <p:spPr>
          <a:xfrm rot="3242559">
            <a:off x="4462637" y="5324877"/>
            <a:ext cx="914401" cy="1713498"/>
          </a:xfrm>
          <a:prstGeom prst="ellipse">
            <a:avLst/>
          </a:prstGeom>
          <a:noFill/>
          <a:ln w="38100" cap="flat">
            <a:solidFill>
              <a:srgbClr val="00B0F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31881" y="6493086"/>
            <a:ext cx="3348371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Lower </a:t>
            </a:r>
            <a:r>
              <a:rPr lang="en-US" altLang="zh-CN" sz="3200" b="0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AoI</a:t>
            </a:r>
            <a:endParaRPr lang="zh-CN" altLang="en-US" sz="3200" b="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4" name="Social Network">
            <a:extLst>
              <a:ext uri="{FF2B5EF4-FFF2-40B4-BE49-F238E27FC236}">
                <a16:creationId xmlns:a16="http://schemas.microsoft.com/office/drawing/2014/main" id="{5DB8AF66-A947-46B7-BD15-8B64AA3F2225}"/>
              </a:ext>
            </a:extLst>
          </p:cNvPr>
          <p:cNvSpPr txBox="1"/>
          <p:nvPr/>
        </p:nvSpPr>
        <p:spPr>
          <a:xfrm>
            <a:off x="924028" y="886493"/>
            <a:ext cx="11776522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8114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Pareto-optimal Curve</a:t>
            </a:r>
          </a:p>
        </p:txBody>
      </p:sp>
      <p:sp>
        <p:nvSpPr>
          <p:cNvPr id="17" name="Rectangle">
            <a:extLst>
              <a:ext uri="{FF2B5EF4-FFF2-40B4-BE49-F238E27FC236}">
                <a16:creationId xmlns:a16="http://schemas.microsoft.com/office/drawing/2014/main" id="{317ED773-68C6-41E5-AC2A-74ED19531535}"/>
              </a:ext>
            </a:extLst>
          </p:cNvPr>
          <p:cNvSpPr/>
          <p:nvPr/>
        </p:nvSpPr>
        <p:spPr>
          <a:xfrm>
            <a:off x="757238" y="1107282"/>
            <a:ext cx="74034" cy="633412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3FB8EA0-887D-47DA-A540-87E1E591E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816" y="2551920"/>
            <a:ext cx="234172" cy="233827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3520B6-AF9C-4843-B35D-404C417F925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542789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19306" y="8442691"/>
            <a:ext cx="184731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9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49615" y="2263336"/>
            <a:ext cx="10134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</a:rPr>
              <a:t>Randomly generate a 25-node network.</a:t>
            </a:r>
          </a:p>
          <a:p>
            <a:pPr algn="l"/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008" y="3836816"/>
            <a:ext cx="5155174" cy="418074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5047DC-D3FC-40C1-B6B3-DA5FED7A1A2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41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C00D89-C17B-44C6-AAEE-4A250580B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907" y="3836816"/>
            <a:ext cx="5279929" cy="4333227"/>
          </a:xfrm>
          <a:prstGeom prst="rect">
            <a:avLst/>
          </a:prstGeom>
        </p:spPr>
      </p:pic>
      <p:sp>
        <p:nvSpPr>
          <p:cNvPr id="12" name="Social Network">
            <a:extLst>
              <a:ext uri="{FF2B5EF4-FFF2-40B4-BE49-F238E27FC236}">
                <a16:creationId xmlns:a16="http://schemas.microsoft.com/office/drawing/2014/main" id="{EC3967D9-14A8-4BFC-9FA2-5DD07F68B1E3}"/>
              </a:ext>
            </a:extLst>
          </p:cNvPr>
          <p:cNvSpPr txBox="1"/>
          <p:nvPr/>
        </p:nvSpPr>
        <p:spPr>
          <a:xfrm>
            <a:off x="924028" y="886493"/>
            <a:ext cx="11776522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8114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Simulation Results</a:t>
            </a:r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4AC039C4-F5C8-4C1E-BDC1-223B6B58C230}"/>
              </a:ext>
            </a:extLst>
          </p:cNvPr>
          <p:cNvSpPr/>
          <p:nvPr/>
        </p:nvSpPr>
        <p:spPr>
          <a:xfrm>
            <a:off x="757238" y="1107282"/>
            <a:ext cx="74034" cy="633412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542498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19306" y="8442691"/>
            <a:ext cx="184731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9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49615" y="2263336"/>
            <a:ext cx="10134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</a:rPr>
              <a:t>Routing Variations</a:t>
            </a:r>
          </a:p>
          <a:p>
            <a:pPr algn="l"/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5047DC-D3FC-40C1-B6B3-DA5FED7A1A2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42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D81B52-D4EE-47F4-9032-1FA5FD901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616" y="3176273"/>
            <a:ext cx="9359334" cy="5934279"/>
          </a:xfrm>
          <a:prstGeom prst="rect">
            <a:avLst/>
          </a:prstGeom>
        </p:spPr>
      </p:pic>
      <p:sp>
        <p:nvSpPr>
          <p:cNvPr id="15" name="Social Network">
            <a:extLst>
              <a:ext uri="{FF2B5EF4-FFF2-40B4-BE49-F238E27FC236}">
                <a16:creationId xmlns:a16="http://schemas.microsoft.com/office/drawing/2014/main" id="{6E5EA24E-C2DC-49C8-A90A-BDEBA0F268FE}"/>
              </a:ext>
            </a:extLst>
          </p:cNvPr>
          <p:cNvSpPr txBox="1"/>
          <p:nvPr/>
        </p:nvSpPr>
        <p:spPr>
          <a:xfrm>
            <a:off x="924028" y="886493"/>
            <a:ext cx="11776522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8114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Simulation Results</a:t>
            </a:r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6556F5CF-9287-4B44-B03A-F284E215818F}"/>
              </a:ext>
            </a:extLst>
          </p:cNvPr>
          <p:cNvSpPr/>
          <p:nvPr/>
        </p:nvSpPr>
        <p:spPr>
          <a:xfrm>
            <a:off x="757238" y="1107282"/>
            <a:ext cx="74034" cy="633412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497910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19306" y="8442691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320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50" y="3297608"/>
            <a:ext cx="5205150" cy="429910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671" y="3297609"/>
            <a:ext cx="5296041" cy="4299102"/>
          </a:xfrm>
          <a:prstGeom prst="rect">
            <a:avLst/>
          </a:prstGeom>
        </p:spPr>
      </p:pic>
      <p:sp>
        <p:nvSpPr>
          <p:cNvPr id="11" name="The online social network (OSN) is indispensable in our daily life.…"/>
          <p:cNvSpPr txBox="1"/>
          <p:nvPr/>
        </p:nvSpPr>
        <p:spPr>
          <a:xfrm>
            <a:off x="1249284" y="8077396"/>
            <a:ext cx="5925653" cy="65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Different number of sessions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45837" y="8077397"/>
            <a:ext cx="5925652" cy="65768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</a:pPr>
            <a:r>
              <a:rPr lang="en-US" altLang="zh-CN" sz="3200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Different interference ranges</a:t>
            </a:r>
            <a:endParaRPr lang="zh-CN" altLang="en-US" sz="3200" b="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4279DE9-3B70-4661-B82E-263A62AA334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43</a:t>
            </a:fld>
            <a:endParaRPr lang="zh-CN" altLang="en-US" dirty="0"/>
          </a:p>
        </p:txBody>
      </p:sp>
      <p:sp>
        <p:nvSpPr>
          <p:cNvPr id="12" name="Social Network">
            <a:extLst>
              <a:ext uri="{FF2B5EF4-FFF2-40B4-BE49-F238E27FC236}">
                <a16:creationId xmlns:a16="http://schemas.microsoft.com/office/drawing/2014/main" id="{D63394FA-767C-4FA5-BCB5-4608750764DA}"/>
              </a:ext>
            </a:extLst>
          </p:cNvPr>
          <p:cNvSpPr txBox="1"/>
          <p:nvPr/>
        </p:nvSpPr>
        <p:spPr>
          <a:xfrm>
            <a:off x="924028" y="886493"/>
            <a:ext cx="11776522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8114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Simulation Results</a:t>
            </a:r>
          </a:p>
        </p:txBody>
      </p:sp>
      <p:sp>
        <p:nvSpPr>
          <p:cNvPr id="14" name="Rectangle">
            <a:extLst>
              <a:ext uri="{FF2B5EF4-FFF2-40B4-BE49-F238E27FC236}">
                <a16:creationId xmlns:a16="http://schemas.microsoft.com/office/drawing/2014/main" id="{98BC7629-4BC7-45CA-807B-1E80C1A4199A}"/>
              </a:ext>
            </a:extLst>
          </p:cNvPr>
          <p:cNvSpPr/>
          <p:nvPr/>
        </p:nvSpPr>
        <p:spPr>
          <a:xfrm>
            <a:off x="757238" y="1107282"/>
            <a:ext cx="74034" cy="633412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719194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ocial Network"/>
          <p:cNvSpPr txBox="1"/>
          <p:nvPr/>
        </p:nvSpPr>
        <p:spPr>
          <a:xfrm>
            <a:off x="1045029" y="3511312"/>
            <a:ext cx="5326742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8114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sz="72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10" name="Rectangle"/>
          <p:cNvSpPr/>
          <p:nvPr/>
        </p:nvSpPr>
        <p:spPr>
          <a:xfrm flipH="1">
            <a:off x="1045029" y="4736414"/>
            <a:ext cx="10769600" cy="130629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ocial Network"/>
          <p:cNvSpPr txBox="1"/>
          <p:nvPr/>
        </p:nvSpPr>
        <p:spPr>
          <a:xfrm>
            <a:off x="7411913" y="4852529"/>
            <a:ext cx="4402716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8114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r"/>
            <a:r>
              <a:rPr lang="en-US" altLang="zh-CN" sz="7200" dirty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6081600-6137-4FB8-8851-8C381CC2621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85334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241154" y="3593782"/>
                <a:ext cx="10821410" cy="57554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3200" b="0" dirty="0">
                    <a:latin typeface="Arial" panose="020B0604020202020204" pitchFamily="34" charset="0"/>
                    <a:ea typeface="Times New Roman"/>
                    <a:cs typeface="Arial" panose="020B0604020202020204" pitchFamily="34" charset="0"/>
                  </a:rPr>
                  <a:t>The time elapsed since the generation time of the latest arrival packet.</a:t>
                </a:r>
              </a:p>
              <a:p>
                <a:pPr algn="l"/>
                <a:endParaRPr lang="en-US" altLang="zh-CN" sz="3200" b="0" dirty="0">
                  <a:latin typeface="Times New Roman"/>
                  <a:ea typeface="Cambria Math" panose="02040503050406030204" pitchFamily="18" charset="0"/>
                  <a:cs typeface="Times New Roman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G</m:t>
                    </m:r>
                    <m:d>
                      <m:dPr>
                        <m:ctrlPr>
                          <a:rPr lang="en-US" altLang="zh-CN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3200" b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t</m:t>
                        </m:r>
                      </m:e>
                    </m:d>
                  </m:oMath>
                </a14:m>
                <a:r>
                  <a:rPr lang="en-US" altLang="zh-CN" sz="3200" b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:</a:t>
                </a:r>
                <a:r>
                  <a:rPr lang="en-US" altLang="zh-CN" sz="3600" b="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 </a:t>
                </a:r>
                <a:r>
                  <a:rPr lang="en-US" altLang="zh-CN" sz="3200" b="0" dirty="0">
                    <a:latin typeface="Arial" panose="020B0604020202020204" pitchFamily="34" charset="0"/>
                    <a:ea typeface="Times New Roman"/>
                    <a:cs typeface="Arial" panose="020B0604020202020204" pitchFamily="34" charset="0"/>
                  </a:rPr>
                  <a:t>Generation time of </a:t>
                </a:r>
              </a:p>
              <a:p>
                <a:pPr algn="l"/>
                <a:r>
                  <a:rPr lang="en-US" altLang="zh-CN" sz="3200" b="0" dirty="0">
                    <a:latin typeface="Arial" panose="020B0604020202020204" pitchFamily="34" charset="0"/>
                    <a:ea typeface="Times New Roman"/>
                    <a:cs typeface="Arial" panose="020B0604020202020204" pitchFamily="34" charset="0"/>
                  </a:rPr>
                  <a:t>         the latest data </a:t>
                </a:r>
                <a:endParaRPr lang="en-US" altLang="zh-CN" sz="32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a</m:t>
                    </m:r>
                    <m:d>
                      <m:dPr>
                        <m:ctrlPr>
                          <a:rPr lang="en-US" altLang="zh-CN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3200" b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t</m:t>
                        </m:r>
                      </m:e>
                    </m:d>
                  </m:oMath>
                </a14:m>
                <a:r>
                  <a:rPr lang="en-US" altLang="zh-CN" sz="2800" b="0" dirty="0">
                    <a:latin typeface="Arial" panose="020B0604020202020204" pitchFamily="34" charset="0"/>
                    <a:ea typeface="Times New Roman"/>
                    <a:cs typeface="Arial" panose="020B0604020202020204" pitchFamily="34" charset="0"/>
                  </a:rPr>
                  <a:t>: </a:t>
                </a:r>
                <a:r>
                  <a:rPr lang="en-US" altLang="zh-CN" sz="3200" b="0" dirty="0" err="1">
                    <a:latin typeface="Arial" panose="020B0604020202020204" pitchFamily="34" charset="0"/>
                    <a:ea typeface="Times New Roman"/>
                    <a:cs typeface="Arial" panose="020B0604020202020204" pitchFamily="34" charset="0"/>
                  </a:rPr>
                  <a:t>AoI</a:t>
                </a:r>
                <a:r>
                  <a:rPr lang="en-US" altLang="zh-CN" sz="3200" b="0" dirty="0">
                    <a:latin typeface="Arial" panose="020B0604020202020204" pitchFamily="34" charset="0"/>
                    <a:ea typeface="Times New Roman"/>
                    <a:cs typeface="Arial" panose="020B0604020202020204" pitchFamily="34" charset="0"/>
                  </a:rPr>
                  <a:t> at the time t</a:t>
                </a:r>
                <a:r>
                  <a:rPr lang="en-US" altLang="zh-CN" sz="3200" b="0" dirty="0">
                    <a:latin typeface="Times New Roman"/>
                    <a:ea typeface="Times New Roman"/>
                    <a:cs typeface="Times New Roman"/>
                  </a:rPr>
                  <a:t>          </a:t>
                </a:r>
              </a:p>
              <a:p>
                <a:pPr algn="l"/>
                <a:endParaRPr lang="en-US" altLang="zh-CN" sz="3200" b="0" dirty="0">
                  <a:latin typeface="Times New Roman"/>
                  <a:ea typeface="Cambria Math" panose="02040503050406030204" pitchFamily="18" charset="0"/>
                  <a:cs typeface="Times New Roman"/>
                </a:endParaRPr>
              </a:p>
              <a:p>
                <a:pPr algn="l"/>
                <a:endParaRPr lang="en-US" altLang="zh-CN" sz="2800" b="0" i="0" dirty="0">
                  <a:latin typeface="Times New Roman"/>
                  <a:ea typeface="Cambria Math" panose="02040503050406030204" pitchFamily="18" charset="0"/>
                  <a:cs typeface="Times New Roman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600" b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a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t</m:t>
                          </m:r>
                        </m:e>
                      </m:d>
                      <m:r>
                        <a:rPr lang="en-US" altLang="zh-CN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t</m:t>
                      </m:r>
                      <m:r>
                        <a:rPr lang="en-US" altLang="zh-CN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G</m:t>
                      </m:r>
                      <m:r>
                        <a:rPr lang="en-US" altLang="zh-CN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t</m:t>
                      </m:r>
                      <m:r>
                        <a:rPr lang="en-US" altLang="zh-CN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altLang="zh-CN" sz="4000" b="0" dirty="0">
                  <a:latin typeface="Times New Roman"/>
                  <a:ea typeface="Times New Roman"/>
                  <a:cs typeface="Times New Roman"/>
                </a:endParaRPr>
              </a:p>
              <a:p>
                <a:pPr algn="l"/>
                <a:endParaRPr lang="en-US" altLang="zh-CN" sz="4000" b="0" dirty="0">
                  <a:latin typeface="Times New Roman"/>
                  <a:ea typeface="Times New Roman"/>
                  <a:cs typeface="Times New Roman"/>
                </a:endParaRPr>
              </a:p>
              <a:p>
                <a:pPr algn="l"/>
                <a:r>
                  <a:rPr lang="en-US" altLang="zh-CN" sz="3200" b="0" dirty="0">
                    <a:latin typeface="Times New Roman"/>
                    <a:ea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endParaRPr lang="en-US" altLang="zh-CN" sz="3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154" y="3593782"/>
                <a:ext cx="10821410" cy="5755422"/>
              </a:xfrm>
              <a:prstGeom prst="rect">
                <a:avLst/>
              </a:prstGeom>
              <a:blipFill>
                <a:blip r:embed="rId3"/>
                <a:stretch>
                  <a:fillRect l="-1465" t="-1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587" y="5230251"/>
            <a:ext cx="5903987" cy="3128550"/>
          </a:xfrm>
          <a:prstGeom prst="rect">
            <a:avLst/>
          </a:prstGeom>
        </p:spPr>
      </p:pic>
      <p:sp>
        <p:nvSpPr>
          <p:cNvPr id="126" name="Social Network"/>
          <p:cNvSpPr txBox="1"/>
          <p:nvPr/>
        </p:nvSpPr>
        <p:spPr>
          <a:xfrm>
            <a:off x="924028" y="886493"/>
            <a:ext cx="746621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8114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Age of Information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he online social network (OSN) is indispensable in our daily life.…"/>
          <p:cNvSpPr txBox="1"/>
          <p:nvPr/>
        </p:nvSpPr>
        <p:spPr>
          <a:xfrm>
            <a:off x="707577" y="2307820"/>
            <a:ext cx="11589646" cy="672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sz="3600" dirty="0"/>
              <a:t>   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</a:p>
        </p:txBody>
      </p:sp>
      <p:sp>
        <p:nvSpPr>
          <p:cNvPr id="8" name="Rectangle"/>
          <p:cNvSpPr/>
          <p:nvPr/>
        </p:nvSpPr>
        <p:spPr>
          <a:xfrm>
            <a:off x="757238" y="1107282"/>
            <a:ext cx="74034" cy="633412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" name="矩形 3"/>
          <p:cNvSpPr/>
          <p:nvPr/>
        </p:nvSpPr>
        <p:spPr>
          <a:xfrm>
            <a:off x="7585241" y="5395761"/>
            <a:ext cx="2483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Packet arrived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810360" y="5201845"/>
                <a:ext cx="84974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a</m:t>
                      </m:r>
                      <m:d>
                        <m:dPr>
                          <m:ctrlPr>
                            <a:rPr lang="en-US" altLang="zh-CN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360" y="5201845"/>
                <a:ext cx="84974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348838" y="8140087"/>
                <a:ext cx="4177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838" y="8140087"/>
                <a:ext cx="41775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703863" y="8201642"/>
                <a:ext cx="78848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G</m:t>
                      </m:r>
                      <m:d>
                        <m:dPr>
                          <m:ctrlPr>
                            <a:rPr lang="en-US" altLang="zh-CN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863" y="8201642"/>
                <a:ext cx="78848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8832971" y="7273656"/>
                <a:ext cx="14630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t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800" b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G</m:t>
                      </m:r>
                      <m:r>
                        <a:rPr lang="en-US" altLang="zh-CN" sz="2800" b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800" b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t</m:t>
                      </m:r>
                      <m:r>
                        <a:rPr lang="en-US" altLang="zh-CN" sz="2800" b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971" y="7273656"/>
                <a:ext cx="146309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1804355" y="8225392"/>
                <a:ext cx="48763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t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4355" y="8225392"/>
                <a:ext cx="48763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8816" y="2551920"/>
            <a:ext cx="234172" cy="233827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803134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he online social network (OSN) is indispensable in our daily life.…"/>
          <p:cNvSpPr txBox="1"/>
          <p:nvPr/>
        </p:nvSpPr>
        <p:spPr>
          <a:xfrm>
            <a:off x="707577" y="2307820"/>
            <a:ext cx="11589646" cy="669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   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AoI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Variation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272685" y="3275307"/>
                <a:ext cx="6641605" cy="19116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a</m:t>
                      </m:r>
                      <m:d>
                        <m:d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4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t</m:t>
                          </m:r>
                        </m:e>
                      </m:d>
                      <m:r>
                        <a:rPr lang="en-US" altLang="zh-CN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</m:ctrlPr>
                            </m:eqArr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altLang="zh-CN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+1,  </m:t>
                              </m:r>
                            </m:e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𝑡</m:t>
                              </m:r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−</m:t>
                              </m:r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zh-CN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4000" b="0" dirty="0">
                  <a:latin typeface="Times New Roman"/>
                  <a:ea typeface="Times New Roman"/>
                  <a:cs typeface="Times New Roman"/>
                </a:endParaRPr>
              </a:p>
              <a:p>
                <a:pPr algn="l"/>
                <a:r>
                  <a:rPr lang="en-US" altLang="zh-CN" sz="2900" b="0" dirty="0">
                    <a:latin typeface="Times New Roman"/>
                    <a:ea typeface="Times New Roman"/>
                    <a:cs typeface="Times New Roman"/>
                  </a:rPr>
                  <a:t> </a:t>
                </a:r>
                <a:endParaRPr lang="en-US" altLang="zh-CN" sz="3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685" y="3275307"/>
                <a:ext cx="6641605" cy="19116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5887810" y="3430330"/>
            <a:ext cx="45091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No new packet arrived; 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640792" y="4095656"/>
                <a:ext cx="702962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0" dirty="0">
                    <a:latin typeface="Arial" panose="020B0604020202020204" pitchFamily="34" charset="0"/>
                    <a:ea typeface="Times New Roman"/>
                    <a:cs typeface="Arial" panose="020B0604020202020204" pitchFamily="34" charset="0"/>
                  </a:rPr>
                  <a:t>Received a new packet generated at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</a:rPr>
                      <m:t>𝐺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</a:rPr>
                      <m:t>𝑡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</a:rPr>
                      <m:t>)</m:t>
                    </m:r>
                  </m:oMath>
                </a14:m>
                <a:r>
                  <a:rPr lang="en-US" altLang="zh-CN" sz="2800" b="0" dirty="0">
                    <a:latin typeface="Arial" panose="020B0604020202020204" pitchFamily="34" charset="0"/>
                    <a:ea typeface="Times New Roman"/>
                    <a:cs typeface="Arial" panose="020B0604020202020204" pitchFamily="34" charset="0"/>
                  </a:rPr>
                  <a:t>. </a:t>
                </a:r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792" y="4095656"/>
                <a:ext cx="7029620" cy="523220"/>
              </a:xfrm>
              <a:prstGeom prst="rect">
                <a:avLst/>
              </a:prstGeom>
              <a:blipFill>
                <a:blip r:embed="rId4"/>
                <a:stretch>
                  <a:fillRect l="-434" t="-12791" r="-190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58" y="5816807"/>
            <a:ext cx="5963687" cy="29818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0825" y="6036695"/>
            <a:ext cx="3996398" cy="12310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7942" y="7891899"/>
            <a:ext cx="3802164" cy="12824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74941" y="5253601"/>
            <a:ext cx="3023476" cy="638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Aggregated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AoI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74941" y="7253263"/>
            <a:ext cx="3510898" cy="638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</a:pPr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Time-averaged </a:t>
            </a:r>
            <a:r>
              <a:rPr lang="en-US" altLang="zh-CN" sz="2900" dirty="0" err="1">
                <a:latin typeface="Arial" panose="020B0604020202020204" pitchFamily="34" charset="0"/>
                <a:cs typeface="Arial" panose="020B0604020202020204" pitchFamily="34" charset="0"/>
              </a:rPr>
              <a:t>AoI</a:t>
            </a:r>
            <a:endParaRPr lang="en-US" altLang="zh-CN"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ocial Network">
            <a:extLst>
              <a:ext uri="{FF2B5EF4-FFF2-40B4-BE49-F238E27FC236}">
                <a16:creationId xmlns:a16="http://schemas.microsoft.com/office/drawing/2014/main" id="{899F9499-3439-4065-B073-41F8895B14ED}"/>
              </a:ext>
            </a:extLst>
          </p:cNvPr>
          <p:cNvSpPr txBox="1"/>
          <p:nvPr/>
        </p:nvSpPr>
        <p:spPr>
          <a:xfrm>
            <a:off x="924028" y="886493"/>
            <a:ext cx="746621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8114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Age of Information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">
            <a:extLst>
              <a:ext uri="{FF2B5EF4-FFF2-40B4-BE49-F238E27FC236}">
                <a16:creationId xmlns:a16="http://schemas.microsoft.com/office/drawing/2014/main" id="{90050339-9355-4A7A-AE52-7B87A6AD8660}"/>
              </a:ext>
            </a:extLst>
          </p:cNvPr>
          <p:cNvSpPr/>
          <p:nvPr/>
        </p:nvSpPr>
        <p:spPr>
          <a:xfrm>
            <a:off x="757238" y="1107282"/>
            <a:ext cx="74034" cy="633412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8B82973-264D-4035-8C0C-D47191CC42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816" y="2551920"/>
            <a:ext cx="234172" cy="233827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A6EF9AA-1664-4BD0-95E1-47DC3F7C026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17249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2224E3CB-16D3-494A-9B3C-7A06E61D8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624" y="7166978"/>
            <a:ext cx="7981950" cy="5524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054AA6C-EE39-45B1-8196-E053649E1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192" y="8083279"/>
            <a:ext cx="7981950" cy="552450"/>
          </a:xfrm>
          <a:prstGeom prst="rect">
            <a:avLst/>
          </a:prstGeom>
        </p:spPr>
      </p:pic>
      <p:sp>
        <p:nvSpPr>
          <p:cNvPr id="129" name="The online social network (OSN) is indispensable in our daily life.…"/>
          <p:cNvSpPr txBox="1"/>
          <p:nvPr/>
        </p:nvSpPr>
        <p:spPr>
          <a:xfrm>
            <a:off x="707577" y="2307820"/>
            <a:ext cx="11589646" cy="669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   Data Transmission Example</a:t>
            </a:r>
          </a:p>
        </p:txBody>
      </p:sp>
      <p:sp>
        <p:nvSpPr>
          <p:cNvPr id="3" name="矩形 2"/>
          <p:cNvSpPr/>
          <p:nvPr/>
        </p:nvSpPr>
        <p:spPr>
          <a:xfrm>
            <a:off x="1241154" y="3593782"/>
            <a:ext cx="10821410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900" b="0" dirty="0">
                <a:latin typeface="Times New Roman"/>
                <a:ea typeface="Times New Roman"/>
                <a:cs typeface="Times New Roman"/>
              </a:rPr>
              <a:t>        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900" b="0" dirty="0">
              <a:latin typeface="Times New Roman"/>
              <a:ea typeface="Times New Roman"/>
              <a:cs typeface="Times New Roman"/>
            </a:endParaRPr>
          </a:p>
          <a:p>
            <a:pPr algn="l"/>
            <a:r>
              <a:rPr lang="en-US" altLang="zh-CN" sz="2900" b="0" dirty="0">
                <a:latin typeface="Times New Roman"/>
                <a:ea typeface="Times New Roman"/>
                <a:cs typeface="Times New Roman"/>
              </a:rPr>
              <a:t>            </a:t>
            </a:r>
            <a:endParaRPr lang="en-US" altLang="zh-CN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sz="3200" dirty="0"/>
          </a:p>
        </p:txBody>
      </p:sp>
      <p:sp>
        <p:nvSpPr>
          <p:cNvPr id="22" name="Social Network">
            <a:extLst>
              <a:ext uri="{FF2B5EF4-FFF2-40B4-BE49-F238E27FC236}">
                <a16:creationId xmlns:a16="http://schemas.microsoft.com/office/drawing/2014/main" id="{C9D3FD1F-DF28-461F-8EC6-6EB88570CBC1}"/>
              </a:ext>
            </a:extLst>
          </p:cNvPr>
          <p:cNvSpPr txBox="1"/>
          <p:nvPr/>
        </p:nvSpPr>
        <p:spPr>
          <a:xfrm>
            <a:off x="924028" y="886493"/>
            <a:ext cx="746621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8114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Age of Information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">
            <a:extLst>
              <a:ext uri="{FF2B5EF4-FFF2-40B4-BE49-F238E27FC236}">
                <a16:creationId xmlns:a16="http://schemas.microsoft.com/office/drawing/2014/main" id="{3BDA7C12-CD58-4B0A-9C31-76D01119634B}"/>
              </a:ext>
            </a:extLst>
          </p:cNvPr>
          <p:cNvSpPr/>
          <p:nvPr/>
        </p:nvSpPr>
        <p:spPr>
          <a:xfrm>
            <a:off x="757238" y="1107282"/>
            <a:ext cx="74034" cy="633412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7DCDB7D0-0EB3-4F54-A7D0-F513F3413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816" y="2551920"/>
            <a:ext cx="234172" cy="233827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C0B4450-66F4-41E0-A16E-B62DA3A689A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862C76-9314-464F-A283-3AE950B86D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3219" y="3339782"/>
            <a:ext cx="6338361" cy="35371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9A73C8-00B0-4E6F-BD72-256052A79C63}"/>
              </a:ext>
            </a:extLst>
          </p:cNvPr>
          <p:cNvSpPr txBox="1"/>
          <p:nvPr/>
        </p:nvSpPr>
        <p:spPr>
          <a:xfrm>
            <a:off x="2344207" y="3459700"/>
            <a:ext cx="98901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N</a:t>
            </a:r>
            <a:r>
              <a:rPr kumimoji="0" lang="en-US" altLang="zh-CN" sz="2800" b="1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1</a:t>
            </a:r>
            <a:endParaRPr kumimoji="0" lang="zh-CN" altLang="en-US" sz="2800" b="1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8CD81D7-AE35-45E1-A7CA-E58894C563DA}"/>
              </a:ext>
            </a:extLst>
          </p:cNvPr>
          <p:cNvSpPr txBox="1"/>
          <p:nvPr/>
        </p:nvSpPr>
        <p:spPr>
          <a:xfrm>
            <a:off x="2344207" y="4800338"/>
            <a:ext cx="98901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N</a:t>
            </a:r>
            <a:r>
              <a:rPr kumimoji="0" lang="en-US" altLang="zh-CN" sz="2800" b="1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2</a:t>
            </a:r>
            <a:endParaRPr kumimoji="0" lang="zh-CN" altLang="en-US" sz="2800" b="1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4197E43-09FF-47A9-8D05-BDAB0A1ABB92}"/>
              </a:ext>
            </a:extLst>
          </p:cNvPr>
          <p:cNvSpPr txBox="1"/>
          <p:nvPr/>
        </p:nvSpPr>
        <p:spPr>
          <a:xfrm>
            <a:off x="2344207" y="6128277"/>
            <a:ext cx="98901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N</a:t>
            </a:r>
            <a:r>
              <a:rPr kumimoji="0" lang="en-US" altLang="zh-CN" sz="2800" b="1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3</a:t>
            </a:r>
            <a:endParaRPr kumimoji="0" lang="zh-CN" altLang="en-US" sz="2800" b="1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6FFEA34-E265-4D63-AAA0-EC142AE8C20F}"/>
              </a:ext>
            </a:extLst>
          </p:cNvPr>
          <p:cNvSpPr txBox="1"/>
          <p:nvPr/>
        </p:nvSpPr>
        <p:spPr>
          <a:xfrm>
            <a:off x="5863106" y="5861537"/>
            <a:ext cx="98901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Sink</a:t>
            </a:r>
            <a:endParaRPr kumimoji="0" lang="zh-CN" altLang="en-US" sz="2800" b="1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A5650E-3E9D-4470-9738-90B48ED77DF2}"/>
              </a:ext>
            </a:extLst>
          </p:cNvPr>
          <p:cNvSpPr txBox="1"/>
          <p:nvPr/>
        </p:nvSpPr>
        <p:spPr>
          <a:xfrm>
            <a:off x="7903576" y="5861536"/>
            <a:ext cx="221091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Data Server</a:t>
            </a:r>
            <a:endParaRPr kumimoji="0" lang="zh-CN" altLang="en-US" sz="2800" b="1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4B85222-9C69-4614-BCD3-285BE7216D87}"/>
              </a:ext>
            </a:extLst>
          </p:cNvPr>
          <p:cNvSpPr txBox="1"/>
          <p:nvPr/>
        </p:nvSpPr>
        <p:spPr>
          <a:xfrm>
            <a:off x="3730740" y="7210130"/>
            <a:ext cx="89594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N</a:t>
            </a:r>
            <a:r>
              <a:rPr kumimoji="0" lang="en-US" altLang="zh-CN" b="1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1</a:t>
            </a:r>
            <a:endParaRPr kumimoji="0" lang="zh-CN" altLang="en-US" b="1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B2ECFC3-9C19-4CDC-B85D-61AB3D10ED70}"/>
              </a:ext>
            </a:extLst>
          </p:cNvPr>
          <p:cNvSpPr txBox="1"/>
          <p:nvPr/>
        </p:nvSpPr>
        <p:spPr>
          <a:xfrm>
            <a:off x="3752085" y="8134705"/>
            <a:ext cx="89594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N</a:t>
            </a:r>
            <a:r>
              <a:rPr kumimoji="0" lang="en-US" altLang="zh-CN" b="1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1</a:t>
            </a:r>
            <a:endParaRPr kumimoji="0" lang="zh-CN" altLang="en-US" b="1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82CEBDA-19F6-4A6D-A882-601AF2DEB5FA}"/>
              </a:ext>
            </a:extLst>
          </p:cNvPr>
          <p:cNvSpPr txBox="1"/>
          <p:nvPr/>
        </p:nvSpPr>
        <p:spPr>
          <a:xfrm>
            <a:off x="4488396" y="7202505"/>
            <a:ext cx="89594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N</a:t>
            </a:r>
            <a:r>
              <a:rPr kumimoji="0" lang="en-US" altLang="zh-CN" b="1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2</a:t>
            </a:r>
            <a:endParaRPr kumimoji="0" lang="zh-CN" altLang="en-US" b="1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205AF32-E3EB-43B1-A4C9-BE586C4E84F0}"/>
              </a:ext>
            </a:extLst>
          </p:cNvPr>
          <p:cNvSpPr txBox="1"/>
          <p:nvPr/>
        </p:nvSpPr>
        <p:spPr>
          <a:xfrm>
            <a:off x="5191902" y="8127085"/>
            <a:ext cx="89594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N</a:t>
            </a:r>
            <a:r>
              <a:rPr kumimoji="0" lang="en-US" altLang="zh-CN" b="1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2</a:t>
            </a:r>
            <a:endParaRPr kumimoji="0" lang="zh-CN" altLang="en-US" b="1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F28FA5D-E6DF-4170-8FA3-2ED5A55E7FD4}"/>
              </a:ext>
            </a:extLst>
          </p:cNvPr>
          <p:cNvSpPr txBox="1"/>
          <p:nvPr/>
        </p:nvSpPr>
        <p:spPr>
          <a:xfrm>
            <a:off x="6628606" y="8127085"/>
            <a:ext cx="89594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N</a:t>
            </a:r>
            <a:r>
              <a:rPr kumimoji="0" lang="en-US" altLang="zh-CN" b="1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3</a:t>
            </a:r>
            <a:endParaRPr kumimoji="0" lang="zh-CN" altLang="en-US" b="1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4EA3854-A837-4256-BBCF-31E28F09103B}"/>
              </a:ext>
            </a:extLst>
          </p:cNvPr>
          <p:cNvSpPr txBox="1"/>
          <p:nvPr/>
        </p:nvSpPr>
        <p:spPr>
          <a:xfrm>
            <a:off x="8079386" y="8119690"/>
            <a:ext cx="89594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N</a:t>
            </a:r>
            <a:r>
              <a:rPr kumimoji="0" lang="en-US" altLang="zh-CN" b="1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1</a:t>
            </a:r>
            <a:endParaRPr kumimoji="0" lang="zh-CN" altLang="en-US" b="1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7D56B5A-1027-4B9C-AE2D-557D309FF769}"/>
              </a:ext>
            </a:extLst>
          </p:cNvPr>
          <p:cNvSpPr txBox="1"/>
          <p:nvPr/>
        </p:nvSpPr>
        <p:spPr>
          <a:xfrm>
            <a:off x="5204179" y="7195602"/>
            <a:ext cx="89594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N</a:t>
            </a:r>
            <a:r>
              <a:rPr kumimoji="0" lang="en-US" altLang="zh-CN" b="1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3</a:t>
            </a:r>
            <a:endParaRPr kumimoji="0" lang="zh-CN" altLang="en-US" b="1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BBD48A5-BE1D-451D-A2ED-57171F3D8A36}"/>
              </a:ext>
            </a:extLst>
          </p:cNvPr>
          <p:cNvSpPr txBox="1"/>
          <p:nvPr/>
        </p:nvSpPr>
        <p:spPr>
          <a:xfrm>
            <a:off x="9493813" y="7195417"/>
            <a:ext cx="89594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N</a:t>
            </a:r>
            <a:r>
              <a:rPr kumimoji="0" lang="en-US" altLang="zh-CN" b="1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1</a:t>
            </a:r>
            <a:endParaRPr kumimoji="0" lang="zh-CN" altLang="en-US" b="1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11A2F35-4A9B-4FCA-81BF-8DAD6E7D3C34}"/>
              </a:ext>
            </a:extLst>
          </p:cNvPr>
          <p:cNvSpPr txBox="1"/>
          <p:nvPr/>
        </p:nvSpPr>
        <p:spPr>
          <a:xfrm>
            <a:off x="10251469" y="7187792"/>
            <a:ext cx="89594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N</a:t>
            </a:r>
            <a:r>
              <a:rPr kumimoji="0" lang="en-US" altLang="zh-CN" b="1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2</a:t>
            </a:r>
            <a:endParaRPr kumimoji="0" lang="zh-CN" altLang="en-US" b="1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C5EEDB4-9BB5-4608-AE27-59D7DAEBFBD1}"/>
              </a:ext>
            </a:extLst>
          </p:cNvPr>
          <p:cNvSpPr txBox="1"/>
          <p:nvPr/>
        </p:nvSpPr>
        <p:spPr>
          <a:xfrm>
            <a:off x="10967252" y="7180889"/>
            <a:ext cx="89594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N</a:t>
            </a:r>
            <a:r>
              <a:rPr kumimoji="0" lang="en-US" altLang="zh-CN" b="1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3</a:t>
            </a:r>
            <a:endParaRPr kumimoji="0" lang="zh-CN" altLang="en-US" b="1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97C36F-AB4E-49C7-8ADD-9C3B86C1958D}"/>
              </a:ext>
            </a:extLst>
          </p:cNvPr>
          <p:cNvSpPr txBox="1"/>
          <p:nvPr/>
        </p:nvSpPr>
        <p:spPr>
          <a:xfrm>
            <a:off x="6569229" y="7197229"/>
            <a:ext cx="89594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N</a:t>
            </a:r>
            <a:r>
              <a:rPr kumimoji="0" lang="en-US" altLang="zh-CN" b="1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1</a:t>
            </a:r>
            <a:endParaRPr kumimoji="0" lang="zh-CN" altLang="en-US" b="1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E7804F8-8D28-4D6B-A135-A9DE4163C585}"/>
              </a:ext>
            </a:extLst>
          </p:cNvPr>
          <p:cNvSpPr txBox="1"/>
          <p:nvPr/>
        </p:nvSpPr>
        <p:spPr>
          <a:xfrm>
            <a:off x="7326885" y="7189604"/>
            <a:ext cx="89594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N</a:t>
            </a:r>
            <a:r>
              <a:rPr kumimoji="0" lang="en-US" altLang="zh-CN" b="1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2</a:t>
            </a:r>
            <a:endParaRPr kumimoji="0" lang="zh-CN" altLang="en-US" b="1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D8934EB-75B3-4A5F-A619-56F1D36D555B}"/>
              </a:ext>
            </a:extLst>
          </p:cNvPr>
          <p:cNvSpPr txBox="1"/>
          <p:nvPr/>
        </p:nvSpPr>
        <p:spPr>
          <a:xfrm>
            <a:off x="8042668" y="7182701"/>
            <a:ext cx="89594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N</a:t>
            </a:r>
            <a:r>
              <a:rPr kumimoji="0" lang="en-US" altLang="zh-CN" b="1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3</a:t>
            </a:r>
            <a:endParaRPr kumimoji="0" lang="zh-CN" altLang="en-US" b="1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8BBC9DD-54D8-4DB6-A07D-F015EA24D9C2}"/>
              </a:ext>
            </a:extLst>
          </p:cNvPr>
          <p:cNvSpPr txBox="1"/>
          <p:nvPr/>
        </p:nvSpPr>
        <p:spPr>
          <a:xfrm>
            <a:off x="9509053" y="8098519"/>
            <a:ext cx="89594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N</a:t>
            </a:r>
            <a:r>
              <a:rPr kumimoji="0" lang="en-US" altLang="zh-CN" b="1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2</a:t>
            </a:r>
            <a:endParaRPr kumimoji="0" lang="zh-CN" altLang="en-US" b="1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9F41399-A251-4C10-80EB-5B919362007F}"/>
              </a:ext>
            </a:extLst>
          </p:cNvPr>
          <p:cNvSpPr txBox="1"/>
          <p:nvPr/>
        </p:nvSpPr>
        <p:spPr>
          <a:xfrm>
            <a:off x="10959632" y="8113759"/>
            <a:ext cx="89594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N</a:t>
            </a:r>
            <a:r>
              <a:rPr kumimoji="0" lang="en-US" altLang="zh-CN" b="1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3</a:t>
            </a:r>
            <a:endParaRPr kumimoji="0" lang="zh-CN" altLang="en-US" b="1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DF6B78F-5F38-4CEC-AF39-0419452A84BA}"/>
              </a:ext>
            </a:extLst>
          </p:cNvPr>
          <p:cNvSpPr txBox="1"/>
          <p:nvPr/>
        </p:nvSpPr>
        <p:spPr>
          <a:xfrm>
            <a:off x="464504" y="7195920"/>
            <a:ext cx="342708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RR with cycle of 4 </a:t>
            </a:r>
            <a:endParaRPr kumimoji="0" lang="zh-CN" altLang="en-US" sz="28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B39BF66-59D2-4F7A-B3AD-9CB0BCAB9D56}"/>
              </a:ext>
            </a:extLst>
          </p:cNvPr>
          <p:cNvSpPr txBox="1"/>
          <p:nvPr/>
        </p:nvSpPr>
        <p:spPr>
          <a:xfrm>
            <a:off x="464504" y="8113958"/>
            <a:ext cx="342708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RR with cycle of 2 </a:t>
            </a:r>
            <a:endParaRPr kumimoji="0" lang="zh-CN" altLang="en-US" sz="28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5853474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he online social network (OSN) is indispensable in our daily life.…"/>
          <p:cNvSpPr txBox="1"/>
          <p:nvPr/>
        </p:nvSpPr>
        <p:spPr>
          <a:xfrm>
            <a:off x="707577" y="2307820"/>
            <a:ext cx="11589646" cy="669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just" defTabSz="457200">
              <a:lnSpc>
                <a:spcPts val="4800"/>
              </a:lnSpc>
              <a:buClr>
                <a:srgbClr val="000000"/>
              </a:buClr>
              <a:buSzPct val="145000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AoI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and Delay Comparisons</a:t>
            </a:r>
          </a:p>
        </p:txBody>
      </p:sp>
      <p:sp>
        <p:nvSpPr>
          <p:cNvPr id="3" name="矩形 2"/>
          <p:cNvSpPr/>
          <p:nvPr/>
        </p:nvSpPr>
        <p:spPr>
          <a:xfrm>
            <a:off x="1241154" y="3593782"/>
            <a:ext cx="10821410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900" b="0" dirty="0">
                <a:latin typeface="Times New Roman"/>
                <a:ea typeface="Times New Roman"/>
                <a:cs typeface="Times New Roman"/>
              </a:rPr>
              <a:t>        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900" b="0" dirty="0">
              <a:latin typeface="Times New Roman"/>
              <a:ea typeface="Times New Roman"/>
              <a:cs typeface="Times New Roman"/>
            </a:endParaRPr>
          </a:p>
          <a:p>
            <a:pPr algn="l"/>
            <a:r>
              <a:rPr lang="en-US" altLang="zh-CN" sz="2900" b="0" dirty="0">
                <a:latin typeface="Times New Roman"/>
                <a:ea typeface="Times New Roman"/>
                <a:cs typeface="Times New Roman"/>
              </a:rPr>
              <a:t>            </a:t>
            </a:r>
            <a:endParaRPr lang="en-US" altLang="zh-CN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sz="3200" dirty="0"/>
          </a:p>
        </p:txBody>
      </p:sp>
      <p:sp>
        <p:nvSpPr>
          <p:cNvPr id="22" name="Social Network">
            <a:extLst>
              <a:ext uri="{FF2B5EF4-FFF2-40B4-BE49-F238E27FC236}">
                <a16:creationId xmlns:a16="http://schemas.microsoft.com/office/drawing/2014/main" id="{C9D3FD1F-DF28-461F-8EC6-6EB88570CBC1}"/>
              </a:ext>
            </a:extLst>
          </p:cNvPr>
          <p:cNvSpPr txBox="1"/>
          <p:nvPr/>
        </p:nvSpPr>
        <p:spPr>
          <a:xfrm>
            <a:off x="924028" y="886493"/>
            <a:ext cx="746621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8114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Age of Information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">
            <a:extLst>
              <a:ext uri="{FF2B5EF4-FFF2-40B4-BE49-F238E27FC236}">
                <a16:creationId xmlns:a16="http://schemas.microsoft.com/office/drawing/2014/main" id="{3BDA7C12-CD58-4B0A-9C31-76D01119634B}"/>
              </a:ext>
            </a:extLst>
          </p:cNvPr>
          <p:cNvSpPr/>
          <p:nvPr/>
        </p:nvSpPr>
        <p:spPr>
          <a:xfrm>
            <a:off x="757238" y="1107282"/>
            <a:ext cx="74034" cy="633412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7DCDB7D0-0EB3-4F54-A7D0-F513F3413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16" y="2551920"/>
            <a:ext cx="234172" cy="233827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C0B4450-66F4-41E0-A16E-B62DA3A689A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8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4FFCE0-28C9-46B0-BEC7-3DDB2FADC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236" y="3157539"/>
            <a:ext cx="11296510" cy="2621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849AE09-124C-48E3-B2D4-AD8CEE91F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236" y="6046162"/>
            <a:ext cx="11354987" cy="271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7586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ocial Network"/>
          <p:cNvSpPr txBox="1"/>
          <p:nvPr/>
        </p:nvSpPr>
        <p:spPr>
          <a:xfrm>
            <a:off x="924028" y="886493"/>
            <a:ext cx="652895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4000">
                <a:solidFill>
                  <a:srgbClr val="81140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Existing Work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he online social network (OSN) is indispensable in our daily life.…"/>
          <p:cNvSpPr txBox="1"/>
          <p:nvPr/>
        </p:nvSpPr>
        <p:spPr>
          <a:xfrm>
            <a:off x="707577" y="2058437"/>
            <a:ext cx="11589646" cy="5027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80999" indent="-380999" algn="just" defTabSz="457200">
              <a:lnSpc>
                <a:spcPts val="4800"/>
              </a:lnSpc>
              <a:buClr>
                <a:srgbClr val="000000"/>
              </a:buClr>
              <a:buSzPct val="145000"/>
              <a:buChar char="•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CN" dirty="0"/>
          </a:p>
          <a:p>
            <a:pPr marL="380999" indent="-380999" algn="just" defTabSz="457200">
              <a:lnSpc>
                <a:spcPts val="4800"/>
              </a:lnSpc>
              <a:buClr>
                <a:srgbClr val="000000"/>
              </a:buClr>
              <a:buSzPct val="145000"/>
              <a:buChar char="•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CN" dirty="0"/>
          </a:p>
          <a:p>
            <a:pPr marL="380999" indent="-380999" algn="just" defTabSz="457200">
              <a:lnSpc>
                <a:spcPts val="4800"/>
              </a:lnSpc>
              <a:buClr>
                <a:srgbClr val="000000"/>
              </a:buClr>
              <a:buSzPct val="145000"/>
              <a:buChar char="•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CN" dirty="0"/>
          </a:p>
          <a:p>
            <a:pPr marL="380999" indent="-380999" algn="just" defTabSz="457200">
              <a:lnSpc>
                <a:spcPts val="4800"/>
              </a:lnSpc>
              <a:buClr>
                <a:srgbClr val="000000"/>
              </a:buClr>
              <a:buSzPct val="145000"/>
              <a:buChar char="•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CN" dirty="0"/>
          </a:p>
          <a:p>
            <a:pPr marL="380999" indent="-380999" algn="just" defTabSz="457200">
              <a:lnSpc>
                <a:spcPts val="4800"/>
              </a:lnSpc>
              <a:buClr>
                <a:srgbClr val="000000"/>
              </a:buClr>
              <a:buSzPct val="145000"/>
              <a:buChar char="•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CN" dirty="0"/>
          </a:p>
          <a:p>
            <a:pPr marL="380999" indent="-380999" algn="just" defTabSz="457200">
              <a:lnSpc>
                <a:spcPts val="4800"/>
              </a:lnSpc>
              <a:buClr>
                <a:srgbClr val="000000"/>
              </a:buClr>
              <a:buSzPct val="145000"/>
              <a:buChar char="•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CN" dirty="0"/>
          </a:p>
          <a:p>
            <a:pPr marL="380999" indent="-380999" algn="just" defTabSz="457200">
              <a:lnSpc>
                <a:spcPts val="4800"/>
              </a:lnSpc>
              <a:buClr>
                <a:srgbClr val="000000"/>
              </a:buClr>
              <a:buSzPct val="145000"/>
              <a:buChar char="•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CN" dirty="0"/>
          </a:p>
          <a:p>
            <a:pPr marL="380999" indent="-380999" algn="just" defTabSz="457200">
              <a:lnSpc>
                <a:spcPts val="4800"/>
              </a:lnSpc>
              <a:buClr>
                <a:srgbClr val="000000"/>
              </a:buClr>
              <a:buSzPct val="145000"/>
              <a:buChar char="•"/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CN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680708944"/>
              </p:ext>
            </p:extLst>
          </p:nvPr>
        </p:nvGraphicFramePr>
        <p:xfrm>
          <a:off x="1265592" y="1806856"/>
          <a:ext cx="10145619" cy="7113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矩形 6"/>
          <p:cNvSpPr/>
          <p:nvPr/>
        </p:nvSpPr>
        <p:spPr>
          <a:xfrm>
            <a:off x="2766988" y="6675834"/>
            <a:ext cx="9689911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Single-hop</a:t>
            </a:r>
          </a:p>
          <a:p>
            <a:pPr algn="l"/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Generation rate control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Queuing packet management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Scheduling policies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… …</a:t>
            </a:r>
          </a:p>
          <a:p>
            <a:pPr algn="l"/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4500" y="2546665"/>
            <a:ext cx="52693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Special network topologies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Interference-free link sets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Flexible routing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… …</a:t>
            </a:r>
          </a:p>
          <a:p>
            <a:pPr algn="l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Multi-hop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6636" y="4453193"/>
            <a:ext cx="507816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Applications scenario</a:t>
            </a:r>
          </a:p>
          <a:p>
            <a:pPr algn="l"/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Interference and throughput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Energy consuming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Broadcast network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Moving collection agents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… … </a:t>
            </a:r>
          </a:p>
          <a:p>
            <a:pPr algn="l"/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"/>
          <p:cNvSpPr/>
          <p:nvPr/>
        </p:nvSpPr>
        <p:spPr>
          <a:xfrm>
            <a:off x="757238" y="1107282"/>
            <a:ext cx="74034" cy="633412"/>
          </a:xfrm>
          <a:prstGeom prst="rect">
            <a:avLst/>
          </a:prstGeom>
          <a:solidFill>
            <a:srgbClr val="81140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74827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3556</TotalTime>
  <Words>1063</Words>
  <Application>Microsoft Office PowerPoint</Application>
  <PresentationFormat>自定义</PresentationFormat>
  <Paragraphs>401</Paragraphs>
  <Slides>44</Slides>
  <Notes>44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Helvetica Light</vt:lpstr>
      <vt:lpstr>Helvetica Neue</vt:lpstr>
      <vt:lpstr>Helvetica Neue Medium</vt:lpstr>
      <vt:lpstr>NimbusRomNo9L-Regu</vt:lpstr>
      <vt:lpstr>Arial</vt:lpstr>
      <vt:lpstr>Cambria Math</vt:lpstr>
      <vt:lpstr>Maiandra GD</vt:lpstr>
      <vt:lpstr>Times New Roman</vt:lpstr>
      <vt:lpstr>White</vt:lpstr>
      <vt:lpstr>Worksheet</vt:lpstr>
      <vt:lpstr>工作表</vt:lpstr>
      <vt:lpstr>Age of Information: A new metric proposed for measuring data freshness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Instant AoI Optimization in IoT Networks with Packet Combination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AoI and Throughput Tradeoffs in Routing-aware Multi-hop Wireless Network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AoI and Throughput Tradeoffs in Routing-aware Multi-hop Wireless Network</dc:title>
  <dc:creator>娄佳东</dc:creator>
  <cp:lastModifiedBy>娄 佳东</cp:lastModifiedBy>
  <cp:revision>320</cp:revision>
  <dcterms:modified xsi:type="dcterms:W3CDTF">2021-07-22T03:40:25Z</dcterms:modified>
</cp:coreProperties>
</file>