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85" r:id="rId3"/>
    <p:sldId id="341" r:id="rId4"/>
    <p:sldId id="370" r:id="rId5"/>
    <p:sldId id="361" r:id="rId6"/>
    <p:sldId id="345" r:id="rId7"/>
    <p:sldId id="368" r:id="rId8"/>
    <p:sldId id="362" r:id="rId9"/>
    <p:sldId id="363" r:id="rId10"/>
    <p:sldId id="366" r:id="rId11"/>
    <p:sldId id="367" r:id="rId12"/>
    <p:sldId id="369" r:id="rId13"/>
    <p:sldId id="364" r:id="rId14"/>
    <p:sldId id="365" r:id="rId1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84877" autoAdjust="0"/>
  </p:normalViewPr>
  <p:slideViewPr>
    <p:cSldViewPr snapToGrid="0">
      <p:cViewPr>
        <p:scale>
          <a:sx n="50" d="100"/>
          <a:sy n="50" d="100"/>
        </p:scale>
        <p:origin x="2652" y="5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331813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sz="1800" b="0" i="0" u="none" strike="noStrike" baseline="0" dirty="0">
              <a:latin typeface="NimbusRomNo9L-Regu"/>
            </a:endParaRPr>
          </a:p>
        </p:txBody>
      </p:sp>
    </p:spTree>
    <p:extLst>
      <p:ext uri="{BB962C8B-B14F-4D97-AF65-F5344CB8AC3E}">
        <p14:creationId xmlns:p14="http://schemas.microsoft.com/office/powerpoint/2010/main" val="2578210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sz="1800" b="0" i="0" u="none" strike="noStrike" baseline="0" dirty="0">
              <a:latin typeface="NimbusRomNo9L-Regu"/>
            </a:endParaRPr>
          </a:p>
        </p:txBody>
      </p:sp>
    </p:spTree>
    <p:extLst>
      <p:ext uri="{BB962C8B-B14F-4D97-AF65-F5344CB8AC3E}">
        <p14:creationId xmlns:p14="http://schemas.microsoft.com/office/powerpoint/2010/main" val="1879172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sz="1800" b="0" i="0" u="none" strike="noStrike" baseline="0" dirty="0">
              <a:latin typeface="NimbusRomNo9L-Regu"/>
            </a:endParaRPr>
          </a:p>
        </p:txBody>
      </p:sp>
    </p:spTree>
    <p:extLst>
      <p:ext uri="{BB962C8B-B14F-4D97-AF65-F5344CB8AC3E}">
        <p14:creationId xmlns:p14="http://schemas.microsoft.com/office/powerpoint/2010/main" val="3379051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sz="1800" b="0" i="0" u="none" strike="noStrike" baseline="0" dirty="0">
              <a:latin typeface="NimbusRomNo9L-Regu"/>
            </a:endParaRPr>
          </a:p>
        </p:txBody>
      </p:sp>
    </p:spTree>
    <p:extLst>
      <p:ext uri="{BB962C8B-B14F-4D97-AF65-F5344CB8AC3E}">
        <p14:creationId xmlns:p14="http://schemas.microsoft.com/office/powerpoint/2010/main" val="4198805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sz="1800" b="0" i="0" u="none" strike="noStrike" baseline="0" dirty="0">
              <a:latin typeface="NimbusRomNo9L-Regu"/>
            </a:endParaRPr>
          </a:p>
        </p:txBody>
      </p:sp>
    </p:spTree>
    <p:extLst>
      <p:ext uri="{BB962C8B-B14F-4D97-AF65-F5344CB8AC3E}">
        <p14:creationId xmlns:p14="http://schemas.microsoft.com/office/powerpoint/2010/main" val="2682246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b="0" i="0" u="none" strike="noStrike" baseline="0" dirty="0">
                <a:latin typeface="NimbusRomNo9L-Regu"/>
              </a:rPr>
              <a:t>Deep learning models, e.g., deep neural networks (DNNs), have become the standard models for solving many complex real-world problems</a:t>
            </a:r>
          </a:p>
          <a:p>
            <a:pPr algn="l"/>
            <a:r>
              <a:rPr lang="en-US" altLang="zh-CN" sz="1800" b="0" i="0" u="none" strike="noStrike" baseline="0" dirty="0">
                <a:latin typeface="NimbusRomNo9L-Regu"/>
              </a:rPr>
              <a:t>However, training large-scale DNN models is by no means trivial, which requires not only largescale datasets but also significant computational resources. </a:t>
            </a:r>
          </a:p>
          <a:p>
            <a:pPr algn="l"/>
            <a:r>
              <a:rPr lang="en-US" altLang="zh-CN" sz="1800" b="0" i="0" u="none" strike="noStrike" baseline="0" dirty="0">
                <a:latin typeface="NimbusRomNo9L-Regu"/>
              </a:rPr>
              <a:t>For instance, it can cost $1.6 million to train a BERT model on Wikipedia and Book corpora (15 GB) [37]. </a:t>
            </a:r>
          </a:p>
          <a:p>
            <a:pPr algn="l"/>
            <a:r>
              <a:rPr lang="en-US" altLang="zh-CN" sz="1800" b="0" i="0" u="none" strike="noStrike" baseline="0" dirty="0">
                <a:latin typeface="NimbusRomNo9L-Regu"/>
              </a:rPr>
              <a:t>It is thus of utmost importance to protect DNNs from unauthorized duplication or reproduction.</a:t>
            </a:r>
          </a:p>
          <a:p>
            <a:pPr algn="l"/>
            <a:r>
              <a:rPr lang="en-US" altLang="zh-CN" sz="1800" b="0" i="0" u="none" strike="noStrike" baseline="0" dirty="0">
                <a:latin typeface="NimbusRomNo9L-Regu"/>
              </a:rPr>
              <a:t>One concerning fact is that well-trained DNNs are often exposed to the public via APIs, cloud platforms or open-source toolkits.</a:t>
            </a:r>
          </a:p>
          <a:p>
            <a:pPr algn="l"/>
            <a:r>
              <a:rPr lang="en-US" altLang="zh-CN" sz="1800" b="0" i="0" u="none" strike="noStrike" baseline="0" dirty="0">
                <a:latin typeface="NimbusRomNo9L-Regu"/>
              </a:rPr>
              <a:t>It gives rise to adversaries (e.g., a model “thief”) who attempt to steal the model in stealthy ways, causing copyright infringement and economic losses to the model owners.</a:t>
            </a:r>
          </a:p>
          <a:p>
            <a:pPr algn="l"/>
            <a:endParaRPr lang="en-US" altLang="zh-CN" sz="1800" b="0" i="0" u="none" strike="noStrike" baseline="0" dirty="0">
              <a:solidFill>
                <a:srgbClr val="000000"/>
              </a:solidFill>
              <a:latin typeface="NimbusRomNo9L-Regu"/>
            </a:endParaRPr>
          </a:p>
        </p:txBody>
      </p:sp>
    </p:spTree>
    <p:extLst>
      <p:ext uri="{BB962C8B-B14F-4D97-AF65-F5344CB8AC3E}">
        <p14:creationId xmlns:p14="http://schemas.microsoft.com/office/powerpoint/2010/main" val="4233696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b="0" i="0" u="none" strike="noStrike" baseline="0">
                <a:latin typeface="NimbusRomNo9L-Regu"/>
              </a:rPr>
              <a:t>The adversary attempts to steal a copy of the victim model, which 1) mimics its functionality while 2) cannot be easily recognized as a copy.</a:t>
            </a:r>
          </a:p>
          <a:p>
            <a:pPr algn="l"/>
            <a:r>
              <a:rPr lang="en-US" altLang="zh-CN" sz="1800" b="0" i="0" u="none" strike="noStrike" baseline="0">
                <a:latin typeface="NimbusRomNo9L-Medi"/>
              </a:rPr>
              <a:t>Model Finetuning. </a:t>
            </a:r>
            <a:r>
              <a:rPr lang="en-US" altLang="zh-CN" sz="1800" b="0" i="0" u="none" strike="noStrike" baseline="0">
                <a:latin typeface="NimbusRomNo9L-Regu"/>
              </a:rPr>
              <a:t>In this case, we assume the adversary has full knowledge of the victim model, including model architecture and parameters, and has a small dataset to finetune the model. </a:t>
            </a:r>
          </a:p>
          <a:p>
            <a:pPr algn="l"/>
            <a:r>
              <a:rPr lang="en-US" altLang="zh-CN" sz="1800" b="0" i="0" u="none" strike="noStrike" baseline="0">
                <a:latin typeface="NimbusRomNo9L-Regu"/>
              </a:rPr>
              <a:t>This occurs, for example, when the victim open-sourced the model for academic purposes only, but the adversary attempts to finetune the model to build commercial products.</a:t>
            </a:r>
          </a:p>
          <a:p>
            <a:pPr algn="l"/>
            <a:endParaRPr lang="en-US" altLang="zh-CN" sz="1800" b="0" i="0" u="none" strike="noStrike" baseline="0">
              <a:latin typeface="NimbusRomNo9L-Medi"/>
            </a:endParaRPr>
          </a:p>
          <a:p>
            <a:pPr algn="l"/>
            <a:r>
              <a:rPr lang="en-US" altLang="zh-CN" sz="1800" b="0" i="0" u="none" strike="noStrike" baseline="0">
                <a:latin typeface="NimbusRomNo9L-Medi"/>
              </a:rPr>
              <a:t>Model Pruning. </a:t>
            </a:r>
            <a:r>
              <a:rPr lang="en-US" altLang="zh-CN" sz="1800" b="0" i="0" u="none" strike="noStrike" baseline="0">
                <a:latin typeface="NimbusRomNo9L-Regu"/>
              </a:rPr>
              <a:t>In this case, we also assume the adversary has full knowledge of the victim model’s architecture and parameters. </a:t>
            </a:r>
          </a:p>
          <a:p>
            <a:pPr algn="l"/>
            <a:r>
              <a:rPr lang="en-US" altLang="zh-CN" sz="1800" b="0" i="0" u="none" strike="noStrike" baseline="0">
                <a:latin typeface="NimbusRomNo9L-Regu"/>
              </a:rPr>
              <a:t>Model pruning adversaries first prune the victim model using some pruning methods, then finetune the model using a small set of data</a:t>
            </a:r>
          </a:p>
          <a:p>
            <a:pPr algn="l"/>
            <a:endParaRPr lang="en-US" altLang="zh-CN" sz="1800" b="0" i="0" u="none" strike="noStrike" baseline="0">
              <a:latin typeface="NimbusRomNo9L-Medi"/>
            </a:endParaRPr>
          </a:p>
          <a:p>
            <a:pPr algn="l"/>
            <a:r>
              <a:rPr lang="en-US" altLang="zh-CN" sz="1800" b="0" i="0" u="none" strike="noStrike" baseline="0">
                <a:latin typeface="NimbusRomNo9L-Medi"/>
              </a:rPr>
              <a:t>Model Extraction. </a:t>
            </a:r>
            <a:r>
              <a:rPr lang="en-US" altLang="zh-CN" sz="1800" b="0" i="0" u="none" strike="noStrike" baseline="0">
                <a:latin typeface="NimbusRomNo9L-Regu"/>
              </a:rPr>
              <a:t>In this case, we assume the adversary can only query the victim model for predictions. </a:t>
            </a:r>
          </a:p>
          <a:p>
            <a:pPr algn="l"/>
            <a:r>
              <a:rPr lang="en-US" altLang="zh-CN" sz="1800" b="0" i="0" u="none" strike="noStrike" baseline="0">
                <a:latin typeface="NimbusRomNo9L-Regu"/>
              </a:rPr>
              <a:t>The adversary may be aware of the architecture of the victim model but has no knowledge of the training data or model parameters. </a:t>
            </a:r>
          </a:p>
          <a:p>
            <a:pPr algn="l"/>
            <a:r>
              <a:rPr lang="en-US" altLang="zh-CN" sz="1800" b="0" i="0" u="none" strike="noStrike" baseline="0">
                <a:latin typeface="NimbusRomNo9L-Regu"/>
              </a:rPr>
              <a:t>The goal of model extraction adversaries is to accurately steal the functionality of the victim model through the prediction API.</a:t>
            </a:r>
          </a:p>
          <a:p>
            <a:pPr algn="l"/>
            <a:r>
              <a:rPr lang="en-US" altLang="zh-CN" sz="1800" b="0" i="0" u="none" strike="noStrike" baseline="0">
                <a:latin typeface="NimbusRomNo9L-Regu"/>
              </a:rPr>
              <a:t>To achieve this, the adversary first obtains an annotated dataset by querying the victim model for a set of auxiliary samples, then trains a copy of the victim model on the annotated dataset.</a:t>
            </a:r>
            <a:endParaRPr lang="en-US" altLang="zh-CN" sz="1800" b="0" i="0" u="none" strike="noStrike" baseline="0" dirty="0">
              <a:solidFill>
                <a:srgbClr val="000000"/>
              </a:solidFill>
              <a:latin typeface="NimbusRomNo9L-Regu"/>
            </a:endParaRPr>
          </a:p>
        </p:txBody>
      </p:sp>
    </p:spTree>
    <p:extLst>
      <p:ext uri="{BB962C8B-B14F-4D97-AF65-F5344CB8AC3E}">
        <p14:creationId xmlns:p14="http://schemas.microsoft.com/office/powerpoint/2010/main" val="2677426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400" dirty="0"/>
              <a:t>We consider two parties, i.e., model owner and attacker. A model owner trains a DNN classifier (called target classifier) using a (proprietary) training dataset and algorithm. </a:t>
            </a:r>
          </a:p>
          <a:p>
            <a:pPr algn="l"/>
            <a:r>
              <a:rPr lang="en-US" altLang="zh-CN" sz="1400" dirty="0"/>
              <a:t>The model owner could deploy the target classifier as a cloud service (also known as machine learning as a service) or as a client-side software (e.g., Amazon Echo). </a:t>
            </a:r>
          </a:p>
          <a:p>
            <a:pPr algn="l"/>
            <a:r>
              <a:rPr lang="en-US" altLang="zh-CN" sz="1400" dirty="0"/>
              <a:t>An attacker pirates the target classifier and deploys it as its own software or service. Moreover, the attacker may post-process the target classifier before deploying it.</a:t>
            </a:r>
          </a:p>
          <a:p>
            <a:pPr algn="l"/>
            <a:r>
              <a:rPr lang="en-US" altLang="zh-CN" sz="1400" dirty="0"/>
              <a:t>The model owner derives a fingerprint for its target classifier. </a:t>
            </a:r>
          </a:p>
          <a:p>
            <a:pPr algn="l"/>
            <a:r>
              <a:rPr lang="en-US" altLang="zh-CN" sz="1400" dirty="0"/>
              <a:t>For a suspect classifier, the model owner verifies whether it has the same fingerprint via leveraging its prediction API. If the suspect classifier has the same fingerprint, then the suspect classifier is likely pirated from the model owner’s target classifier and the model owner can take further follow-up actions, e.g., collecting other evidence and filing a lawsuit.</a:t>
            </a:r>
            <a:endParaRPr lang="en-US" altLang="zh-CN" sz="1800" b="0" i="0" u="none" strike="noStrike" baseline="0" dirty="0">
              <a:solidFill>
                <a:srgbClr val="000000"/>
              </a:solidFill>
              <a:latin typeface="NimbusRomNo9L-Regu"/>
            </a:endParaRPr>
          </a:p>
        </p:txBody>
      </p:sp>
    </p:spTree>
    <p:extLst>
      <p:ext uri="{BB962C8B-B14F-4D97-AF65-F5344CB8AC3E}">
        <p14:creationId xmlns:p14="http://schemas.microsoft.com/office/powerpoint/2010/main" val="112970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400" dirty="0"/>
              <a:t>Our key observation is that a DNN classifier can be uniquely represented by its classification boundary, which essentially divides the data domain into regions</a:t>
            </a:r>
            <a:r>
              <a:rPr lang="zh-CN" altLang="en-US" sz="1400" dirty="0"/>
              <a:t>。</a:t>
            </a:r>
            <a:endParaRPr lang="en-US" altLang="zh-CN" sz="1400" dirty="0"/>
          </a:p>
          <a:p>
            <a:pPr algn="l"/>
            <a:r>
              <a:rPr lang="en-US" altLang="zh-CN" sz="1100" dirty="0"/>
              <a:t>Based on the observation, </a:t>
            </a:r>
            <a:r>
              <a:rPr lang="en-US" altLang="zh-CN" sz="1100" dirty="0" err="1"/>
              <a:t>IPGuard</a:t>
            </a:r>
            <a:r>
              <a:rPr lang="en-US" altLang="zh-CN" sz="1100" dirty="0"/>
              <a:t> finds some data points near the target classifier’s classification boundary (see Figure 1). </a:t>
            </a:r>
          </a:p>
          <a:p>
            <a:pPr algn="l"/>
            <a:r>
              <a:rPr lang="en-US" altLang="zh-CN" sz="1100" dirty="0"/>
              <a:t>Moreover, </a:t>
            </a:r>
            <a:r>
              <a:rPr lang="en-US" altLang="zh-CN" sz="1100" dirty="0" err="1"/>
              <a:t>IPGuard</a:t>
            </a:r>
            <a:r>
              <a:rPr lang="en-US" altLang="zh-CN" sz="1100" dirty="0"/>
              <a:t> treats these data points and their labels predicted by the target classifier as a fingerprint for the target classifier.</a:t>
            </a:r>
            <a:endParaRPr lang="en-US" altLang="zh-CN" sz="1400" dirty="0"/>
          </a:p>
          <a:p>
            <a:pPr algn="l"/>
            <a:r>
              <a:rPr lang="en-US" altLang="zh-CN" sz="1800" dirty="0"/>
              <a:t>For a suspect classifier, the model owner queries its prediction API to get the labels of the fingerprinting data points. </a:t>
            </a:r>
          </a:p>
          <a:p>
            <a:pPr algn="l"/>
            <a:r>
              <a:rPr lang="en-US" altLang="zh-CN" sz="1800" dirty="0"/>
              <a:t>If the suspect classifier and the target classifier predict the same labels for most fingerprinting data points, then the model owner verifies that the suspect classifier is potentially pirated from the target classifier.</a:t>
            </a:r>
          </a:p>
          <a:p>
            <a:pPr algn="l"/>
            <a:r>
              <a:rPr lang="en-US" altLang="zh-CN" sz="1800" dirty="0"/>
              <a:t>Unlike watermarking, </a:t>
            </a:r>
            <a:r>
              <a:rPr lang="en-US" altLang="zh-CN" sz="1800" dirty="0" err="1"/>
              <a:t>IPGuard</a:t>
            </a:r>
            <a:r>
              <a:rPr lang="en-US" altLang="zh-CN" sz="1800" dirty="0"/>
              <a:t> provably incurs no accuracy loss for the target classifier, because </a:t>
            </a:r>
            <a:r>
              <a:rPr lang="en-US" altLang="zh-CN" sz="1800" dirty="0" err="1"/>
              <a:t>IPGuard</a:t>
            </a:r>
            <a:r>
              <a:rPr lang="en-US" altLang="zh-CN" sz="1800" dirty="0"/>
              <a:t> does not tamper its training or fine-tuning process at all.</a:t>
            </a:r>
            <a:endParaRPr lang="en-US" altLang="zh-CN" sz="2400" dirty="0"/>
          </a:p>
          <a:p>
            <a:pPr algn="l"/>
            <a:endParaRPr lang="en-US" altLang="zh-CN" sz="1800" b="0" i="0" u="none" strike="noStrike" baseline="0" dirty="0">
              <a:solidFill>
                <a:srgbClr val="000000"/>
              </a:solidFill>
              <a:latin typeface="NimbusRomNo9L-Regu"/>
            </a:endParaRPr>
          </a:p>
        </p:txBody>
      </p:sp>
    </p:spTree>
    <p:extLst>
      <p:ext uri="{BB962C8B-B14F-4D97-AF65-F5344CB8AC3E}">
        <p14:creationId xmlns:p14="http://schemas.microsoft.com/office/powerpoint/2010/main" val="2290262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sz="1800" b="0" i="0" u="none" strike="noStrike" baseline="0" dirty="0">
              <a:latin typeface="NimbusRomNo9L-Regu"/>
            </a:endParaRPr>
          </a:p>
        </p:txBody>
      </p:sp>
    </p:spTree>
    <p:extLst>
      <p:ext uri="{BB962C8B-B14F-4D97-AF65-F5344CB8AC3E}">
        <p14:creationId xmlns:p14="http://schemas.microsoft.com/office/powerpoint/2010/main" val="733359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sz="1800" b="0" i="0" u="none" strike="noStrike" baseline="0" dirty="0">
              <a:latin typeface="NimbusRomNo9L-Regu"/>
            </a:endParaRPr>
          </a:p>
        </p:txBody>
      </p:sp>
    </p:spTree>
    <p:extLst>
      <p:ext uri="{BB962C8B-B14F-4D97-AF65-F5344CB8AC3E}">
        <p14:creationId xmlns:p14="http://schemas.microsoft.com/office/powerpoint/2010/main" val="875351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sz="1800" b="0" i="0" u="none" strike="noStrike" baseline="0" dirty="0">
              <a:latin typeface="NimbusRomNo9L-Regu"/>
            </a:endParaRPr>
          </a:p>
        </p:txBody>
      </p:sp>
    </p:spTree>
    <p:extLst>
      <p:ext uri="{BB962C8B-B14F-4D97-AF65-F5344CB8AC3E}">
        <p14:creationId xmlns:p14="http://schemas.microsoft.com/office/powerpoint/2010/main" val="3580738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sz="1800" b="0" i="0" u="none" strike="noStrike" baseline="0" dirty="0">
              <a:latin typeface="NimbusRomNo9L-Regu"/>
            </a:endParaRPr>
          </a:p>
        </p:txBody>
      </p:sp>
    </p:spTree>
    <p:extLst>
      <p:ext uri="{BB962C8B-B14F-4D97-AF65-F5344CB8AC3E}">
        <p14:creationId xmlns:p14="http://schemas.microsoft.com/office/powerpoint/2010/main" val="767096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Type a quote here.”"/>
          <p:cNvSpPr txBox="1">
            <a:spLocks noGrp="1"/>
          </p:cNvSpPr>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949853" y="0"/>
            <a:ext cx="14904506" cy="99441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22088" y="289099"/>
            <a:ext cx="9753603" cy="6505789"/>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13"/>
          </p:nvPr>
        </p:nvSpPr>
        <p:spPr>
          <a:xfrm>
            <a:off x="2263775" y="613833"/>
            <a:ext cx="12401550" cy="82677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idx="13"/>
          </p:nvPr>
        </p:nvSpPr>
        <p:spPr>
          <a:xfrm>
            <a:off x="4086225" y="2586566"/>
            <a:ext cx="9429750" cy="6286501"/>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680200" y="5029200"/>
            <a:ext cx="6054748" cy="40386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502400" y="889000"/>
            <a:ext cx="5867400" cy="3911601"/>
          </a:xfrm>
          <a:prstGeom prst="rect">
            <a:avLst/>
          </a:prstGeom>
        </p:spPr>
        <p:txBody>
          <a:bodyPr lIns="91439" tIns="45719" rIns="91439" bIns="45719" anchor="t">
            <a:noAutofit/>
          </a:bodyPr>
          <a:lstStyle/>
          <a:p>
            <a:endParaRPr/>
          </a:p>
        </p:txBody>
      </p:sp>
      <p:sp>
        <p:nvSpPr>
          <p:cNvPr id="85" name="Image"/>
          <p:cNvSpPr>
            <a:spLocks noGrp="1"/>
          </p:cNvSpPr>
          <p:nvPr>
            <p:ph type="pic" idx="15"/>
          </p:nvPr>
        </p:nvSpPr>
        <p:spPr>
          <a:xfrm>
            <a:off x="-2374900" y="889000"/>
            <a:ext cx="11982450" cy="79883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p:cNvSpPr/>
          <p:nvPr/>
        </p:nvSpPr>
        <p:spPr>
          <a:xfrm>
            <a:off x="0" y="295396"/>
            <a:ext cx="13001778" cy="1385063"/>
          </a:xfrm>
          <a:prstGeom prst="rect">
            <a:avLst/>
          </a:prstGeom>
          <a:solidFill>
            <a:srgbClr val="811408"/>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20" name="TweetScore: Scoring Tweets via Social Attribute Relationships for Twitter Spammer Detection"/>
          <p:cNvSpPr txBox="1">
            <a:spLocks noGrp="1"/>
          </p:cNvSpPr>
          <p:nvPr>
            <p:ph type="ctrTitle"/>
          </p:nvPr>
        </p:nvSpPr>
        <p:spPr>
          <a:xfrm>
            <a:off x="571590" y="4112003"/>
            <a:ext cx="11483949" cy="1534529"/>
          </a:xfrm>
          <a:prstGeom prst="rect">
            <a:avLst/>
          </a:prstGeom>
        </p:spPr>
        <p:txBody>
          <a:bodyPr>
            <a:normAutofit fontScale="90000"/>
          </a:bodyPr>
          <a:lstStyle>
            <a:lvl1pPr>
              <a:defRPr sz="4500">
                <a:latin typeface="Times New Roman"/>
                <a:ea typeface="Times New Roman"/>
                <a:cs typeface="Times New Roman"/>
                <a:sym typeface="Times New Roman"/>
              </a:defRPr>
            </a:lvl1pPr>
          </a:lstStyle>
          <a:p>
            <a:r>
              <a:rPr lang="en-US" altLang="zh-CN" sz="4800" dirty="0" err="1">
                <a:latin typeface="Times New Roman" panose="02020603050405020304" pitchFamily="18" charset="0"/>
                <a:cs typeface="Times New Roman" panose="02020603050405020304" pitchFamily="18" charset="0"/>
              </a:rPr>
              <a:t>IPGuard</a:t>
            </a:r>
            <a:r>
              <a:rPr lang="en-US" altLang="zh-CN" sz="4800" dirty="0">
                <a:latin typeface="Times New Roman" panose="02020603050405020304" pitchFamily="18" charset="0"/>
                <a:cs typeface="Times New Roman" panose="02020603050405020304" pitchFamily="18" charset="0"/>
              </a:rPr>
              <a:t>: Protecting Intellectual Property of Deep Neural Networks via Fingerprinting the Classification Boundary</a:t>
            </a:r>
            <a:endParaRPr lang="en-US" dirty="0"/>
          </a:p>
        </p:txBody>
      </p:sp>
      <p:sp>
        <p:nvSpPr>
          <p:cNvPr id="121" name="Yihe Zhang*, Hao Zhang† , Xu Yuan*, and Nian-Feng Tzeng*…"/>
          <p:cNvSpPr txBox="1">
            <a:spLocks noGrp="1"/>
          </p:cNvSpPr>
          <p:nvPr>
            <p:ph type="subTitle" sz="quarter" idx="1"/>
          </p:nvPr>
        </p:nvSpPr>
        <p:spPr>
          <a:xfrm>
            <a:off x="949261" y="6279792"/>
            <a:ext cx="11106278" cy="2252856"/>
          </a:xfrm>
          <a:prstGeom prst="rect">
            <a:avLst/>
          </a:prstGeom>
        </p:spPr>
        <p:txBody>
          <a:bodyPr>
            <a:normAutofit/>
          </a:bodyPr>
          <a:lstStyle/>
          <a:p>
            <a:pPr>
              <a:defRPr sz="2500">
                <a:latin typeface="Times New Roman"/>
                <a:ea typeface="Times New Roman"/>
                <a:cs typeface="Times New Roman"/>
                <a:sym typeface="Times New Roman"/>
              </a:defRPr>
            </a:pPr>
            <a:r>
              <a:rPr lang="en-US" altLang="zh-CN" sz="2800" dirty="0" err="1">
                <a:latin typeface="Times New Roman"/>
                <a:cs typeface="Times New Roman"/>
              </a:rPr>
              <a:t>Xiaoyu</a:t>
            </a:r>
            <a:r>
              <a:rPr lang="en-US" altLang="zh-CN" sz="2800" dirty="0">
                <a:latin typeface="Times New Roman"/>
                <a:cs typeface="Times New Roman"/>
              </a:rPr>
              <a:t> Cao,</a:t>
            </a:r>
            <a:r>
              <a:rPr lang="zh-CN" altLang="en-US" sz="2800" dirty="0">
                <a:latin typeface="Times New Roman"/>
                <a:cs typeface="Times New Roman"/>
              </a:rPr>
              <a:t> </a:t>
            </a:r>
            <a:r>
              <a:rPr lang="en-US" altLang="zh-CN" sz="2800" dirty="0" err="1">
                <a:latin typeface="Times New Roman"/>
                <a:cs typeface="Times New Roman"/>
              </a:rPr>
              <a:t>Jinyuan</a:t>
            </a:r>
            <a:r>
              <a:rPr lang="en-US" altLang="zh-CN" sz="2800" dirty="0">
                <a:latin typeface="Times New Roman"/>
                <a:cs typeface="Times New Roman"/>
              </a:rPr>
              <a:t> Jia,</a:t>
            </a:r>
            <a:r>
              <a:rPr lang="zh-CN" altLang="en-US" sz="2800" dirty="0">
                <a:latin typeface="Times New Roman"/>
                <a:cs typeface="Times New Roman"/>
              </a:rPr>
              <a:t> </a:t>
            </a:r>
            <a:r>
              <a:rPr lang="en-US" altLang="zh-CN" sz="2800" dirty="0">
                <a:latin typeface="Times New Roman"/>
                <a:cs typeface="Times New Roman"/>
              </a:rPr>
              <a:t>Neil </a:t>
            </a:r>
            <a:r>
              <a:rPr lang="en-US" altLang="zh-CN" sz="2800" dirty="0" err="1">
                <a:latin typeface="Times New Roman"/>
                <a:cs typeface="Times New Roman"/>
              </a:rPr>
              <a:t>Zhenqiang</a:t>
            </a:r>
            <a:r>
              <a:rPr lang="en-US" altLang="zh-CN" sz="2800" dirty="0">
                <a:latin typeface="Times New Roman"/>
                <a:cs typeface="Times New Roman"/>
              </a:rPr>
              <a:t> Gong</a:t>
            </a:r>
          </a:p>
          <a:p>
            <a:pPr>
              <a:defRPr sz="2500">
                <a:latin typeface="Times New Roman"/>
                <a:ea typeface="Times New Roman"/>
                <a:cs typeface="Times New Roman"/>
                <a:sym typeface="Times New Roman"/>
              </a:defRPr>
            </a:pPr>
            <a:r>
              <a:rPr lang="en-US" altLang="zh-CN" sz="2800" dirty="0">
                <a:latin typeface="Times New Roman"/>
                <a:cs typeface="Times New Roman"/>
              </a:rPr>
              <a:t>Duke University</a:t>
            </a:r>
          </a:p>
          <a:p>
            <a:pPr>
              <a:defRPr sz="2500">
                <a:latin typeface="Times New Roman"/>
                <a:ea typeface="Times New Roman"/>
                <a:cs typeface="Times New Roman"/>
                <a:sym typeface="Times New Roman"/>
              </a:defRPr>
            </a:pPr>
            <a:endParaRPr lang="en-US" altLang="zh-CN" sz="2800" dirty="0">
              <a:latin typeface="Times New Roman"/>
              <a:cs typeface="Times New Roman"/>
            </a:endParaRPr>
          </a:p>
          <a:p>
            <a:pPr>
              <a:defRPr sz="2500">
                <a:latin typeface="Times New Roman"/>
                <a:ea typeface="Times New Roman"/>
                <a:cs typeface="Times New Roman"/>
                <a:sym typeface="Times New Roman"/>
              </a:defRPr>
            </a:pPr>
            <a:r>
              <a:rPr lang="en-US" altLang="zh-CN" sz="2800">
                <a:latin typeface="Times New Roman"/>
                <a:cs typeface="Times New Roman"/>
              </a:rPr>
              <a:t>ASIA CCS </a:t>
            </a:r>
            <a:r>
              <a:rPr lang="en-US" altLang="zh-CN" sz="2800" dirty="0">
                <a:latin typeface="Times New Roman"/>
                <a:cs typeface="Times New Roman"/>
              </a:rPr>
              <a:t>2021</a:t>
            </a:r>
          </a:p>
          <a:p>
            <a:pPr>
              <a:defRPr sz="2500">
                <a:latin typeface="Times New Roman"/>
                <a:ea typeface="Times New Roman"/>
                <a:cs typeface="Times New Roman"/>
                <a:sym typeface="Times New Roman"/>
              </a:defRPr>
            </a:pPr>
            <a:endParaRPr lang="zh-CN" altLang="en-US" sz="2800" dirty="0">
              <a:latin typeface="Times New Roman"/>
              <a:cs typeface="Times New Roman"/>
            </a:endParaRPr>
          </a:p>
        </p:txBody>
      </p:sp>
      <p:pic>
        <p:nvPicPr>
          <p:cNvPr id="122" name="ull-logo_0.png" descr="ull-logo_0.png"/>
          <p:cNvPicPr>
            <a:picLocks noChangeAspect="1"/>
          </p:cNvPicPr>
          <p:nvPr/>
        </p:nvPicPr>
        <p:blipFill>
          <a:blip r:embed="rId3"/>
          <a:stretch>
            <a:fillRect/>
          </a:stretch>
        </p:blipFill>
        <p:spPr>
          <a:xfrm>
            <a:off x="80358" y="347412"/>
            <a:ext cx="3478950" cy="1207787"/>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ocial Network"/>
          <p:cNvSpPr txBox="1"/>
          <p:nvPr/>
        </p:nvSpPr>
        <p:spPr>
          <a:xfrm>
            <a:off x="924028" y="886493"/>
            <a:ext cx="7826077" cy="9335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defRPr sz="4000">
                <a:solidFill>
                  <a:srgbClr val="811408"/>
                </a:solidFill>
                <a:latin typeface="Times New Roman"/>
                <a:ea typeface="Times New Roman"/>
                <a:cs typeface="Times New Roman"/>
                <a:sym typeface="Times New Roman"/>
              </a:defRPr>
            </a:lvl1pPr>
          </a:lstStyle>
          <a:p>
            <a:r>
              <a:rPr lang="en-US" altLang="zh-CN" sz="5400" dirty="0"/>
              <a:t>EXPERIMENTS</a:t>
            </a:r>
          </a:p>
        </p:txBody>
      </p:sp>
      <p:sp>
        <p:nvSpPr>
          <p:cNvPr id="129" name="The online social network (OSN) is indispensable in our daily life.…"/>
          <p:cNvSpPr txBox="1"/>
          <p:nvPr/>
        </p:nvSpPr>
        <p:spPr>
          <a:xfrm>
            <a:off x="707577" y="2307820"/>
            <a:ext cx="11589646" cy="6514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marL="380999" indent="-380999" algn="just" defTabSz="457200">
              <a:lnSpc>
                <a:spcPts val="4800"/>
              </a:lnSpc>
              <a:buClr>
                <a:srgbClr val="000000"/>
              </a:buClr>
              <a:buSzPct val="145000"/>
              <a:buChar char="•"/>
              <a:defRPr sz="2900">
                <a:latin typeface="Times New Roman"/>
                <a:ea typeface="Times New Roman"/>
                <a:cs typeface="Times New Roman"/>
                <a:sym typeface="Times New Roman"/>
              </a:defRPr>
            </a:pPr>
            <a:r>
              <a:rPr lang="en-US" altLang="zh-CN" dirty="0"/>
              <a:t>Matching Rate</a:t>
            </a:r>
          </a:p>
        </p:txBody>
      </p:sp>
      <p:sp>
        <p:nvSpPr>
          <p:cNvPr id="14" name="Rectangle"/>
          <p:cNvSpPr/>
          <p:nvPr/>
        </p:nvSpPr>
        <p:spPr>
          <a:xfrm>
            <a:off x="707577" y="886493"/>
            <a:ext cx="123695" cy="954833"/>
          </a:xfrm>
          <a:prstGeom prst="rect">
            <a:avLst/>
          </a:prstGeom>
          <a:solidFill>
            <a:srgbClr val="811408"/>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pic>
        <p:nvPicPr>
          <p:cNvPr id="3" name="图片 2">
            <a:extLst>
              <a:ext uri="{FF2B5EF4-FFF2-40B4-BE49-F238E27FC236}">
                <a16:creationId xmlns:a16="http://schemas.microsoft.com/office/drawing/2014/main" id="{8A2615C2-8109-5AA9-00DC-7165D4EA7892}"/>
              </a:ext>
            </a:extLst>
          </p:cNvPr>
          <p:cNvPicPr>
            <a:picLocks noChangeAspect="1"/>
          </p:cNvPicPr>
          <p:nvPr/>
        </p:nvPicPr>
        <p:blipFill>
          <a:blip r:embed="rId3"/>
          <a:stretch>
            <a:fillRect/>
          </a:stretch>
        </p:blipFill>
        <p:spPr>
          <a:xfrm>
            <a:off x="2446665" y="3290687"/>
            <a:ext cx="8111470" cy="5953305"/>
          </a:xfrm>
          <a:prstGeom prst="rect">
            <a:avLst/>
          </a:prstGeom>
        </p:spPr>
      </p:pic>
    </p:spTree>
    <p:extLst>
      <p:ext uri="{BB962C8B-B14F-4D97-AF65-F5344CB8AC3E}">
        <p14:creationId xmlns:p14="http://schemas.microsoft.com/office/powerpoint/2010/main" val="14191922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ocial Network"/>
          <p:cNvSpPr txBox="1"/>
          <p:nvPr/>
        </p:nvSpPr>
        <p:spPr>
          <a:xfrm>
            <a:off x="924028" y="886493"/>
            <a:ext cx="7826077" cy="9335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defRPr sz="4000">
                <a:solidFill>
                  <a:srgbClr val="811408"/>
                </a:solidFill>
                <a:latin typeface="Times New Roman"/>
                <a:ea typeface="Times New Roman"/>
                <a:cs typeface="Times New Roman"/>
                <a:sym typeface="Times New Roman"/>
              </a:defRPr>
            </a:lvl1pPr>
          </a:lstStyle>
          <a:p>
            <a:r>
              <a:rPr lang="en-US" altLang="zh-CN" sz="5400" dirty="0"/>
              <a:t>EXPERIMENTS</a:t>
            </a:r>
          </a:p>
        </p:txBody>
      </p:sp>
      <p:sp>
        <p:nvSpPr>
          <p:cNvPr id="129" name="The online social network (OSN) is indispensable in our daily life.…"/>
          <p:cNvSpPr txBox="1"/>
          <p:nvPr/>
        </p:nvSpPr>
        <p:spPr>
          <a:xfrm>
            <a:off x="707577" y="2307820"/>
            <a:ext cx="11589646" cy="6514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marL="380999" indent="-380999" algn="just" defTabSz="457200">
              <a:lnSpc>
                <a:spcPts val="4800"/>
              </a:lnSpc>
              <a:buClr>
                <a:srgbClr val="000000"/>
              </a:buClr>
              <a:buSzPct val="145000"/>
              <a:buChar char="•"/>
              <a:defRPr sz="2900">
                <a:latin typeface="Times New Roman"/>
                <a:ea typeface="Times New Roman"/>
                <a:cs typeface="Times New Roman"/>
                <a:sym typeface="Times New Roman"/>
              </a:defRPr>
            </a:pPr>
            <a:r>
              <a:rPr lang="en-US" altLang="zh-CN" dirty="0"/>
              <a:t>Matching Rate</a:t>
            </a:r>
          </a:p>
        </p:txBody>
      </p:sp>
      <p:sp>
        <p:nvSpPr>
          <p:cNvPr id="14" name="Rectangle"/>
          <p:cNvSpPr/>
          <p:nvPr/>
        </p:nvSpPr>
        <p:spPr>
          <a:xfrm>
            <a:off x="707577" y="886493"/>
            <a:ext cx="123695" cy="954833"/>
          </a:xfrm>
          <a:prstGeom prst="rect">
            <a:avLst/>
          </a:prstGeom>
          <a:solidFill>
            <a:srgbClr val="811408"/>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pic>
        <p:nvPicPr>
          <p:cNvPr id="4" name="图片 3">
            <a:extLst>
              <a:ext uri="{FF2B5EF4-FFF2-40B4-BE49-F238E27FC236}">
                <a16:creationId xmlns:a16="http://schemas.microsoft.com/office/drawing/2014/main" id="{FD6C86F5-DC98-C214-4548-71C7967A00F8}"/>
              </a:ext>
            </a:extLst>
          </p:cNvPr>
          <p:cNvPicPr>
            <a:picLocks noChangeAspect="1"/>
          </p:cNvPicPr>
          <p:nvPr/>
        </p:nvPicPr>
        <p:blipFill>
          <a:blip r:embed="rId3"/>
          <a:stretch>
            <a:fillRect/>
          </a:stretch>
        </p:blipFill>
        <p:spPr>
          <a:xfrm>
            <a:off x="1449727" y="3949928"/>
            <a:ext cx="10105345" cy="3751849"/>
          </a:xfrm>
          <a:prstGeom prst="rect">
            <a:avLst/>
          </a:prstGeom>
        </p:spPr>
      </p:pic>
    </p:spTree>
    <p:extLst>
      <p:ext uri="{BB962C8B-B14F-4D97-AF65-F5344CB8AC3E}">
        <p14:creationId xmlns:p14="http://schemas.microsoft.com/office/powerpoint/2010/main" val="865563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ocial Network"/>
          <p:cNvSpPr txBox="1"/>
          <p:nvPr/>
        </p:nvSpPr>
        <p:spPr>
          <a:xfrm>
            <a:off x="924028" y="886493"/>
            <a:ext cx="7826077" cy="9335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defRPr sz="4000">
                <a:solidFill>
                  <a:srgbClr val="811408"/>
                </a:solidFill>
                <a:latin typeface="Times New Roman"/>
                <a:ea typeface="Times New Roman"/>
                <a:cs typeface="Times New Roman"/>
                <a:sym typeface="Times New Roman"/>
              </a:defRPr>
            </a:lvl1pPr>
          </a:lstStyle>
          <a:p>
            <a:r>
              <a:rPr lang="en-US" altLang="zh-CN" sz="5400" dirty="0"/>
              <a:t>EXPERIMENTS</a:t>
            </a:r>
          </a:p>
        </p:txBody>
      </p:sp>
      <p:sp>
        <p:nvSpPr>
          <p:cNvPr id="129" name="The online social network (OSN) is indispensable in our daily life.…"/>
          <p:cNvSpPr txBox="1"/>
          <p:nvPr/>
        </p:nvSpPr>
        <p:spPr>
          <a:xfrm>
            <a:off x="707577" y="2307820"/>
            <a:ext cx="11589646" cy="6514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marL="380999" indent="-380999" algn="just" defTabSz="457200">
              <a:lnSpc>
                <a:spcPts val="4800"/>
              </a:lnSpc>
              <a:buClr>
                <a:srgbClr val="000000"/>
              </a:buClr>
              <a:buSzPct val="145000"/>
              <a:buChar char="•"/>
              <a:defRPr sz="2900">
                <a:latin typeface="Times New Roman"/>
                <a:ea typeface="Times New Roman"/>
                <a:cs typeface="Times New Roman"/>
                <a:sym typeface="Times New Roman"/>
              </a:defRPr>
            </a:pPr>
            <a:r>
              <a:rPr lang="en-US" altLang="zh-CN" dirty="0"/>
              <a:t>Effectiveness</a:t>
            </a:r>
          </a:p>
        </p:txBody>
      </p:sp>
      <p:sp>
        <p:nvSpPr>
          <p:cNvPr id="14" name="Rectangle"/>
          <p:cNvSpPr/>
          <p:nvPr/>
        </p:nvSpPr>
        <p:spPr>
          <a:xfrm>
            <a:off x="707577" y="886493"/>
            <a:ext cx="123695" cy="954833"/>
          </a:xfrm>
          <a:prstGeom prst="rect">
            <a:avLst/>
          </a:prstGeom>
          <a:solidFill>
            <a:srgbClr val="811408"/>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pic>
        <p:nvPicPr>
          <p:cNvPr id="4" name="图片 3">
            <a:extLst>
              <a:ext uri="{FF2B5EF4-FFF2-40B4-BE49-F238E27FC236}">
                <a16:creationId xmlns:a16="http://schemas.microsoft.com/office/drawing/2014/main" id="{DBAA9155-EEBE-C6A2-1E0D-44C7D3013C40}"/>
              </a:ext>
            </a:extLst>
          </p:cNvPr>
          <p:cNvPicPr>
            <a:picLocks noChangeAspect="1"/>
          </p:cNvPicPr>
          <p:nvPr/>
        </p:nvPicPr>
        <p:blipFill>
          <a:blip r:embed="rId3"/>
          <a:stretch>
            <a:fillRect/>
          </a:stretch>
        </p:blipFill>
        <p:spPr>
          <a:xfrm>
            <a:off x="2475623" y="3967250"/>
            <a:ext cx="8053553" cy="3478530"/>
          </a:xfrm>
          <a:prstGeom prst="rect">
            <a:avLst/>
          </a:prstGeom>
        </p:spPr>
      </p:pic>
    </p:spTree>
    <p:extLst>
      <p:ext uri="{BB962C8B-B14F-4D97-AF65-F5344CB8AC3E}">
        <p14:creationId xmlns:p14="http://schemas.microsoft.com/office/powerpoint/2010/main" val="128307487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ocial Network"/>
          <p:cNvSpPr txBox="1"/>
          <p:nvPr/>
        </p:nvSpPr>
        <p:spPr>
          <a:xfrm>
            <a:off x="924028" y="886493"/>
            <a:ext cx="7826077" cy="9335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defRPr sz="4000">
                <a:solidFill>
                  <a:srgbClr val="811408"/>
                </a:solidFill>
                <a:latin typeface="Times New Roman"/>
                <a:ea typeface="Times New Roman"/>
                <a:cs typeface="Times New Roman"/>
                <a:sym typeface="Times New Roman"/>
              </a:defRPr>
            </a:lvl1pPr>
          </a:lstStyle>
          <a:p>
            <a:r>
              <a:rPr lang="en-US" altLang="zh-CN" sz="5400" dirty="0"/>
              <a:t>EXPERIMENTS</a:t>
            </a:r>
          </a:p>
        </p:txBody>
      </p:sp>
      <p:sp>
        <p:nvSpPr>
          <p:cNvPr id="129" name="The online social network (OSN) is indispensable in our daily life.…"/>
          <p:cNvSpPr txBox="1"/>
          <p:nvPr/>
        </p:nvSpPr>
        <p:spPr>
          <a:xfrm>
            <a:off x="707577" y="2307820"/>
            <a:ext cx="11589646" cy="6514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marL="380999" indent="-380999" algn="just" defTabSz="457200">
              <a:lnSpc>
                <a:spcPts val="4800"/>
              </a:lnSpc>
              <a:buClr>
                <a:srgbClr val="000000"/>
              </a:buClr>
              <a:buSzPct val="145000"/>
              <a:buChar char="•"/>
              <a:defRPr sz="2900">
                <a:latin typeface="Times New Roman"/>
                <a:ea typeface="Times New Roman"/>
                <a:cs typeface="Times New Roman"/>
                <a:sym typeface="Times New Roman"/>
              </a:defRPr>
            </a:pPr>
            <a:r>
              <a:rPr lang="en-US" altLang="zh-CN" dirty="0"/>
              <a:t>Metrics——ARUC</a:t>
            </a:r>
          </a:p>
        </p:txBody>
      </p:sp>
      <p:sp>
        <p:nvSpPr>
          <p:cNvPr id="14" name="Rectangle"/>
          <p:cNvSpPr/>
          <p:nvPr/>
        </p:nvSpPr>
        <p:spPr>
          <a:xfrm>
            <a:off x="707577" y="886493"/>
            <a:ext cx="123695" cy="954833"/>
          </a:xfrm>
          <a:prstGeom prst="rect">
            <a:avLst/>
          </a:prstGeom>
          <a:solidFill>
            <a:srgbClr val="811408"/>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1" name="文本框 10">
            <a:extLst>
              <a:ext uri="{FF2B5EF4-FFF2-40B4-BE49-F238E27FC236}">
                <a16:creationId xmlns:a16="http://schemas.microsoft.com/office/drawing/2014/main" id="{0957342E-B5E7-BD32-023E-B43E21B828ED}"/>
              </a:ext>
            </a:extLst>
          </p:cNvPr>
          <p:cNvSpPr txBox="1"/>
          <p:nvPr/>
        </p:nvSpPr>
        <p:spPr>
          <a:xfrm>
            <a:off x="2485571" y="8867107"/>
            <a:ext cx="8033657"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sz="2400" b="0" i="0" u="none" strike="noStrike" baseline="0" dirty="0">
                <a:latin typeface="LinLibertineTI"/>
              </a:rPr>
              <a:t>Area under the Robustness-Uniqueness Curves (ARUC)</a:t>
            </a:r>
            <a:endParaRPr lang="zh-CN" altLang="en-US" dirty="0"/>
          </a:p>
        </p:txBody>
      </p:sp>
      <p:pic>
        <p:nvPicPr>
          <p:cNvPr id="7" name="图片 6">
            <a:extLst>
              <a:ext uri="{FF2B5EF4-FFF2-40B4-BE49-F238E27FC236}">
                <a16:creationId xmlns:a16="http://schemas.microsoft.com/office/drawing/2014/main" id="{A97D8277-DA5B-585D-7448-8DC369BBA3BC}"/>
              </a:ext>
            </a:extLst>
          </p:cNvPr>
          <p:cNvPicPr>
            <a:picLocks noChangeAspect="1"/>
          </p:cNvPicPr>
          <p:nvPr/>
        </p:nvPicPr>
        <p:blipFill>
          <a:blip r:embed="rId3"/>
          <a:stretch>
            <a:fillRect/>
          </a:stretch>
        </p:blipFill>
        <p:spPr>
          <a:xfrm>
            <a:off x="966333" y="3984576"/>
            <a:ext cx="5231266" cy="3461204"/>
          </a:xfrm>
          <a:prstGeom prst="rect">
            <a:avLst/>
          </a:prstGeom>
        </p:spPr>
      </p:pic>
      <p:pic>
        <p:nvPicPr>
          <p:cNvPr id="9" name="图片 8">
            <a:extLst>
              <a:ext uri="{FF2B5EF4-FFF2-40B4-BE49-F238E27FC236}">
                <a16:creationId xmlns:a16="http://schemas.microsoft.com/office/drawing/2014/main" id="{439317F0-0941-48C6-8F70-877B74E0B4CA}"/>
              </a:ext>
            </a:extLst>
          </p:cNvPr>
          <p:cNvPicPr>
            <a:picLocks noChangeAspect="1"/>
          </p:cNvPicPr>
          <p:nvPr/>
        </p:nvPicPr>
        <p:blipFill>
          <a:blip r:embed="rId4"/>
          <a:stretch>
            <a:fillRect/>
          </a:stretch>
        </p:blipFill>
        <p:spPr>
          <a:xfrm>
            <a:off x="6807203" y="2193043"/>
            <a:ext cx="4920340" cy="3242830"/>
          </a:xfrm>
          <a:prstGeom prst="rect">
            <a:avLst/>
          </a:prstGeom>
        </p:spPr>
      </p:pic>
      <p:pic>
        <p:nvPicPr>
          <p:cNvPr id="15" name="图片 14">
            <a:extLst>
              <a:ext uri="{FF2B5EF4-FFF2-40B4-BE49-F238E27FC236}">
                <a16:creationId xmlns:a16="http://schemas.microsoft.com/office/drawing/2014/main" id="{8E2FFB3E-CD46-00A6-812E-273971CC0730}"/>
              </a:ext>
            </a:extLst>
          </p:cNvPr>
          <p:cNvPicPr>
            <a:picLocks noChangeAspect="1"/>
          </p:cNvPicPr>
          <p:nvPr/>
        </p:nvPicPr>
        <p:blipFill>
          <a:blip r:embed="rId5"/>
          <a:stretch>
            <a:fillRect/>
          </a:stretch>
        </p:blipFill>
        <p:spPr>
          <a:xfrm>
            <a:off x="6807203" y="5587106"/>
            <a:ext cx="4920340" cy="3262282"/>
          </a:xfrm>
          <a:prstGeom prst="rect">
            <a:avLst/>
          </a:prstGeom>
        </p:spPr>
      </p:pic>
      <p:pic>
        <p:nvPicPr>
          <p:cNvPr id="18" name="图片 17">
            <a:extLst>
              <a:ext uri="{FF2B5EF4-FFF2-40B4-BE49-F238E27FC236}">
                <a16:creationId xmlns:a16="http://schemas.microsoft.com/office/drawing/2014/main" id="{21672951-F2F6-9DD9-C030-522909261481}"/>
              </a:ext>
            </a:extLst>
          </p:cNvPr>
          <p:cNvPicPr>
            <a:picLocks noChangeAspect="1"/>
          </p:cNvPicPr>
          <p:nvPr/>
        </p:nvPicPr>
        <p:blipFill>
          <a:blip r:embed="rId6"/>
          <a:stretch>
            <a:fillRect/>
          </a:stretch>
        </p:blipFill>
        <p:spPr>
          <a:xfrm>
            <a:off x="1399629" y="7660465"/>
            <a:ext cx="4364673" cy="927727"/>
          </a:xfrm>
          <a:prstGeom prst="rect">
            <a:avLst/>
          </a:prstGeom>
        </p:spPr>
      </p:pic>
    </p:spTree>
    <p:extLst>
      <p:ext uri="{BB962C8B-B14F-4D97-AF65-F5344CB8AC3E}">
        <p14:creationId xmlns:p14="http://schemas.microsoft.com/office/powerpoint/2010/main" val="370279661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ocial Network"/>
          <p:cNvSpPr txBox="1"/>
          <p:nvPr/>
        </p:nvSpPr>
        <p:spPr>
          <a:xfrm>
            <a:off x="924028" y="886493"/>
            <a:ext cx="7826077" cy="9335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defRPr sz="4000">
                <a:solidFill>
                  <a:srgbClr val="811408"/>
                </a:solidFill>
                <a:latin typeface="Times New Roman"/>
                <a:ea typeface="Times New Roman"/>
                <a:cs typeface="Times New Roman"/>
                <a:sym typeface="Times New Roman"/>
              </a:defRPr>
            </a:lvl1pPr>
          </a:lstStyle>
          <a:p>
            <a:r>
              <a:rPr lang="en-US" altLang="zh-CN" sz="5400" dirty="0"/>
              <a:t>EXPERIMENTS</a:t>
            </a:r>
          </a:p>
        </p:txBody>
      </p:sp>
      <p:sp>
        <p:nvSpPr>
          <p:cNvPr id="129" name="The online social network (OSN) is indispensable in our daily life.…"/>
          <p:cNvSpPr txBox="1"/>
          <p:nvPr/>
        </p:nvSpPr>
        <p:spPr>
          <a:xfrm>
            <a:off x="707577" y="2307820"/>
            <a:ext cx="11589646" cy="6514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marL="380999" indent="-380999" algn="just" defTabSz="457200">
              <a:lnSpc>
                <a:spcPts val="4800"/>
              </a:lnSpc>
              <a:buClr>
                <a:srgbClr val="000000"/>
              </a:buClr>
              <a:buSzPct val="145000"/>
              <a:buChar char="•"/>
              <a:defRPr sz="2900">
                <a:latin typeface="Times New Roman"/>
                <a:ea typeface="Times New Roman"/>
                <a:cs typeface="Times New Roman"/>
                <a:sym typeface="Times New Roman"/>
              </a:defRPr>
            </a:pPr>
            <a:r>
              <a:rPr lang="en-US" altLang="zh-CN" dirty="0"/>
              <a:t>Impact of k on ARUC for </a:t>
            </a:r>
            <a:r>
              <a:rPr lang="en-US" altLang="zh-CN" dirty="0" err="1"/>
              <a:t>IPGuard</a:t>
            </a:r>
            <a:endParaRPr lang="en-US" altLang="zh-CN" dirty="0"/>
          </a:p>
        </p:txBody>
      </p:sp>
      <p:sp>
        <p:nvSpPr>
          <p:cNvPr id="14" name="Rectangle"/>
          <p:cNvSpPr/>
          <p:nvPr/>
        </p:nvSpPr>
        <p:spPr>
          <a:xfrm>
            <a:off x="707577" y="886493"/>
            <a:ext cx="123695" cy="954833"/>
          </a:xfrm>
          <a:prstGeom prst="rect">
            <a:avLst/>
          </a:prstGeom>
          <a:solidFill>
            <a:srgbClr val="811408"/>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pic>
        <p:nvPicPr>
          <p:cNvPr id="3" name="图片 2">
            <a:extLst>
              <a:ext uri="{FF2B5EF4-FFF2-40B4-BE49-F238E27FC236}">
                <a16:creationId xmlns:a16="http://schemas.microsoft.com/office/drawing/2014/main" id="{F667A9C8-EAAA-0283-8B5B-2929D97A68B3}"/>
              </a:ext>
            </a:extLst>
          </p:cNvPr>
          <p:cNvPicPr>
            <a:picLocks noChangeAspect="1"/>
          </p:cNvPicPr>
          <p:nvPr/>
        </p:nvPicPr>
        <p:blipFill>
          <a:blip r:embed="rId3"/>
          <a:stretch>
            <a:fillRect/>
          </a:stretch>
        </p:blipFill>
        <p:spPr>
          <a:xfrm>
            <a:off x="655118" y="4165600"/>
            <a:ext cx="5847282" cy="4238171"/>
          </a:xfrm>
          <a:prstGeom prst="rect">
            <a:avLst/>
          </a:prstGeom>
        </p:spPr>
      </p:pic>
      <p:pic>
        <p:nvPicPr>
          <p:cNvPr id="5" name="图片 4">
            <a:extLst>
              <a:ext uri="{FF2B5EF4-FFF2-40B4-BE49-F238E27FC236}">
                <a16:creationId xmlns:a16="http://schemas.microsoft.com/office/drawing/2014/main" id="{91236034-4A40-264F-3497-810DAA7DE99E}"/>
              </a:ext>
            </a:extLst>
          </p:cNvPr>
          <p:cNvPicPr>
            <a:picLocks noChangeAspect="1"/>
          </p:cNvPicPr>
          <p:nvPr/>
        </p:nvPicPr>
        <p:blipFill>
          <a:blip r:embed="rId4"/>
          <a:stretch>
            <a:fillRect/>
          </a:stretch>
        </p:blipFill>
        <p:spPr>
          <a:xfrm>
            <a:off x="6734776" y="4078465"/>
            <a:ext cx="5614906" cy="4354286"/>
          </a:xfrm>
          <a:prstGeom prst="rect">
            <a:avLst/>
          </a:prstGeom>
        </p:spPr>
      </p:pic>
    </p:spTree>
    <p:extLst>
      <p:ext uri="{BB962C8B-B14F-4D97-AF65-F5344CB8AC3E}">
        <p14:creationId xmlns:p14="http://schemas.microsoft.com/office/powerpoint/2010/main" val="302867817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ocial Network"/>
          <p:cNvSpPr txBox="1"/>
          <p:nvPr/>
        </p:nvSpPr>
        <p:spPr>
          <a:xfrm>
            <a:off x="924028" y="886493"/>
            <a:ext cx="7826077" cy="9335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defRPr sz="4000">
                <a:solidFill>
                  <a:srgbClr val="811408"/>
                </a:solidFill>
                <a:latin typeface="Times New Roman"/>
                <a:ea typeface="Times New Roman"/>
                <a:cs typeface="Times New Roman"/>
                <a:sym typeface="Times New Roman"/>
              </a:defRPr>
            </a:lvl1pPr>
          </a:lstStyle>
          <a:p>
            <a:r>
              <a:rPr lang="en-US" altLang="zh-CN" sz="5400" dirty="0">
                <a:latin typeface="Times New Roman" panose="02020603050405020304" pitchFamily="18" charset="0"/>
                <a:cs typeface="Times New Roman" panose="02020603050405020304" pitchFamily="18" charset="0"/>
              </a:rPr>
              <a:t>Intellectual Property</a:t>
            </a:r>
            <a:endParaRPr lang="en-US" altLang="zh-CN" sz="5400" dirty="0"/>
          </a:p>
        </p:txBody>
      </p:sp>
      <p:sp>
        <p:nvSpPr>
          <p:cNvPr id="129" name="The online social network (OSN) is indispensable in our daily life.…"/>
          <p:cNvSpPr txBox="1"/>
          <p:nvPr/>
        </p:nvSpPr>
        <p:spPr>
          <a:xfrm>
            <a:off x="707577" y="2307820"/>
            <a:ext cx="11589646" cy="6514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marL="380999" indent="-380999" algn="just" defTabSz="457200">
              <a:lnSpc>
                <a:spcPts val="4800"/>
              </a:lnSpc>
              <a:buClr>
                <a:srgbClr val="000000"/>
              </a:buClr>
              <a:buSzPct val="145000"/>
              <a:buChar char="•"/>
              <a:defRPr sz="2900">
                <a:latin typeface="Times New Roman"/>
                <a:ea typeface="Times New Roman"/>
                <a:cs typeface="Times New Roman"/>
                <a:sym typeface="Times New Roman"/>
              </a:defRPr>
            </a:pPr>
            <a:r>
              <a:rPr lang="en-US" altLang="zh-CN" dirty="0"/>
              <a:t>Effort in Training DNN Model</a:t>
            </a:r>
          </a:p>
        </p:txBody>
      </p:sp>
      <p:sp>
        <p:nvSpPr>
          <p:cNvPr id="14" name="Rectangle"/>
          <p:cNvSpPr/>
          <p:nvPr/>
        </p:nvSpPr>
        <p:spPr>
          <a:xfrm>
            <a:off x="707577" y="886493"/>
            <a:ext cx="123695" cy="954833"/>
          </a:xfrm>
          <a:prstGeom prst="rect">
            <a:avLst/>
          </a:prstGeom>
          <a:solidFill>
            <a:srgbClr val="811408"/>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1" name="文本框 20">
            <a:extLst>
              <a:ext uri="{FF2B5EF4-FFF2-40B4-BE49-F238E27FC236}">
                <a16:creationId xmlns:a16="http://schemas.microsoft.com/office/drawing/2014/main" id="{E0CAA7A4-F63C-456A-8F88-366A76DE6ED9}"/>
              </a:ext>
            </a:extLst>
          </p:cNvPr>
          <p:cNvSpPr txBox="1"/>
          <p:nvPr/>
        </p:nvSpPr>
        <p:spPr>
          <a:xfrm>
            <a:off x="1040635" y="3356144"/>
            <a:ext cx="3815237"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b="0" dirty="0"/>
              <a:t>Large-scale datasets</a:t>
            </a:r>
            <a:endParaRPr lang="zh-CN" altLang="en-US" b="0" dirty="0"/>
          </a:p>
        </p:txBody>
      </p:sp>
      <p:sp>
        <p:nvSpPr>
          <p:cNvPr id="22" name="文本框 21">
            <a:extLst>
              <a:ext uri="{FF2B5EF4-FFF2-40B4-BE49-F238E27FC236}">
                <a16:creationId xmlns:a16="http://schemas.microsoft.com/office/drawing/2014/main" id="{ED289FB1-B340-448B-AB3E-08D2BE28EA5A}"/>
              </a:ext>
            </a:extLst>
          </p:cNvPr>
          <p:cNvSpPr txBox="1"/>
          <p:nvPr/>
        </p:nvSpPr>
        <p:spPr>
          <a:xfrm>
            <a:off x="1040635" y="4340274"/>
            <a:ext cx="3815237"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b="0"/>
            </a:lvl1pPr>
          </a:lstStyle>
          <a:p>
            <a:r>
              <a:rPr lang="en-US" altLang="zh-CN" dirty="0"/>
              <a:t>Significant computational resources</a:t>
            </a:r>
            <a:endParaRPr lang="zh-CN" altLang="en-US" dirty="0"/>
          </a:p>
        </p:txBody>
      </p:sp>
      <p:pic>
        <p:nvPicPr>
          <p:cNvPr id="1026" name="Picture 2" descr="bert google">
            <a:extLst>
              <a:ext uri="{FF2B5EF4-FFF2-40B4-BE49-F238E27FC236}">
                <a16:creationId xmlns:a16="http://schemas.microsoft.com/office/drawing/2014/main" id="{E41695F1-6C6E-49C1-81B7-D06B3ABA19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6570" y="4844571"/>
            <a:ext cx="5674389" cy="3191844"/>
          </a:xfrm>
          <a:prstGeom prst="rect">
            <a:avLst/>
          </a:prstGeom>
          <a:noFill/>
          <a:extLst>
            <a:ext uri="{909E8E84-426E-40DD-AFC4-6F175D3DCCD1}">
              <a14:hiddenFill xmlns:a14="http://schemas.microsoft.com/office/drawing/2010/main">
                <a:solidFill>
                  <a:srgbClr val="FFFFFF"/>
                </a:solidFill>
              </a14:hiddenFill>
            </a:ext>
          </a:extLst>
        </p:spPr>
      </p:pic>
      <p:sp>
        <p:nvSpPr>
          <p:cNvPr id="24" name="文本框 23">
            <a:extLst>
              <a:ext uri="{FF2B5EF4-FFF2-40B4-BE49-F238E27FC236}">
                <a16:creationId xmlns:a16="http://schemas.microsoft.com/office/drawing/2014/main" id="{E4AA6647-9FFB-4217-BCBB-256BF739D1C6}"/>
              </a:ext>
            </a:extLst>
          </p:cNvPr>
          <p:cNvSpPr txBox="1"/>
          <p:nvPr/>
        </p:nvSpPr>
        <p:spPr>
          <a:xfrm>
            <a:off x="5639978" y="3402311"/>
            <a:ext cx="6499654"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sz="2400" b="0" i="0" u="none" strike="noStrike" baseline="0" dirty="0">
                <a:latin typeface="NimbusRomNo9L-Regu"/>
              </a:rPr>
              <a:t>$1.6 million to train a BERT model on Wikipedia and Book corpora (15 GB)</a:t>
            </a:r>
            <a:endParaRPr lang="zh-CN" altLang="en-US" dirty="0"/>
          </a:p>
        </p:txBody>
      </p:sp>
      <p:sp>
        <p:nvSpPr>
          <p:cNvPr id="9" name="矩形: 圆角 8">
            <a:extLst>
              <a:ext uri="{FF2B5EF4-FFF2-40B4-BE49-F238E27FC236}">
                <a16:creationId xmlns:a16="http://schemas.microsoft.com/office/drawing/2014/main" id="{8D4E18F5-45CF-437D-A79F-0021111EE6E1}"/>
              </a:ext>
            </a:extLst>
          </p:cNvPr>
          <p:cNvSpPr/>
          <p:nvPr/>
        </p:nvSpPr>
        <p:spPr>
          <a:xfrm>
            <a:off x="1568590" y="6211714"/>
            <a:ext cx="2285663" cy="488077"/>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200" b="0" i="0" u="none" strike="noStrike" cap="none" spc="0" normalizeH="0" baseline="0" dirty="0">
                <a:ln>
                  <a:noFill/>
                </a:ln>
                <a:solidFill>
                  <a:srgbClr val="FFFFFF"/>
                </a:solidFill>
                <a:effectLst/>
                <a:uFillTx/>
                <a:latin typeface="+mn-lt"/>
                <a:ea typeface="+mn-ea"/>
                <a:cs typeface="+mn-cs"/>
                <a:sym typeface="Helvetica Neue Medium"/>
              </a:rPr>
              <a:t>API</a:t>
            </a:r>
            <a:endParaRPr kumimoji="0" lang="zh-CN" altLang="en-US" sz="2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7" name="矩形: 圆角 26">
            <a:extLst>
              <a:ext uri="{FF2B5EF4-FFF2-40B4-BE49-F238E27FC236}">
                <a16:creationId xmlns:a16="http://schemas.microsoft.com/office/drawing/2014/main" id="{63125919-F6BA-441D-AB39-D313B1B8119E}"/>
              </a:ext>
            </a:extLst>
          </p:cNvPr>
          <p:cNvSpPr/>
          <p:nvPr/>
        </p:nvSpPr>
        <p:spPr>
          <a:xfrm>
            <a:off x="1313841" y="6899111"/>
            <a:ext cx="2809993" cy="488077"/>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altLang="zh-CN" sz="2200" b="0" dirty="0">
                <a:solidFill>
                  <a:srgbClr val="FFFFFF"/>
                </a:solidFill>
                <a:latin typeface="+mn-lt"/>
                <a:ea typeface="+mn-ea"/>
                <a:cs typeface="+mn-cs"/>
              </a:rPr>
              <a:t>cloud platform</a:t>
            </a:r>
            <a:endParaRPr lang="zh-CN" altLang="en-US" sz="2200" b="0" dirty="0">
              <a:solidFill>
                <a:srgbClr val="FFFFFF"/>
              </a:solidFill>
              <a:latin typeface="+mn-lt"/>
              <a:ea typeface="+mn-ea"/>
              <a:cs typeface="+mn-cs"/>
              <a:sym typeface="Helvetica Neue Medium"/>
            </a:endParaRPr>
          </a:p>
        </p:txBody>
      </p:sp>
      <p:sp>
        <p:nvSpPr>
          <p:cNvPr id="29" name="矩形: 圆角 28">
            <a:extLst>
              <a:ext uri="{FF2B5EF4-FFF2-40B4-BE49-F238E27FC236}">
                <a16:creationId xmlns:a16="http://schemas.microsoft.com/office/drawing/2014/main" id="{D3FF2021-FDF5-4D7B-B91D-DCD3892C42DD}"/>
              </a:ext>
            </a:extLst>
          </p:cNvPr>
          <p:cNvSpPr/>
          <p:nvPr/>
        </p:nvSpPr>
        <p:spPr>
          <a:xfrm>
            <a:off x="1073640" y="7606822"/>
            <a:ext cx="3290396" cy="488077"/>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altLang="zh-CN" sz="2200" b="0" dirty="0">
                <a:solidFill>
                  <a:srgbClr val="FFFFFF"/>
                </a:solidFill>
                <a:latin typeface="+mn-lt"/>
                <a:ea typeface="+mn-ea"/>
                <a:cs typeface="+mn-cs"/>
              </a:rPr>
              <a:t>open-source toolkits</a:t>
            </a:r>
            <a:endParaRPr lang="zh-CN" altLang="en-US" sz="2200" b="0" dirty="0">
              <a:solidFill>
                <a:srgbClr val="FFFFFF"/>
              </a:solidFill>
              <a:latin typeface="+mn-lt"/>
              <a:ea typeface="+mn-ea"/>
              <a:cs typeface="+mn-cs"/>
              <a:sym typeface="Helvetica Neue Medium"/>
            </a:endParaRPr>
          </a:p>
        </p:txBody>
      </p:sp>
      <p:sp>
        <p:nvSpPr>
          <p:cNvPr id="10" name="箭头: 右 9">
            <a:extLst>
              <a:ext uri="{FF2B5EF4-FFF2-40B4-BE49-F238E27FC236}">
                <a16:creationId xmlns:a16="http://schemas.microsoft.com/office/drawing/2014/main" id="{2F73A029-19FA-495E-B2A7-E79372B61725}"/>
              </a:ext>
            </a:extLst>
          </p:cNvPr>
          <p:cNvSpPr/>
          <p:nvPr/>
        </p:nvSpPr>
        <p:spPr>
          <a:xfrm rot="10800000">
            <a:off x="4466190" y="6537278"/>
            <a:ext cx="1424531" cy="908502"/>
          </a:xfrm>
          <a:prstGeom prst="rightArrow">
            <a:avLst/>
          </a:prstGeom>
          <a:solidFill>
            <a:srgbClr val="FF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28067218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ocial Network"/>
          <p:cNvSpPr txBox="1"/>
          <p:nvPr/>
        </p:nvSpPr>
        <p:spPr>
          <a:xfrm>
            <a:off x="924028" y="886493"/>
            <a:ext cx="7826077" cy="9335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defRPr sz="4000">
                <a:solidFill>
                  <a:srgbClr val="811408"/>
                </a:solidFill>
                <a:latin typeface="Times New Roman"/>
                <a:ea typeface="Times New Roman"/>
                <a:cs typeface="Times New Roman"/>
                <a:sym typeface="Times New Roman"/>
              </a:defRPr>
            </a:lvl1pPr>
          </a:lstStyle>
          <a:p>
            <a:r>
              <a:rPr lang="en-US" altLang="zh-CN" sz="5400" dirty="0"/>
              <a:t>Model Stealing</a:t>
            </a:r>
          </a:p>
        </p:txBody>
      </p:sp>
      <p:sp>
        <p:nvSpPr>
          <p:cNvPr id="129" name="The online social network (OSN) is indispensable in our daily life.…"/>
          <p:cNvSpPr txBox="1"/>
          <p:nvPr/>
        </p:nvSpPr>
        <p:spPr>
          <a:xfrm>
            <a:off x="707577" y="2307820"/>
            <a:ext cx="11589646" cy="6514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marL="380999" indent="-380999" algn="just" defTabSz="457200">
              <a:lnSpc>
                <a:spcPts val="4800"/>
              </a:lnSpc>
              <a:buClr>
                <a:srgbClr val="000000"/>
              </a:buClr>
              <a:buSzPct val="145000"/>
              <a:buChar char="•"/>
              <a:defRPr sz="2900">
                <a:latin typeface="Times New Roman"/>
                <a:ea typeface="Times New Roman"/>
                <a:cs typeface="Times New Roman"/>
                <a:sym typeface="Times New Roman"/>
              </a:defRPr>
            </a:pPr>
            <a:r>
              <a:rPr lang="en-US" altLang="zh-CN" dirty="0"/>
              <a:t>Model “Thief”</a:t>
            </a:r>
          </a:p>
        </p:txBody>
      </p:sp>
      <p:sp>
        <p:nvSpPr>
          <p:cNvPr id="14" name="Rectangle"/>
          <p:cNvSpPr/>
          <p:nvPr/>
        </p:nvSpPr>
        <p:spPr>
          <a:xfrm>
            <a:off x="707577" y="886493"/>
            <a:ext cx="123695" cy="954833"/>
          </a:xfrm>
          <a:prstGeom prst="rect">
            <a:avLst/>
          </a:prstGeom>
          <a:solidFill>
            <a:srgbClr val="811408"/>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pic>
        <p:nvPicPr>
          <p:cNvPr id="3" name="图片 2">
            <a:extLst>
              <a:ext uri="{FF2B5EF4-FFF2-40B4-BE49-F238E27FC236}">
                <a16:creationId xmlns:a16="http://schemas.microsoft.com/office/drawing/2014/main" id="{D312DFB4-6B1B-4C8E-B35F-9A0BA38B90F5}"/>
              </a:ext>
            </a:extLst>
          </p:cNvPr>
          <p:cNvPicPr>
            <a:picLocks noChangeAspect="1"/>
          </p:cNvPicPr>
          <p:nvPr/>
        </p:nvPicPr>
        <p:blipFill>
          <a:blip r:embed="rId3"/>
          <a:stretch>
            <a:fillRect/>
          </a:stretch>
        </p:blipFill>
        <p:spPr>
          <a:xfrm>
            <a:off x="943423" y="3425774"/>
            <a:ext cx="11353800" cy="2867025"/>
          </a:xfrm>
          <a:prstGeom prst="rect">
            <a:avLst/>
          </a:prstGeom>
        </p:spPr>
      </p:pic>
      <p:pic>
        <p:nvPicPr>
          <p:cNvPr id="5" name="图片 4">
            <a:extLst>
              <a:ext uri="{FF2B5EF4-FFF2-40B4-BE49-F238E27FC236}">
                <a16:creationId xmlns:a16="http://schemas.microsoft.com/office/drawing/2014/main" id="{E9468346-E62A-423A-B718-826E27D607FF}"/>
              </a:ext>
            </a:extLst>
          </p:cNvPr>
          <p:cNvPicPr>
            <a:picLocks noChangeAspect="1"/>
          </p:cNvPicPr>
          <p:nvPr/>
        </p:nvPicPr>
        <p:blipFill>
          <a:blip r:embed="rId4"/>
          <a:stretch>
            <a:fillRect/>
          </a:stretch>
        </p:blipFill>
        <p:spPr>
          <a:xfrm>
            <a:off x="3556317" y="6553093"/>
            <a:ext cx="7019925" cy="2638425"/>
          </a:xfrm>
          <a:prstGeom prst="rect">
            <a:avLst/>
          </a:prstGeom>
        </p:spPr>
      </p:pic>
    </p:spTree>
    <p:extLst>
      <p:ext uri="{BB962C8B-B14F-4D97-AF65-F5344CB8AC3E}">
        <p14:creationId xmlns:p14="http://schemas.microsoft.com/office/powerpoint/2010/main" val="240731668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ocial Network"/>
          <p:cNvSpPr txBox="1"/>
          <p:nvPr/>
        </p:nvSpPr>
        <p:spPr>
          <a:xfrm>
            <a:off x="924028" y="886493"/>
            <a:ext cx="7826077" cy="9335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defRPr sz="4000">
                <a:solidFill>
                  <a:srgbClr val="811408"/>
                </a:solidFill>
                <a:latin typeface="Times New Roman"/>
                <a:ea typeface="Times New Roman"/>
                <a:cs typeface="Times New Roman"/>
                <a:sym typeface="Times New Roman"/>
              </a:defRPr>
            </a:lvl1pPr>
          </a:lstStyle>
          <a:p>
            <a:r>
              <a:rPr lang="en-US" altLang="zh-CN" sz="5400" dirty="0"/>
              <a:t>Threat Model</a:t>
            </a:r>
          </a:p>
        </p:txBody>
      </p:sp>
      <p:sp>
        <p:nvSpPr>
          <p:cNvPr id="129" name="The online social network (OSN) is indispensable in our daily life.…"/>
          <p:cNvSpPr txBox="1"/>
          <p:nvPr/>
        </p:nvSpPr>
        <p:spPr>
          <a:xfrm>
            <a:off x="707577" y="2307820"/>
            <a:ext cx="11589646" cy="6604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marL="380999" indent="-380999" algn="just" defTabSz="457200">
              <a:lnSpc>
                <a:spcPts val="4800"/>
              </a:lnSpc>
              <a:buClr>
                <a:srgbClr val="000000"/>
              </a:buClr>
              <a:buSzPct val="145000"/>
              <a:buChar char="•"/>
              <a:defRPr sz="2900">
                <a:latin typeface="Times New Roman"/>
                <a:ea typeface="Times New Roman"/>
                <a:cs typeface="Times New Roman"/>
                <a:sym typeface="Times New Roman"/>
              </a:defRPr>
            </a:pPr>
            <a:r>
              <a:rPr lang="en-US" altLang="zh-CN" sz="3200" dirty="0"/>
              <a:t>Model owner and attacker</a:t>
            </a:r>
            <a:endParaRPr lang="en-US" altLang="zh-CN" dirty="0"/>
          </a:p>
        </p:txBody>
      </p:sp>
      <p:sp>
        <p:nvSpPr>
          <p:cNvPr id="14" name="Rectangle"/>
          <p:cNvSpPr/>
          <p:nvPr/>
        </p:nvSpPr>
        <p:spPr>
          <a:xfrm>
            <a:off x="707577" y="886493"/>
            <a:ext cx="123695" cy="954833"/>
          </a:xfrm>
          <a:prstGeom prst="rect">
            <a:avLst/>
          </a:prstGeom>
          <a:solidFill>
            <a:srgbClr val="811408"/>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pic>
        <p:nvPicPr>
          <p:cNvPr id="4" name="图片 3">
            <a:extLst>
              <a:ext uri="{FF2B5EF4-FFF2-40B4-BE49-F238E27FC236}">
                <a16:creationId xmlns:a16="http://schemas.microsoft.com/office/drawing/2014/main" id="{30315478-4101-F522-1BD9-32EDAD0B5087}"/>
              </a:ext>
            </a:extLst>
          </p:cNvPr>
          <p:cNvPicPr>
            <a:picLocks noChangeAspect="1"/>
          </p:cNvPicPr>
          <p:nvPr/>
        </p:nvPicPr>
        <p:blipFill>
          <a:blip r:embed="rId3"/>
          <a:stretch>
            <a:fillRect/>
          </a:stretch>
        </p:blipFill>
        <p:spPr>
          <a:xfrm>
            <a:off x="2021787" y="5474952"/>
            <a:ext cx="1800913" cy="1587500"/>
          </a:xfrm>
          <a:prstGeom prst="rect">
            <a:avLst/>
          </a:prstGeom>
        </p:spPr>
      </p:pic>
      <p:sp>
        <p:nvSpPr>
          <p:cNvPr id="6" name="矩形: 圆角 5">
            <a:extLst>
              <a:ext uri="{FF2B5EF4-FFF2-40B4-BE49-F238E27FC236}">
                <a16:creationId xmlns:a16="http://schemas.microsoft.com/office/drawing/2014/main" id="{54AFD8FE-B8B7-F851-84FC-DBB6D0F5BE3C}"/>
              </a:ext>
            </a:extLst>
          </p:cNvPr>
          <p:cNvSpPr/>
          <p:nvPr/>
        </p:nvSpPr>
        <p:spPr>
          <a:xfrm>
            <a:off x="4159250" y="3727450"/>
            <a:ext cx="2832100" cy="1587500"/>
          </a:xfrm>
          <a:prstGeom prst="round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0" name="矩形: 圆角 9">
            <a:extLst>
              <a:ext uri="{FF2B5EF4-FFF2-40B4-BE49-F238E27FC236}">
                <a16:creationId xmlns:a16="http://schemas.microsoft.com/office/drawing/2014/main" id="{933D74A4-3B59-FD6D-6F9F-0954D3DBF1D2}"/>
              </a:ext>
            </a:extLst>
          </p:cNvPr>
          <p:cNvSpPr/>
          <p:nvPr/>
        </p:nvSpPr>
        <p:spPr>
          <a:xfrm>
            <a:off x="4159250" y="7222457"/>
            <a:ext cx="2832100" cy="1587500"/>
          </a:xfrm>
          <a:prstGeom prst="roundRect">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 name="箭头: 下 6">
            <a:extLst>
              <a:ext uri="{FF2B5EF4-FFF2-40B4-BE49-F238E27FC236}">
                <a16:creationId xmlns:a16="http://schemas.microsoft.com/office/drawing/2014/main" id="{DF4393B2-B356-4BC5-7E50-D1BAE8F87C48}"/>
              </a:ext>
            </a:extLst>
          </p:cNvPr>
          <p:cNvSpPr/>
          <p:nvPr/>
        </p:nvSpPr>
        <p:spPr>
          <a:xfrm>
            <a:off x="5238750" y="5830553"/>
            <a:ext cx="622300" cy="876300"/>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2" name="文本框 11">
            <a:extLst>
              <a:ext uri="{FF2B5EF4-FFF2-40B4-BE49-F238E27FC236}">
                <a16:creationId xmlns:a16="http://schemas.microsoft.com/office/drawing/2014/main" id="{9ACEC852-9A0E-B7E2-3B55-DFC82E37CD84}"/>
              </a:ext>
            </a:extLst>
          </p:cNvPr>
          <p:cNvSpPr txBox="1"/>
          <p:nvPr/>
        </p:nvSpPr>
        <p:spPr>
          <a:xfrm>
            <a:off x="4524667" y="4044146"/>
            <a:ext cx="2050466"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2800" b="0" dirty="0"/>
              <a:t>Target Model</a:t>
            </a:r>
          </a:p>
        </p:txBody>
      </p:sp>
      <p:sp>
        <p:nvSpPr>
          <p:cNvPr id="13" name="文本框 12">
            <a:extLst>
              <a:ext uri="{FF2B5EF4-FFF2-40B4-BE49-F238E27FC236}">
                <a16:creationId xmlns:a16="http://schemas.microsoft.com/office/drawing/2014/main" id="{6B309A8C-DF94-01F4-1D9B-29E08D4D2FA2}"/>
              </a:ext>
            </a:extLst>
          </p:cNvPr>
          <p:cNvSpPr txBox="1"/>
          <p:nvPr/>
        </p:nvSpPr>
        <p:spPr>
          <a:xfrm>
            <a:off x="4550067" y="7539153"/>
            <a:ext cx="2050466"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2800" b="0" dirty="0"/>
              <a:t>Suspect Model</a:t>
            </a:r>
          </a:p>
        </p:txBody>
      </p:sp>
      <p:sp>
        <p:nvSpPr>
          <p:cNvPr id="15" name="文本框 14">
            <a:extLst>
              <a:ext uri="{FF2B5EF4-FFF2-40B4-BE49-F238E27FC236}">
                <a16:creationId xmlns:a16="http://schemas.microsoft.com/office/drawing/2014/main" id="{222C9CAF-C225-7C02-47CB-046C2FFD0B6D}"/>
              </a:ext>
            </a:extLst>
          </p:cNvPr>
          <p:cNvSpPr txBox="1"/>
          <p:nvPr/>
        </p:nvSpPr>
        <p:spPr>
          <a:xfrm>
            <a:off x="3222917" y="6037870"/>
            <a:ext cx="26035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2400" dirty="0"/>
              <a:t>Pirates</a:t>
            </a:r>
          </a:p>
        </p:txBody>
      </p:sp>
      <p:cxnSp>
        <p:nvCxnSpPr>
          <p:cNvPr id="11" name="连接符: 肘形 10">
            <a:extLst>
              <a:ext uri="{FF2B5EF4-FFF2-40B4-BE49-F238E27FC236}">
                <a16:creationId xmlns:a16="http://schemas.microsoft.com/office/drawing/2014/main" id="{45E6C40E-F09B-DB68-223C-A1BD5DC63BF6}"/>
              </a:ext>
            </a:extLst>
          </p:cNvPr>
          <p:cNvCxnSpPr>
            <a:stCxn id="6" idx="3"/>
            <a:endCxn id="10" idx="3"/>
          </p:cNvCxnSpPr>
          <p:nvPr/>
        </p:nvCxnSpPr>
        <p:spPr>
          <a:xfrm>
            <a:off x="6991350" y="4521200"/>
            <a:ext cx="12700" cy="3495007"/>
          </a:xfrm>
          <a:prstGeom prst="bentConnector3">
            <a:avLst>
              <a:gd name="adj1" fmla="val 8100000"/>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0" name="文本框 19">
            <a:extLst>
              <a:ext uri="{FF2B5EF4-FFF2-40B4-BE49-F238E27FC236}">
                <a16:creationId xmlns:a16="http://schemas.microsoft.com/office/drawing/2014/main" id="{642D11F1-2444-7F02-1E37-EE18C1D35834}"/>
              </a:ext>
            </a:extLst>
          </p:cNvPr>
          <p:cNvSpPr txBox="1"/>
          <p:nvPr/>
        </p:nvSpPr>
        <p:spPr>
          <a:xfrm>
            <a:off x="8259908" y="6557633"/>
            <a:ext cx="3800183"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2400" dirty="0"/>
              <a:t>Verify whether it has the same fingerprint </a:t>
            </a:r>
            <a:endParaRPr lang="zh-CN" altLang="en-US" dirty="0"/>
          </a:p>
        </p:txBody>
      </p:sp>
      <p:pic>
        <p:nvPicPr>
          <p:cNvPr id="21" name="图片 20">
            <a:extLst>
              <a:ext uri="{FF2B5EF4-FFF2-40B4-BE49-F238E27FC236}">
                <a16:creationId xmlns:a16="http://schemas.microsoft.com/office/drawing/2014/main" id="{0705315E-DF06-3BDB-95D8-CA265BCB6F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87455" y="4416598"/>
            <a:ext cx="1353802" cy="1353802"/>
          </a:xfrm>
          <a:prstGeom prst="rect">
            <a:avLst/>
          </a:prstGeom>
        </p:spPr>
      </p:pic>
      <p:sp>
        <p:nvSpPr>
          <p:cNvPr id="25" name="文本框 24">
            <a:extLst>
              <a:ext uri="{FF2B5EF4-FFF2-40B4-BE49-F238E27FC236}">
                <a16:creationId xmlns:a16="http://schemas.microsoft.com/office/drawing/2014/main" id="{9F735D87-24EB-887C-67F8-087D1AA0C3E4}"/>
              </a:ext>
            </a:extLst>
          </p:cNvPr>
          <p:cNvSpPr txBox="1"/>
          <p:nvPr/>
        </p:nvSpPr>
        <p:spPr>
          <a:xfrm>
            <a:off x="8550567" y="5875303"/>
            <a:ext cx="2427579"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2400" dirty="0"/>
              <a:t>model owner </a:t>
            </a:r>
            <a:endParaRPr lang="zh-CN" altLang="en-US" dirty="0"/>
          </a:p>
        </p:txBody>
      </p:sp>
    </p:spTree>
    <p:extLst>
      <p:ext uri="{BB962C8B-B14F-4D97-AF65-F5344CB8AC3E}">
        <p14:creationId xmlns:p14="http://schemas.microsoft.com/office/powerpoint/2010/main" val="252534094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ocial Network"/>
          <p:cNvSpPr txBox="1"/>
          <p:nvPr/>
        </p:nvSpPr>
        <p:spPr>
          <a:xfrm>
            <a:off x="924028" y="886493"/>
            <a:ext cx="7826077" cy="9335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defRPr sz="4000">
                <a:solidFill>
                  <a:srgbClr val="811408"/>
                </a:solidFill>
                <a:latin typeface="Times New Roman"/>
                <a:ea typeface="Times New Roman"/>
                <a:cs typeface="Times New Roman"/>
                <a:sym typeface="Times New Roman"/>
              </a:defRPr>
            </a:lvl1pPr>
          </a:lstStyle>
          <a:p>
            <a:r>
              <a:rPr lang="en-US" altLang="zh-CN" sz="5400" dirty="0"/>
              <a:t>Fingerprinting</a:t>
            </a:r>
          </a:p>
        </p:txBody>
      </p:sp>
      <p:sp>
        <p:nvSpPr>
          <p:cNvPr id="129" name="The online social network (OSN) is indispensable in our daily life.…"/>
          <p:cNvSpPr txBox="1"/>
          <p:nvPr/>
        </p:nvSpPr>
        <p:spPr>
          <a:xfrm>
            <a:off x="707577" y="2307820"/>
            <a:ext cx="11589646" cy="6514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marL="380999" indent="-380999" algn="just" defTabSz="457200">
              <a:lnSpc>
                <a:spcPts val="4800"/>
              </a:lnSpc>
              <a:buClr>
                <a:srgbClr val="000000"/>
              </a:buClr>
              <a:buSzPct val="145000"/>
              <a:buChar char="•"/>
              <a:defRPr sz="2900">
                <a:latin typeface="Times New Roman"/>
                <a:ea typeface="Times New Roman"/>
                <a:cs typeface="Times New Roman"/>
                <a:sym typeface="Times New Roman"/>
              </a:defRPr>
            </a:pPr>
            <a:r>
              <a:rPr lang="en-US" altLang="zh-CN" dirty="0"/>
              <a:t>The Classification Boundary</a:t>
            </a:r>
          </a:p>
        </p:txBody>
      </p:sp>
      <p:sp>
        <p:nvSpPr>
          <p:cNvPr id="14" name="Rectangle"/>
          <p:cNvSpPr/>
          <p:nvPr/>
        </p:nvSpPr>
        <p:spPr>
          <a:xfrm>
            <a:off x="707577" y="886493"/>
            <a:ext cx="123695" cy="954833"/>
          </a:xfrm>
          <a:prstGeom prst="rect">
            <a:avLst/>
          </a:prstGeom>
          <a:solidFill>
            <a:srgbClr val="811408"/>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pic>
        <p:nvPicPr>
          <p:cNvPr id="3" name="图片 2">
            <a:extLst>
              <a:ext uri="{FF2B5EF4-FFF2-40B4-BE49-F238E27FC236}">
                <a16:creationId xmlns:a16="http://schemas.microsoft.com/office/drawing/2014/main" id="{851BF0CD-BCCB-C072-4637-3E47E456DBD4}"/>
              </a:ext>
            </a:extLst>
          </p:cNvPr>
          <p:cNvPicPr>
            <a:picLocks noChangeAspect="1"/>
          </p:cNvPicPr>
          <p:nvPr/>
        </p:nvPicPr>
        <p:blipFill>
          <a:blip r:embed="rId3"/>
          <a:stretch>
            <a:fillRect/>
          </a:stretch>
        </p:blipFill>
        <p:spPr>
          <a:xfrm>
            <a:off x="1121590" y="4012384"/>
            <a:ext cx="7469051" cy="2919046"/>
          </a:xfrm>
          <a:prstGeom prst="rect">
            <a:avLst/>
          </a:prstGeom>
        </p:spPr>
      </p:pic>
      <p:sp>
        <p:nvSpPr>
          <p:cNvPr id="12" name="文本框 11">
            <a:extLst>
              <a:ext uri="{FF2B5EF4-FFF2-40B4-BE49-F238E27FC236}">
                <a16:creationId xmlns:a16="http://schemas.microsoft.com/office/drawing/2014/main" id="{1C78662A-F617-ECD4-41A5-F9BDEE7A06E7}"/>
              </a:ext>
            </a:extLst>
          </p:cNvPr>
          <p:cNvSpPr txBox="1"/>
          <p:nvPr/>
        </p:nvSpPr>
        <p:spPr>
          <a:xfrm>
            <a:off x="5192346" y="6457993"/>
            <a:ext cx="6506306"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2800" b="0" dirty="0"/>
              <a:t>Fingerprinting data points</a:t>
            </a:r>
            <a:endParaRPr lang="zh-CN" altLang="en-US" sz="2800" b="0" dirty="0"/>
          </a:p>
        </p:txBody>
      </p:sp>
      <p:cxnSp>
        <p:nvCxnSpPr>
          <p:cNvPr id="6" name="直接箭头连接符 5">
            <a:extLst>
              <a:ext uri="{FF2B5EF4-FFF2-40B4-BE49-F238E27FC236}">
                <a16:creationId xmlns:a16="http://schemas.microsoft.com/office/drawing/2014/main" id="{1E25AF45-547C-6D61-F24A-16E7A4606E31}"/>
              </a:ext>
            </a:extLst>
          </p:cNvPr>
          <p:cNvCxnSpPr>
            <a:cxnSpLocks/>
          </p:cNvCxnSpPr>
          <p:nvPr/>
        </p:nvCxnSpPr>
        <p:spPr>
          <a:xfrm flipH="1" flipV="1">
            <a:off x="6286500" y="5867400"/>
            <a:ext cx="234950" cy="581758"/>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5" name="文本框 14">
            <a:extLst>
              <a:ext uri="{FF2B5EF4-FFF2-40B4-BE49-F238E27FC236}">
                <a16:creationId xmlns:a16="http://schemas.microsoft.com/office/drawing/2014/main" id="{8B08B187-FB82-DF31-8776-D57CABCE4D2F}"/>
              </a:ext>
            </a:extLst>
          </p:cNvPr>
          <p:cNvSpPr txBox="1"/>
          <p:nvPr/>
        </p:nvSpPr>
        <p:spPr>
          <a:xfrm>
            <a:off x="5001846" y="7214947"/>
            <a:ext cx="6506306"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2800" b="0" dirty="0"/>
              <a:t>Predicted label</a:t>
            </a:r>
            <a:endParaRPr lang="zh-CN" altLang="en-US" sz="2800" b="0" dirty="0"/>
          </a:p>
        </p:txBody>
      </p:sp>
      <p:sp>
        <p:nvSpPr>
          <p:cNvPr id="16" name="文本框 15">
            <a:extLst>
              <a:ext uri="{FF2B5EF4-FFF2-40B4-BE49-F238E27FC236}">
                <a16:creationId xmlns:a16="http://schemas.microsoft.com/office/drawing/2014/main" id="{977B971C-88D3-DE46-890B-3927D0D8EDAE}"/>
              </a:ext>
            </a:extLst>
          </p:cNvPr>
          <p:cNvSpPr txBox="1"/>
          <p:nvPr/>
        </p:nvSpPr>
        <p:spPr>
          <a:xfrm>
            <a:off x="15144" y="8524836"/>
            <a:ext cx="6506306"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2800" b="0" dirty="0"/>
              <a:t>Fingerprint</a:t>
            </a:r>
          </a:p>
        </p:txBody>
      </p:sp>
      <p:sp>
        <p:nvSpPr>
          <p:cNvPr id="8" name="箭头: 下 7">
            <a:extLst>
              <a:ext uri="{FF2B5EF4-FFF2-40B4-BE49-F238E27FC236}">
                <a16:creationId xmlns:a16="http://schemas.microsoft.com/office/drawing/2014/main" id="{649D65E8-DB2A-EF6A-2DBF-5C84B231BB21}"/>
              </a:ext>
            </a:extLst>
          </p:cNvPr>
          <p:cNvSpPr/>
          <p:nvPr/>
        </p:nvSpPr>
        <p:spPr>
          <a:xfrm>
            <a:off x="7961991" y="7767721"/>
            <a:ext cx="628650" cy="650471"/>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200" b="0" i="0" u="none" strike="noStrike" cap="none" spc="0" normalizeH="0" baseline="0">
              <a:ln>
                <a:noFill/>
              </a:ln>
              <a:solidFill>
                <a:srgbClr val="FFFFFF"/>
              </a:solidFill>
              <a:effectLst/>
              <a:uFillTx/>
              <a:latin typeface="+mn-lt"/>
              <a:ea typeface="+mn-ea"/>
              <a:cs typeface="+mn-cs"/>
              <a:sym typeface="Helvetica Neue Medium"/>
            </a:endParaRPr>
          </a:p>
        </p:txBody>
      </p:sp>
      <p:pic>
        <p:nvPicPr>
          <p:cNvPr id="13" name="图片 12">
            <a:extLst>
              <a:ext uri="{FF2B5EF4-FFF2-40B4-BE49-F238E27FC236}">
                <a16:creationId xmlns:a16="http://schemas.microsoft.com/office/drawing/2014/main" id="{A89B942C-4AE1-3216-15C5-2D09EF8DE48F}"/>
              </a:ext>
            </a:extLst>
          </p:cNvPr>
          <p:cNvPicPr>
            <a:picLocks noChangeAspect="1"/>
          </p:cNvPicPr>
          <p:nvPr/>
        </p:nvPicPr>
        <p:blipFill>
          <a:blip r:embed="rId4"/>
          <a:stretch>
            <a:fillRect/>
          </a:stretch>
        </p:blipFill>
        <p:spPr>
          <a:xfrm>
            <a:off x="5001400" y="8485152"/>
            <a:ext cx="6888197" cy="548891"/>
          </a:xfrm>
          <a:prstGeom prst="rect">
            <a:avLst/>
          </a:prstGeom>
        </p:spPr>
      </p:pic>
    </p:spTree>
    <p:extLst>
      <p:ext uri="{BB962C8B-B14F-4D97-AF65-F5344CB8AC3E}">
        <p14:creationId xmlns:p14="http://schemas.microsoft.com/office/powerpoint/2010/main" val="43423874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ocial Network"/>
          <p:cNvSpPr txBox="1"/>
          <p:nvPr/>
        </p:nvSpPr>
        <p:spPr>
          <a:xfrm>
            <a:off x="924028" y="886493"/>
            <a:ext cx="7826077" cy="9335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defRPr sz="4000">
                <a:solidFill>
                  <a:srgbClr val="811408"/>
                </a:solidFill>
                <a:latin typeface="Times New Roman"/>
                <a:ea typeface="Times New Roman"/>
                <a:cs typeface="Times New Roman"/>
                <a:sym typeface="Times New Roman"/>
              </a:defRPr>
            </a:lvl1pPr>
          </a:lstStyle>
          <a:p>
            <a:r>
              <a:rPr lang="en-US" altLang="zh-CN" sz="5400" dirty="0"/>
              <a:t>Extract Fingerprinting </a:t>
            </a:r>
          </a:p>
        </p:txBody>
      </p:sp>
      <p:sp>
        <p:nvSpPr>
          <p:cNvPr id="129" name="The online social network (OSN) is indispensable in our daily life.…"/>
          <p:cNvSpPr txBox="1"/>
          <p:nvPr/>
        </p:nvSpPr>
        <p:spPr>
          <a:xfrm>
            <a:off x="707577" y="2307820"/>
            <a:ext cx="11589646" cy="6604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marL="380999" indent="-380999" algn="just" defTabSz="457200">
              <a:lnSpc>
                <a:spcPts val="4800"/>
              </a:lnSpc>
              <a:buClr>
                <a:srgbClr val="000000"/>
              </a:buClr>
              <a:buSzPct val="145000"/>
              <a:buFontTx/>
              <a:buChar char="•"/>
              <a:defRPr sz="2900">
                <a:latin typeface="Times New Roman"/>
                <a:ea typeface="Times New Roman"/>
                <a:cs typeface="Times New Roman"/>
                <a:sym typeface="Times New Roman"/>
              </a:defRPr>
            </a:pPr>
            <a:r>
              <a:rPr lang="en-US" altLang="zh-CN" dirty="0"/>
              <a:t>Classification Boundary:</a:t>
            </a:r>
          </a:p>
        </p:txBody>
      </p:sp>
      <p:sp>
        <p:nvSpPr>
          <p:cNvPr id="14" name="Rectangle"/>
          <p:cNvSpPr/>
          <p:nvPr/>
        </p:nvSpPr>
        <p:spPr>
          <a:xfrm>
            <a:off x="707577" y="886493"/>
            <a:ext cx="123695" cy="954833"/>
          </a:xfrm>
          <a:prstGeom prst="rect">
            <a:avLst/>
          </a:prstGeom>
          <a:solidFill>
            <a:srgbClr val="811408"/>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5" name="任意多边形: 形状 4">
            <a:extLst>
              <a:ext uri="{FF2B5EF4-FFF2-40B4-BE49-F238E27FC236}">
                <a16:creationId xmlns:a16="http://schemas.microsoft.com/office/drawing/2014/main" id="{65275744-D155-E1E1-64E0-0698531B9492}"/>
              </a:ext>
            </a:extLst>
          </p:cNvPr>
          <p:cNvSpPr/>
          <p:nvPr/>
        </p:nvSpPr>
        <p:spPr>
          <a:xfrm>
            <a:off x="2079170" y="3987801"/>
            <a:ext cx="6442335" cy="2084646"/>
          </a:xfrm>
          <a:custGeom>
            <a:avLst/>
            <a:gdLst>
              <a:gd name="connsiteX0" fmla="*/ 0 w 4702629"/>
              <a:gd name="connsiteY0" fmla="*/ 1190171 h 1190171"/>
              <a:gd name="connsiteX1" fmla="*/ 783772 w 4702629"/>
              <a:gd name="connsiteY1" fmla="*/ 130628 h 1190171"/>
              <a:gd name="connsiteX2" fmla="*/ 3483429 w 4702629"/>
              <a:gd name="connsiteY2" fmla="*/ 1045028 h 1190171"/>
              <a:gd name="connsiteX3" fmla="*/ 4702629 w 4702629"/>
              <a:gd name="connsiteY3" fmla="*/ 0 h 1190171"/>
            </a:gdLst>
            <a:ahLst/>
            <a:cxnLst>
              <a:cxn ang="0">
                <a:pos x="connsiteX0" y="connsiteY0"/>
              </a:cxn>
              <a:cxn ang="0">
                <a:pos x="connsiteX1" y="connsiteY1"/>
              </a:cxn>
              <a:cxn ang="0">
                <a:pos x="connsiteX2" y="connsiteY2"/>
              </a:cxn>
              <a:cxn ang="0">
                <a:pos x="connsiteX3" y="connsiteY3"/>
              </a:cxn>
            </a:cxnLst>
            <a:rect l="l" t="t" r="r" b="b"/>
            <a:pathLst>
              <a:path w="4702629" h="1190171">
                <a:moveTo>
                  <a:pt x="0" y="1190171"/>
                </a:moveTo>
                <a:cubicBezTo>
                  <a:pt x="101600" y="672494"/>
                  <a:pt x="203201" y="154818"/>
                  <a:pt x="783772" y="130628"/>
                </a:cubicBezTo>
                <a:cubicBezTo>
                  <a:pt x="1364344" y="106437"/>
                  <a:pt x="2830286" y="1066799"/>
                  <a:pt x="3483429" y="1045028"/>
                </a:cubicBezTo>
                <a:cubicBezTo>
                  <a:pt x="4136572" y="1023257"/>
                  <a:pt x="4419600" y="511628"/>
                  <a:pt x="4702629" y="0"/>
                </a:cubicBezTo>
              </a:path>
            </a:pathLst>
          </a:cu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endParaRPr>
          </a:p>
        </p:txBody>
      </p:sp>
      <p:sp>
        <p:nvSpPr>
          <p:cNvPr id="7" name="椭圆 6">
            <a:extLst>
              <a:ext uri="{FF2B5EF4-FFF2-40B4-BE49-F238E27FC236}">
                <a16:creationId xmlns:a16="http://schemas.microsoft.com/office/drawing/2014/main" id="{3E84CC8F-2D21-CA70-45DA-7BF3BAE751AA}"/>
              </a:ext>
            </a:extLst>
          </p:cNvPr>
          <p:cNvSpPr/>
          <p:nvPr/>
        </p:nvSpPr>
        <p:spPr>
          <a:xfrm>
            <a:off x="6979556" y="5602481"/>
            <a:ext cx="371248" cy="322069"/>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200" b="0" i="0" u="none" strike="noStrike" cap="none" spc="0" normalizeH="0" baseline="0">
              <a:ln>
                <a:noFill/>
              </a:ln>
              <a:solidFill>
                <a:srgbClr val="FFFFFF"/>
              </a:solidFill>
              <a:effectLst/>
              <a:uFillTx/>
              <a:latin typeface="+mn-lt"/>
              <a:ea typeface="+mn-ea"/>
              <a:cs typeface="+mn-cs"/>
              <a:sym typeface="Helvetica Neue Medium"/>
            </a:endParaRPr>
          </a:p>
        </p:txBody>
      </p:sp>
      <p:pic>
        <p:nvPicPr>
          <p:cNvPr id="11" name="图片 10">
            <a:extLst>
              <a:ext uri="{FF2B5EF4-FFF2-40B4-BE49-F238E27FC236}">
                <a16:creationId xmlns:a16="http://schemas.microsoft.com/office/drawing/2014/main" id="{3B8EF3DC-0E50-6BBA-3852-E08ADEEBEE8A}"/>
              </a:ext>
            </a:extLst>
          </p:cNvPr>
          <p:cNvPicPr>
            <a:picLocks noChangeAspect="1"/>
          </p:cNvPicPr>
          <p:nvPr/>
        </p:nvPicPr>
        <p:blipFill>
          <a:blip r:embed="rId3"/>
          <a:stretch>
            <a:fillRect/>
          </a:stretch>
        </p:blipFill>
        <p:spPr>
          <a:xfrm>
            <a:off x="7350803" y="5693972"/>
            <a:ext cx="2821219" cy="656743"/>
          </a:xfrm>
          <a:prstGeom prst="rect">
            <a:avLst/>
          </a:prstGeom>
        </p:spPr>
      </p:pic>
      <p:sp>
        <p:nvSpPr>
          <p:cNvPr id="24" name="文本框 23">
            <a:extLst>
              <a:ext uri="{FF2B5EF4-FFF2-40B4-BE49-F238E27FC236}">
                <a16:creationId xmlns:a16="http://schemas.microsoft.com/office/drawing/2014/main" id="{838CDBED-41FD-5E46-1A3A-9FD8150E5F99}"/>
              </a:ext>
            </a:extLst>
          </p:cNvPr>
          <p:cNvSpPr txBox="1"/>
          <p:nvPr/>
        </p:nvSpPr>
        <p:spPr>
          <a:xfrm>
            <a:off x="5300337" y="3499377"/>
            <a:ext cx="2050466"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2800" b="0" dirty="0"/>
              <a:t>Class </a:t>
            </a:r>
            <a:r>
              <a:rPr lang="en-US" altLang="zh-CN" sz="2800" b="0" dirty="0" err="1"/>
              <a:t>i</a:t>
            </a:r>
            <a:endParaRPr lang="en-US" altLang="zh-CN" sz="2800" b="0" dirty="0"/>
          </a:p>
        </p:txBody>
      </p:sp>
      <p:sp>
        <p:nvSpPr>
          <p:cNvPr id="27" name="文本框 26">
            <a:extLst>
              <a:ext uri="{FF2B5EF4-FFF2-40B4-BE49-F238E27FC236}">
                <a16:creationId xmlns:a16="http://schemas.microsoft.com/office/drawing/2014/main" id="{3A6ABFAE-E778-DE7F-72B8-759058965B2F}"/>
              </a:ext>
            </a:extLst>
          </p:cNvPr>
          <p:cNvSpPr txBox="1"/>
          <p:nvPr/>
        </p:nvSpPr>
        <p:spPr>
          <a:xfrm>
            <a:off x="2489513" y="5720152"/>
            <a:ext cx="2050466"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2800" b="0" dirty="0"/>
              <a:t>Class j</a:t>
            </a:r>
          </a:p>
        </p:txBody>
      </p:sp>
      <p:sp>
        <p:nvSpPr>
          <p:cNvPr id="28" name="任意多边形: 形状 27">
            <a:extLst>
              <a:ext uri="{FF2B5EF4-FFF2-40B4-BE49-F238E27FC236}">
                <a16:creationId xmlns:a16="http://schemas.microsoft.com/office/drawing/2014/main" id="{262D485A-EB8E-C8B2-F6B8-DADEE50900AD}"/>
              </a:ext>
            </a:extLst>
          </p:cNvPr>
          <p:cNvSpPr/>
          <p:nvPr/>
        </p:nvSpPr>
        <p:spPr>
          <a:xfrm>
            <a:off x="2599870" y="4980134"/>
            <a:ext cx="6442335" cy="2084646"/>
          </a:xfrm>
          <a:custGeom>
            <a:avLst/>
            <a:gdLst>
              <a:gd name="connsiteX0" fmla="*/ 0 w 4702629"/>
              <a:gd name="connsiteY0" fmla="*/ 1190171 h 1190171"/>
              <a:gd name="connsiteX1" fmla="*/ 783772 w 4702629"/>
              <a:gd name="connsiteY1" fmla="*/ 130628 h 1190171"/>
              <a:gd name="connsiteX2" fmla="*/ 3483429 w 4702629"/>
              <a:gd name="connsiteY2" fmla="*/ 1045028 h 1190171"/>
              <a:gd name="connsiteX3" fmla="*/ 4702629 w 4702629"/>
              <a:gd name="connsiteY3" fmla="*/ 0 h 1190171"/>
            </a:gdLst>
            <a:ahLst/>
            <a:cxnLst>
              <a:cxn ang="0">
                <a:pos x="connsiteX0" y="connsiteY0"/>
              </a:cxn>
              <a:cxn ang="0">
                <a:pos x="connsiteX1" y="connsiteY1"/>
              </a:cxn>
              <a:cxn ang="0">
                <a:pos x="connsiteX2" y="connsiteY2"/>
              </a:cxn>
              <a:cxn ang="0">
                <a:pos x="connsiteX3" y="connsiteY3"/>
              </a:cxn>
            </a:cxnLst>
            <a:rect l="l" t="t" r="r" b="b"/>
            <a:pathLst>
              <a:path w="4702629" h="1190171">
                <a:moveTo>
                  <a:pt x="0" y="1190171"/>
                </a:moveTo>
                <a:cubicBezTo>
                  <a:pt x="101600" y="672494"/>
                  <a:pt x="203201" y="154818"/>
                  <a:pt x="783772" y="130628"/>
                </a:cubicBezTo>
                <a:cubicBezTo>
                  <a:pt x="1364344" y="106437"/>
                  <a:pt x="2830286" y="1066799"/>
                  <a:pt x="3483429" y="1045028"/>
                </a:cubicBezTo>
                <a:cubicBezTo>
                  <a:pt x="4136572" y="1023257"/>
                  <a:pt x="4419600" y="511628"/>
                  <a:pt x="4702629" y="0"/>
                </a:cubicBezTo>
              </a:path>
            </a:pathLst>
          </a:custGeom>
          <a:noFill/>
          <a:ln w="12700" cap="flat">
            <a:solidFill>
              <a:schemeClr val="tx1"/>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algn="l" defTabSz="914400" latinLnBrk="1"/>
            <a:endParaRPr lang="zh-CN" altLang="en-US" sz="1800" b="0"/>
          </a:p>
        </p:txBody>
      </p:sp>
      <p:sp>
        <p:nvSpPr>
          <p:cNvPr id="29" name="任意多边形: 形状 28">
            <a:extLst>
              <a:ext uri="{FF2B5EF4-FFF2-40B4-BE49-F238E27FC236}">
                <a16:creationId xmlns:a16="http://schemas.microsoft.com/office/drawing/2014/main" id="{0852F1C2-0AC8-F379-2F7A-BCF16913BC54}"/>
              </a:ext>
            </a:extLst>
          </p:cNvPr>
          <p:cNvSpPr/>
          <p:nvPr/>
        </p:nvSpPr>
        <p:spPr>
          <a:xfrm>
            <a:off x="1660069" y="3096410"/>
            <a:ext cx="6442335" cy="2084646"/>
          </a:xfrm>
          <a:custGeom>
            <a:avLst/>
            <a:gdLst>
              <a:gd name="connsiteX0" fmla="*/ 0 w 4702629"/>
              <a:gd name="connsiteY0" fmla="*/ 1190171 h 1190171"/>
              <a:gd name="connsiteX1" fmla="*/ 783772 w 4702629"/>
              <a:gd name="connsiteY1" fmla="*/ 130628 h 1190171"/>
              <a:gd name="connsiteX2" fmla="*/ 3483429 w 4702629"/>
              <a:gd name="connsiteY2" fmla="*/ 1045028 h 1190171"/>
              <a:gd name="connsiteX3" fmla="*/ 4702629 w 4702629"/>
              <a:gd name="connsiteY3" fmla="*/ 0 h 1190171"/>
            </a:gdLst>
            <a:ahLst/>
            <a:cxnLst>
              <a:cxn ang="0">
                <a:pos x="connsiteX0" y="connsiteY0"/>
              </a:cxn>
              <a:cxn ang="0">
                <a:pos x="connsiteX1" y="connsiteY1"/>
              </a:cxn>
              <a:cxn ang="0">
                <a:pos x="connsiteX2" y="connsiteY2"/>
              </a:cxn>
              <a:cxn ang="0">
                <a:pos x="connsiteX3" y="connsiteY3"/>
              </a:cxn>
            </a:cxnLst>
            <a:rect l="l" t="t" r="r" b="b"/>
            <a:pathLst>
              <a:path w="4702629" h="1190171">
                <a:moveTo>
                  <a:pt x="0" y="1190171"/>
                </a:moveTo>
                <a:cubicBezTo>
                  <a:pt x="101600" y="672494"/>
                  <a:pt x="203201" y="154818"/>
                  <a:pt x="783772" y="130628"/>
                </a:cubicBezTo>
                <a:cubicBezTo>
                  <a:pt x="1364344" y="106437"/>
                  <a:pt x="2830286" y="1066799"/>
                  <a:pt x="3483429" y="1045028"/>
                </a:cubicBezTo>
                <a:cubicBezTo>
                  <a:pt x="4136572" y="1023257"/>
                  <a:pt x="4419600" y="511628"/>
                  <a:pt x="4702629" y="0"/>
                </a:cubicBezTo>
              </a:path>
            </a:pathLst>
          </a:custGeom>
          <a:noFill/>
          <a:ln w="12700" cap="flat">
            <a:solidFill>
              <a:schemeClr val="tx1"/>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endParaRPr>
          </a:p>
        </p:txBody>
      </p:sp>
      <p:pic>
        <p:nvPicPr>
          <p:cNvPr id="16" name="图片 15">
            <a:extLst>
              <a:ext uri="{FF2B5EF4-FFF2-40B4-BE49-F238E27FC236}">
                <a16:creationId xmlns:a16="http://schemas.microsoft.com/office/drawing/2014/main" id="{8D168D96-DA46-702B-9DD7-9D96E56334F3}"/>
              </a:ext>
            </a:extLst>
          </p:cNvPr>
          <p:cNvPicPr>
            <a:picLocks noChangeAspect="1"/>
          </p:cNvPicPr>
          <p:nvPr/>
        </p:nvPicPr>
        <p:blipFill>
          <a:blip r:embed="rId4"/>
          <a:stretch>
            <a:fillRect/>
          </a:stretch>
        </p:blipFill>
        <p:spPr>
          <a:xfrm>
            <a:off x="6332876" y="7865248"/>
            <a:ext cx="4834458" cy="1447499"/>
          </a:xfrm>
          <a:prstGeom prst="rect">
            <a:avLst/>
          </a:prstGeom>
        </p:spPr>
      </p:pic>
      <p:sp>
        <p:nvSpPr>
          <p:cNvPr id="31" name="文本框 30">
            <a:extLst>
              <a:ext uri="{FF2B5EF4-FFF2-40B4-BE49-F238E27FC236}">
                <a16:creationId xmlns:a16="http://schemas.microsoft.com/office/drawing/2014/main" id="{BD583839-CC67-048E-BF62-F62131022102}"/>
              </a:ext>
            </a:extLst>
          </p:cNvPr>
          <p:cNvSpPr txBox="1"/>
          <p:nvPr/>
        </p:nvSpPr>
        <p:spPr>
          <a:xfrm>
            <a:off x="924028" y="7873865"/>
            <a:ext cx="5036791"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2800" b="0" i="0" u="none" strike="noStrike" baseline="0" dirty="0">
                <a:latin typeface="LinLibertineTB"/>
              </a:rPr>
              <a:t>Finding data points near the classification boundary</a:t>
            </a:r>
            <a:endParaRPr lang="zh-CN" altLang="en-US" sz="2800" dirty="0"/>
          </a:p>
        </p:txBody>
      </p:sp>
      <p:cxnSp>
        <p:nvCxnSpPr>
          <p:cNvPr id="30" name="直接箭头连接符 29">
            <a:extLst>
              <a:ext uri="{FF2B5EF4-FFF2-40B4-BE49-F238E27FC236}">
                <a16:creationId xmlns:a16="http://schemas.microsoft.com/office/drawing/2014/main" id="{0508E84E-B615-B997-61A3-E284C21A6FA9}"/>
              </a:ext>
            </a:extLst>
          </p:cNvPr>
          <p:cNvCxnSpPr/>
          <p:nvPr/>
        </p:nvCxnSpPr>
        <p:spPr>
          <a:xfrm>
            <a:off x="7645400" y="4138733"/>
            <a:ext cx="0" cy="1368498"/>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5" name="文本框 34">
            <a:extLst>
              <a:ext uri="{FF2B5EF4-FFF2-40B4-BE49-F238E27FC236}">
                <a16:creationId xmlns:a16="http://schemas.microsoft.com/office/drawing/2014/main" id="{24D8492A-63CB-00F1-6C51-D5B48071A017}"/>
              </a:ext>
            </a:extLst>
          </p:cNvPr>
          <p:cNvSpPr txBox="1"/>
          <p:nvPr/>
        </p:nvSpPr>
        <p:spPr>
          <a:xfrm>
            <a:off x="7418704" y="4328601"/>
            <a:ext cx="2076843"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b="0" dirty="0">
                <a:latin typeface="LinLibertineTB"/>
              </a:rPr>
              <a:t>Distance K</a:t>
            </a:r>
            <a:endParaRPr lang="zh-CN" altLang="en-US" dirty="0"/>
          </a:p>
        </p:txBody>
      </p:sp>
      <p:pic>
        <p:nvPicPr>
          <p:cNvPr id="98" name="图片 97">
            <a:extLst>
              <a:ext uri="{FF2B5EF4-FFF2-40B4-BE49-F238E27FC236}">
                <a16:creationId xmlns:a16="http://schemas.microsoft.com/office/drawing/2014/main" id="{64BBFC25-4ED8-BFE9-95D3-05E34D2C5E39}"/>
              </a:ext>
            </a:extLst>
          </p:cNvPr>
          <p:cNvPicPr>
            <a:picLocks noChangeAspect="1"/>
          </p:cNvPicPr>
          <p:nvPr/>
        </p:nvPicPr>
        <p:blipFill>
          <a:blip r:embed="rId5"/>
          <a:stretch>
            <a:fillRect/>
          </a:stretch>
        </p:blipFill>
        <p:spPr>
          <a:xfrm>
            <a:off x="3673221" y="6734468"/>
            <a:ext cx="3254232" cy="590101"/>
          </a:xfrm>
          <a:prstGeom prst="rect">
            <a:avLst/>
          </a:prstGeom>
        </p:spPr>
      </p:pic>
      <p:sp>
        <p:nvSpPr>
          <p:cNvPr id="38" name="椭圆 37">
            <a:extLst>
              <a:ext uri="{FF2B5EF4-FFF2-40B4-BE49-F238E27FC236}">
                <a16:creationId xmlns:a16="http://schemas.microsoft.com/office/drawing/2014/main" id="{8C87683D-0FBF-3BD7-BEF9-F06C947039F2}"/>
              </a:ext>
            </a:extLst>
          </p:cNvPr>
          <p:cNvSpPr/>
          <p:nvPr/>
        </p:nvSpPr>
        <p:spPr>
          <a:xfrm>
            <a:off x="6316776" y="6138593"/>
            <a:ext cx="371248" cy="322069"/>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227657443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ocial Network"/>
          <p:cNvSpPr txBox="1"/>
          <p:nvPr/>
        </p:nvSpPr>
        <p:spPr>
          <a:xfrm>
            <a:off x="924028" y="886493"/>
            <a:ext cx="7826077" cy="9335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defRPr sz="4000">
                <a:solidFill>
                  <a:srgbClr val="811408"/>
                </a:solidFill>
                <a:latin typeface="Times New Roman"/>
                <a:ea typeface="Times New Roman"/>
                <a:cs typeface="Times New Roman"/>
                <a:sym typeface="Times New Roman"/>
              </a:defRPr>
            </a:lvl1pPr>
          </a:lstStyle>
          <a:p>
            <a:r>
              <a:rPr lang="en-US" altLang="zh-CN" sz="5400" dirty="0"/>
              <a:t>Verify Fingerprinting </a:t>
            </a:r>
          </a:p>
        </p:txBody>
      </p:sp>
      <p:sp>
        <p:nvSpPr>
          <p:cNvPr id="129" name="The online social network (OSN) is indispensable in our daily life.…"/>
          <p:cNvSpPr txBox="1"/>
          <p:nvPr/>
        </p:nvSpPr>
        <p:spPr>
          <a:xfrm>
            <a:off x="707577" y="2307820"/>
            <a:ext cx="11589646" cy="6604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marL="380999" indent="-380999" algn="just" defTabSz="457200">
              <a:lnSpc>
                <a:spcPts val="4800"/>
              </a:lnSpc>
              <a:buClr>
                <a:srgbClr val="000000"/>
              </a:buClr>
              <a:buSzPct val="145000"/>
              <a:buFontTx/>
              <a:buChar char="•"/>
              <a:defRPr sz="2900">
                <a:latin typeface="Times New Roman"/>
                <a:ea typeface="Times New Roman"/>
                <a:cs typeface="Times New Roman"/>
                <a:sym typeface="Times New Roman"/>
              </a:defRPr>
            </a:pPr>
            <a:r>
              <a:rPr lang="en-US" altLang="zh-CN" dirty="0"/>
              <a:t>Fingerprinting</a:t>
            </a:r>
          </a:p>
        </p:txBody>
      </p:sp>
      <p:sp>
        <p:nvSpPr>
          <p:cNvPr id="14" name="Rectangle"/>
          <p:cNvSpPr/>
          <p:nvPr/>
        </p:nvSpPr>
        <p:spPr>
          <a:xfrm>
            <a:off x="707577" y="886493"/>
            <a:ext cx="123695" cy="954833"/>
          </a:xfrm>
          <a:prstGeom prst="rect">
            <a:avLst/>
          </a:prstGeom>
          <a:solidFill>
            <a:srgbClr val="811408"/>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pic>
        <p:nvPicPr>
          <p:cNvPr id="3" name="图片 2">
            <a:extLst>
              <a:ext uri="{FF2B5EF4-FFF2-40B4-BE49-F238E27FC236}">
                <a16:creationId xmlns:a16="http://schemas.microsoft.com/office/drawing/2014/main" id="{5510626B-B8B5-FD5E-48F8-2886CF141D09}"/>
              </a:ext>
            </a:extLst>
          </p:cNvPr>
          <p:cNvPicPr>
            <a:picLocks noChangeAspect="1"/>
          </p:cNvPicPr>
          <p:nvPr/>
        </p:nvPicPr>
        <p:blipFill>
          <a:blip r:embed="rId3"/>
          <a:stretch>
            <a:fillRect/>
          </a:stretch>
        </p:blipFill>
        <p:spPr>
          <a:xfrm>
            <a:off x="6502400" y="4793157"/>
            <a:ext cx="5767534" cy="455695"/>
          </a:xfrm>
          <a:prstGeom prst="rect">
            <a:avLst/>
          </a:prstGeom>
        </p:spPr>
      </p:pic>
      <p:sp>
        <p:nvSpPr>
          <p:cNvPr id="18" name="椭圆 17">
            <a:extLst>
              <a:ext uri="{FF2B5EF4-FFF2-40B4-BE49-F238E27FC236}">
                <a16:creationId xmlns:a16="http://schemas.microsoft.com/office/drawing/2014/main" id="{AE043535-5D83-DD35-D024-5A0331B9951A}"/>
              </a:ext>
            </a:extLst>
          </p:cNvPr>
          <p:cNvSpPr/>
          <p:nvPr/>
        </p:nvSpPr>
        <p:spPr>
          <a:xfrm>
            <a:off x="1642832" y="6063970"/>
            <a:ext cx="411845" cy="380441"/>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 name="矩形: 圆角 3">
            <a:extLst>
              <a:ext uri="{FF2B5EF4-FFF2-40B4-BE49-F238E27FC236}">
                <a16:creationId xmlns:a16="http://schemas.microsoft.com/office/drawing/2014/main" id="{21630A5B-3D19-D077-CE28-A084853503FB}"/>
              </a:ext>
            </a:extLst>
          </p:cNvPr>
          <p:cNvSpPr/>
          <p:nvPr/>
        </p:nvSpPr>
        <p:spPr>
          <a:xfrm>
            <a:off x="3276600" y="4339687"/>
            <a:ext cx="2587333" cy="1491650"/>
          </a:xfrm>
          <a:prstGeom prst="round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1" name="文本框 20">
            <a:extLst>
              <a:ext uri="{FF2B5EF4-FFF2-40B4-BE49-F238E27FC236}">
                <a16:creationId xmlns:a16="http://schemas.microsoft.com/office/drawing/2014/main" id="{B9D37201-F0F6-9F5F-69F9-20E6E5E9EC1F}"/>
              </a:ext>
            </a:extLst>
          </p:cNvPr>
          <p:cNvSpPr txBox="1"/>
          <p:nvPr/>
        </p:nvSpPr>
        <p:spPr>
          <a:xfrm>
            <a:off x="3595833" y="4608458"/>
            <a:ext cx="2050466"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2800" b="0" dirty="0"/>
              <a:t>Target Model</a:t>
            </a:r>
          </a:p>
        </p:txBody>
      </p:sp>
      <p:sp>
        <p:nvSpPr>
          <p:cNvPr id="23" name="文本框 22">
            <a:extLst>
              <a:ext uri="{FF2B5EF4-FFF2-40B4-BE49-F238E27FC236}">
                <a16:creationId xmlns:a16="http://schemas.microsoft.com/office/drawing/2014/main" id="{9AD65FD3-1A93-FEF1-37D1-BF27F9784A3D}"/>
              </a:ext>
            </a:extLst>
          </p:cNvPr>
          <p:cNvSpPr txBox="1"/>
          <p:nvPr/>
        </p:nvSpPr>
        <p:spPr>
          <a:xfrm>
            <a:off x="112481" y="4583103"/>
            <a:ext cx="3472546"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2400" b="0" dirty="0"/>
              <a:t>Fingerprinting </a:t>
            </a:r>
          </a:p>
          <a:p>
            <a:r>
              <a:rPr lang="en-US" altLang="zh-CN" sz="2400" b="0" dirty="0"/>
              <a:t>data points</a:t>
            </a:r>
            <a:endParaRPr lang="zh-CN" altLang="en-US" sz="2400" b="0" dirty="0"/>
          </a:p>
        </p:txBody>
      </p:sp>
      <p:cxnSp>
        <p:nvCxnSpPr>
          <p:cNvPr id="9" name="直接箭头连接符 8">
            <a:extLst>
              <a:ext uri="{FF2B5EF4-FFF2-40B4-BE49-F238E27FC236}">
                <a16:creationId xmlns:a16="http://schemas.microsoft.com/office/drawing/2014/main" id="{302B2AE9-E1D8-2248-7354-7DC86B8F2310}"/>
              </a:ext>
            </a:extLst>
          </p:cNvPr>
          <p:cNvCxnSpPr>
            <a:cxnSpLocks/>
            <a:stCxn id="18" idx="7"/>
            <a:endCxn id="4" idx="1"/>
          </p:cNvCxnSpPr>
          <p:nvPr/>
        </p:nvCxnSpPr>
        <p:spPr>
          <a:xfrm flipV="1">
            <a:off x="1994364" y="5085512"/>
            <a:ext cx="1282236" cy="1034172"/>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2" name="文本框 31">
            <a:extLst>
              <a:ext uri="{FF2B5EF4-FFF2-40B4-BE49-F238E27FC236}">
                <a16:creationId xmlns:a16="http://schemas.microsoft.com/office/drawing/2014/main" id="{EDC75D23-0A60-066D-3212-AE6DC77042E7}"/>
              </a:ext>
            </a:extLst>
          </p:cNvPr>
          <p:cNvSpPr txBox="1"/>
          <p:nvPr/>
        </p:nvSpPr>
        <p:spPr>
          <a:xfrm>
            <a:off x="5990495" y="3345682"/>
            <a:ext cx="6506306"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2800" b="0" dirty="0"/>
              <a:t>Fingerprint</a:t>
            </a:r>
          </a:p>
        </p:txBody>
      </p:sp>
      <p:sp>
        <p:nvSpPr>
          <p:cNvPr id="34" name="矩形: 圆角 33">
            <a:extLst>
              <a:ext uri="{FF2B5EF4-FFF2-40B4-BE49-F238E27FC236}">
                <a16:creationId xmlns:a16="http://schemas.microsoft.com/office/drawing/2014/main" id="{D41DB1B4-2FB7-A3E9-5A5E-A73C5B74F213}"/>
              </a:ext>
            </a:extLst>
          </p:cNvPr>
          <p:cNvSpPr/>
          <p:nvPr/>
        </p:nvSpPr>
        <p:spPr>
          <a:xfrm>
            <a:off x="3276600" y="6435187"/>
            <a:ext cx="2587333" cy="1491650"/>
          </a:xfrm>
          <a:prstGeom prst="round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36" name="文本框 35">
            <a:extLst>
              <a:ext uri="{FF2B5EF4-FFF2-40B4-BE49-F238E27FC236}">
                <a16:creationId xmlns:a16="http://schemas.microsoft.com/office/drawing/2014/main" id="{2FB7EB07-EF39-BF98-ACF6-67B919FA8668}"/>
              </a:ext>
            </a:extLst>
          </p:cNvPr>
          <p:cNvSpPr txBox="1"/>
          <p:nvPr/>
        </p:nvSpPr>
        <p:spPr>
          <a:xfrm>
            <a:off x="3595833" y="6703958"/>
            <a:ext cx="2050466"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2800" b="0" dirty="0"/>
              <a:t>Suspect Model</a:t>
            </a:r>
          </a:p>
        </p:txBody>
      </p:sp>
      <p:cxnSp>
        <p:nvCxnSpPr>
          <p:cNvPr id="15" name="直接箭头连接符 14">
            <a:extLst>
              <a:ext uri="{FF2B5EF4-FFF2-40B4-BE49-F238E27FC236}">
                <a16:creationId xmlns:a16="http://schemas.microsoft.com/office/drawing/2014/main" id="{F1D19284-BD8D-C6B3-FC63-34B4557819F2}"/>
              </a:ext>
            </a:extLst>
          </p:cNvPr>
          <p:cNvCxnSpPr>
            <a:stCxn id="18" idx="5"/>
          </p:cNvCxnSpPr>
          <p:nvPr/>
        </p:nvCxnSpPr>
        <p:spPr>
          <a:xfrm>
            <a:off x="1994364" y="6388697"/>
            <a:ext cx="1282236" cy="88827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37" name="图片 36">
            <a:extLst>
              <a:ext uri="{FF2B5EF4-FFF2-40B4-BE49-F238E27FC236}">
                <a16:creationId xmlns:a16="http://schemas.microsoft.com/office/drawing/2014/main" id="{990D107A-26A0-1569-9A68-85DC7FA001EF}"/>
              </a:ext>
            </a:extLst>
          </p:cNvPr>
          <p:cNvPicPr>
            <a:picLocks noChangeAspect="1"/>
          </p:cNvPicPr>
          <p:nvPr/>
        </p:nvPicPr>
        <p:blipFill>
          <a:blip r:embed="rId3"/>
          <a:stretch>
            <a:fillRect/>
          </a:stretch>
        </p:blipFill>
        <p:spPr>
          <a:xfrm>
            <a:off x="6529689" y="6868756"/>
            <a:ext cx="5767534" cy="455695"/>
          </a:xfrm>
          <a:prstGeom prst="rect">
            <a:avLst/>
          </a:prstGeom>
        </p:spPr>
      </p:pic>
      <p:sp>
        <p:nvSpPr>
          <p:cNvPr id="38" name="文本框 37">
            <a:extLst>
              <a:ext uri="{FF2B5EF4-FFF2-40B4-BE49-F238E27FC236}">
                <a16:creationId xmlns:a16="http://schemas.microsoft.com/office/drawing/2014/main" id="{68F08D5D-3552-3297-7F7D-2D4A90706FDF}"/>
              </a:ext>
            </a:extLst>
          </p:cNvPr>
          <p:cNvSpPr txBox="1"/>
          <p:nvPr/>
        </p:nvSpPr>
        <p:spPr>
          <a:xfrm>
            <a:off x="3586163" y="8351008"/>
            <a:ext cx="659765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matching rate</a:t>
            </a:r>
            <a:endParaRPr lang="zh-CN" altLang="en-US" dirty="0"/>
          </a:p>
        </p:txBody>
      </p:sp>
      <p:pic>
        <p:nvPicPr>
          <p:cNvPr id="25" name="图片 24">
            <a:extLst>
              <a:ext uri="{FF2B5EF4-FFF2-40B4-BE49-F238E27FC236}">
                <a16:creationId xmlns:a16="http://schemas.microsoft.com/office/drawing/2014/main" id="{4EA479A6-EB4E-8EF8-EAA6-470CA3C337E6}"/>
              </a:ext>
            </a:extLst>
          </p:cNvPr>
          <p:cNvPicPr>
            <a:picLocks noChangeAspect="1"/>
          </p:cNvPicPr>
          <p:nvPr/>
        </p:nvPicPr>
        <p:blipFill>
          <a:blip r:embed="rId4"/>
          <a:stretch>
            <a:fillRect/>
          </a:stretch>
        </p:blipFill>
        <p:spPr>
          <a:xfrm>
            <a:off x="8073830" y="8157977"/>
            <a:ext cx="676275" cy="847725"/>
          </a:xfrm>
          <a:prstGeom prst="rect">
            <a:avLst/>
          </a:prstGeom>
        </p:spPr>
      </p:pic>
      <p:pic>
        <p:nvPicPr>
          <p:cNvPr id="39" name="图片 38">
            <a:extLst>
              <a:ext uri="{FF2B5EF4-FFF2-40B4-BE49-F238E27FC236}">
                <a16:creationId xmlns:a16="http://schemas.microsoft.com/office/drawing/2014/main" id="{A0C83754-D9B6-ABD1-B865-7CE4DD878A66}"/>
              </a:ext>
            </a:extLst>
          </p:cNvPr>
          <p:cNvPicPr>
            <a:picLocks noChangeAspect="1"/>
          </p:cNvPicPr>
          <p:nvPr/>
        </p:nvPicPr>
        <p:blipFill>
          <a:blip r:embed="rId5"/>
          <a:stretch>
            <a:fillRect/>
          </a:stretch>
        </p:blipFill>
        <p:spPr>
          <a:xfrm>
            <a:off x="8955535" y="8391694"/>
            <a:ext cx="3415198" cy="408279"/>
          </a:xfrm>
          <a:prstGeom prst="rect">
            <a:avLst/>
          </a:prstGeom>
        </p:spPr>
      </p:pic>
      <p:pic>
        <p:nvPicPr>
          <p:cNvPr id="45" name="图片 44">
            <a:extLst>
              <a:ext uri="{FF2B5EF4-FFF2-40B4-BE49-F238E27FC236}">
                <a16:creationId xmlns:a16="http://schemas.microsoft.com/office/drawing/2014/main" id="{28C077FB-AF20-830B-9476-464A4E36A7DE}"/>
              </a:ext>
            </a:extLst>
          </p:cNvPr>
          <p:cNvPicPr>
            <a:picLocks noChangeAspect="1"/>
          </p:cNvPicPr>
          <p:nvPr/>
        </p:nvPicPr>
        <p:blipFill>
          <a:blip r:embed="rId6"/>
          <a:stretch>
            <a:fillRect/>
          </a:stretch>
        </p:blipFill>
        <p:spPr>
          <a:xfrm>
            <a:off x="8535793" y="6860517"/>
            <a:ext cx="162543" cy="209952"/>
          </a:xfrm>
          <a:prstGeom prst="rect">
            <a:avLst/>
          </a:prstGeom>
        </p:spPr>
      </p:pic>
      <p:pic>
        <p:nvPicPr>
          <p:cNvPr id="48" name="图片 47">
            <a:extLst>
              <a:ext uri="{FF2B5EF4-FFF2-40B4-BE49-F238E27FC236}">
                <a16:creationId xmlns:a16="http://schemas.microsoft.com/office/drawing/2014/main" id="{9662D975-49D2-BBAF-784C-4C7A1BFAF704}"/>
              </a:ext>
            </a:extLst>
          </p:cNvPr>
          <p:cNvPicPr>
            <a:picLocks noChangeAspect="1"/>
          </p:cNvPicPr>
          <p:nvPr/>
        </p:nvPicPr>
        <p:blipFill>
          <a:blip r:embed="rId6"/>
          <a:stretch>
            <a:fillRect/>
          </a:stretch>
        </p:blipFill>
        <p:spPr>
          <a:xfrm>
            <a:off x="9812141" y="6853222"/>
            <a:ext cx="162543" cy="209952"/>
          </a:xfrm>
          <a:prstGeom prst="rect">
            <a:avLst/>
          </a:prstGeom>
        </p:spPr>
      </p:pic>
      <p:pic>
        <p:nvPicPr>
          <p:cNvPr id="49" name="图片 48">
            <a:extLst>
              <a:ext uri="{FF2B5EF4-FFF2-40B4-BE49-F238E27FC236}">
                <a16:creationId xmlns:a16="http://schemas.microsoft.com/office/drawing/2014/main" id="{77E0996F-295B-05BE-EC57-62214794C5F0}"/>
              </a:ext>
            </a:extLst>
          </p:cNvPr>
          <p:cNvPicPr>
            <a:picLocks noChangeAspect="1"/>
          </p:cNvPicPr>
          <p:nvPr/>
        </p:nvPicPr>
        <p:blipFill>
          <a:blip r:embed="rId6"/>
          <a:stretch>
            <a:fillRect/>
          </a:stretch>
        </p:blipFill>
        <p:spPr>
          <a:xfrm>
            <a:off x="11821917" y="6853222"/>
            <a:ext cx="162543" cy="209952"/>
          </a:xfrm>
          <a:prstGeom prst="rect">
            <a:avLst/>
          </a:prstGeom>
        </p:spPr>
      </p:pic>
      <p:pic>
        <p:nvPicPr>
          <p:cNvPr id="47" name="图片 46">
            <a:extLst>
              <a:ext uri="{FF2B5EF4-FFF2-40B4-BE49-F238E27FC236}">
                <a16:creationId xmlns:a16="http://schemas.microsoft.com/office/drawing/2014/main" id="{027FFC6E-33BB-1728-5660-318296C7D2B2}"/>
              </a:ext>
            </a:extLst>
          </p:cNvPr>
          <p:cNvPicPr>
            <a:picLocks noChangeAspect="1"/>
          </p:cNvPicPr>
          <p:nvPr/>
        </p:nvPicPr>
        <p:blipFill>
          <a:blip r:embed="rId7"/>
          <a:stretch>
            <a:fillRect/>
          </a:stretch>
        </p:blipFill>
        <p:spPr>
          <a:xfrm>
            <a:off x="6934335" y="7158159"/>
            <a:ext cx="151521" cy="181826"/>
          </a:xfrm>
          <a:prstGeom prst="rect">
            <a:avLst/>
          </a:prstGeom>
        </p:spPr>
      </p:pic>
      <p:sp>
        <p:nvSpPr>
          <p:cNvPr id="51" name="箭头: 下 50">
            <a:extLst>
              <a:ext uri="{FF2B5EF4-FFF2-40B4-BE49-F238E27FC236}">
                <a16:creationId xmlns:a16="http://schemas.microsoft.com/office/drawing/2014/main" id="{7BCE9C2A-3FD8-7489-2EBE-13AFB08B47FD}"/>
              </a:ext>
            </a:extLst>
          </p:cNvPr>
          <p:cNvSpPr/>
          <p:nvPr/>
        </p:nvSpPr>
        <p:spPr>
          <a:xfrm>
            <a:off x="8933089" y="5562565"/>
            <a:ext cx="632942" cy="1141393"/>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56697643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ocial Network"/>
          <p:cNvSpPr txBox="1"/>
          <p:nvPr/>
        </p:nvSpPr>
        <p:spPr>
          <a:xfrm>
            <a:off x="924028" y="886493"/>
            <a:ext cx="7826077" cy="9335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defRPr sz="4000">
                <a:solidFill>
                  <a:srgbClr val="811408"/>
                </a:solidFill>
                <a:latin typeface="Times New Roman"/>
                <a:ea typeface="Times New Roman"/>
                <a:cs typeface="Times New Roman"/>
                <a:sym typeface="Times New Roman"/>
              </a:defRPr>
            </a:lvl1pPr>
          </a:lstStyle>
          <a:p>
            <a:r>
              <a:rPr lang="en-US" altLang="zh-CN" sz="5400" dirty="0"/>
              <a:t>EXPERIMENTS</a:t>
            </a:r>
          </a:p>
        </p:txBody>
      </p:sp>
      <p:sp>
        <p:nvSpPr>
          <p:cNvPr id="129" name="The online social network (OSN) is indispensable in our daily life.…"/>
          <p:cNvSpPr txBox="1"/>
          <p:nvPr/>
        </p:nvSpPr>
        <p:spPr>
          <a:xfrm>
            <a:off x="707577" y="2307820"/>
            <a:ext cx="11589646" cy="6514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marL="380999" indent="-380999" algn="just" defTabSz="457200">
              <a:lnSpc>
                <a:spcPts val="4800"/>
              </a:lnSpc>
              <a:buClr>
                <a:srgbClr val="000000"/>
              </a:buClr>
              <a:buSzPct val="145000"/>
              <a:buChar char="•"/>
              <a:defRPr sz="2900">
                <a:latin typeface="Times New Roman"/>
                <a:ea typeface="Times New Roman"/>
                <a:cs typeface="Times New Roman"/>
                <a:sym typeface="Times New Roman"/>
              </a:defRPr>
            </a:pPr>
            <a:r>
              <a:rPr lang="en-US" altLang="zh-CN" dirty="0"/>
              <a:t>Target Model and Positive Suspect Model</a:t>
            </a:r>
          </a:p>
        </p:txBody>
      </p:sp>
      <p:sp>
        <p:nvSpPr>
          <p:cNvPr id="14" name="Rectangle"/>
          <p:cNvSpPr/>
          <p:nvPr/>
        </p:nvSpPr>
        <p:spPr>
          <a:xfrm>
            <a:off x="707577" y="886493"/>
            <a:ext cx="123695" cy="954833"/>
          </a:xfrm>
          <a:prstGeom prst="rect">
            <a:avLst/>
          </a:prstGeom>
          <a:solidFill>
            <a:srgbClr val="811408"/>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pic>
        <p:nvPicPr>
          <p:cNvPr id="4" name="图片 3">
            <a:extLst>
              <a:ext uri="{FF2B5EF4-FFF2-40B4-BE49-F238E27FC236}">
                <a16:creationId xmlns:a16="http://schemas.microsoft.com/office/drawing/2014/main" id="{A1A97DA9-41C6-4A8A-EE98-F6698008727B}"/>
              </a:ext>
            </a:extLst>
          </p:cNvPr>
          <p:cNvPicPr>
            <a:picLocks noChangeAspect="1"/>
          </p:cNvPicPr>
          <p:nvPr/>
        </p:nvPicPr>
        <p:blipFill>
          <a:blip r:embed="rId3"/>
          <a:stretch>
            <a:fillRect/>
          </a:stretch>
        </p:blipFill>
        <p:spPr>
          <a:xfrm>
            <a:off x="5170519" y="2989944"/>
            <a:ext cx="6743700" cy="6467475"/>
          </a:xfrm>
          <a:prstGeom prst="rect">
            <a:avLst/>
          </a:prstGeom>
        </p:spPr>
      </p:pic>
      <p:sp>
        <p:nvSpPr>
          <p:cNvPr id="10" name="文本框 9">
            <a:extLst>
              <a:ext uri="{FF2B5EF4-FFF2-40B4-BE49-F238E27FC236}">
                <a16:creationId xmlns:a16="http://schemas.microsoft.com/office/drawing/2014/main" id="{3F1FE89D-8AC4-3E90-90C3-3DF85597DD9E}"/>
              </a:ext>
            </a:extLst>
          </p:cNvPr>
          <p:cNvSpPr txBox="1"/>
          <p:nvPr/>
        </p:nvSpPr>
        <p:spPr>
          <a:xfrm>
            <a:off x="932543" y="4022449"/>
            <a:ext cx="3730171"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sz="2400" b="0" i="0" u="none" strike="noStrike" baseline="0" dirty="0">
                <a:latin typeface="LinLibertineTB"/>
              </a:rPr>
              <a:t>Fine-tune last layer (FTLL)</a:t>
            </a:r>
            <a:endParaRPr lang="zh-CN" altLang="en-US" dirty="0"/>
          </a:p>
        </p:txBody>
      </p:sp>
      <p:sp>
        <p:nvSpPr>
          <p:cNvPr id="12" name="文本框 11">
            <a:extLst>
              <a:ext uri="{FF2B5EF4-FFF2-40B4-BE49-F238E27FC236}">
                <a16:creationId xmlns:a16="http://schemas.microsoft.com/office/drawing/2014/main" id="{F8465214-A7B3-E355-AF44-55A6E4D77990}"/>
              </a:ext>
            </a:extLst>
          </p:cNvPr>
          <p:cNvSpPr txBox="1"/>
          <p:nvPr/>
        </p:nvSpPr>
        <p:spPr>
          <a:xfrm>
            <a:off x="924028" y="4500024"/>
            <a:ext cx="4053114"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sz="2400" b="0" i="0" u="none" strike="noStrike" baseline="0" dirty="0">
                <a:latin typeface="LinLibertineTB"/>
              </a:rPr>
              <a:t>Fine-tune all layer (FTAL)</a:t>
            </a:r>
            <a:endParaRPr lang="zh-CN" altLang="en-US" dirty="0"/>
          </a:p>
        </p:txBody>
      </p:sp>
      <p:sp>
        <p:nvSpPr>
          <p:cNvPr id="13" name="文本框 12">
            <a:extLst>
              <a:ext uri="{FF2B5EF4-FFF2-40B4-BE49-F238E27FC236}">
                <a16:creationId xmlns:a16="http://schemas.microsoft.com/office/drawing/2014/main" id="{0C95BF8D-4E67-2763-2205-5D67D24B1340}"/>
              </a:ext>
            </a:extLst>
          </p:cNvPr>
          <p:cNvSpPr txBox="1"/>
          <p:nvPr/>
        </p:nvSpPr>
        <p:spPr>
          <a:xfrm>
            <a:off x="924028" y="5516560"/>
            <a:ext cx="4836232"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b="0">
                <a:latin typeface="LinLibertineTB"/>
              </a:defRPr>
            </a:lvl1pPr>
          </a:lstStyle>
          <a:p>
            <a:pPr algn="l"/>
            <a:r>
              <a:rPr lang="en-US" altLang="zh-CN" dirty="0"/>
              <a:t>Retrain last layer (RTLL)</a:t>
            </a:r>
            <a:endParaRPr lang="zh-CN" altLang="en-US" dirty="0"/>
          </a:p>
        </p:txBody>
      </p:sp>
      <p:sp>
        <p:nvSpPr>
          <p:cNvPr id="15" name="文本框 14">
            <a:extLst>
              <a:ext uri="{FF2B5EF4-FFF2-40B4-BE49-F238E27FC236}">
                <a16:creationId xmlns:a16="http://schemas.microsoft.com/office/drawing/2014/main" id="{19EBD6EE-2415-E20C-785D-D077DF274D5F}"/>
              </a:ext>
            </a:extLst>
          </p:cNvPr>
          <p:cNvSpPr txBox="1"/>
          <p:nvPr/>
        </p:nvSpPr>
        <p:spPr>
          <a:xfrm>
            <a:off x="924028" y="6008889"/>
            <a:ext cx="3414486"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sz="2400" b="0" i="0" u="none" strike="noStrike" baseline="0" dirty="0">
                <a:latin typeface="LinLibertineTB"/>
              </a:rPr>
              <a:t>Retrain all layers (RTAL)</a:t>
            </a:r>
            <a:endParaRPr lang="zh-CN" altLang="en-US" dirty="0"/>
          </a:p>
        </p:txBody>
      </p:sp>
      <p:sp>
        <p:nvSpPr>
          <p:cNvPr id="17" name="文本框 16">
            <a:extLst>
              <a:ext uri="{FF2B5EF4-FFF2-40B4-BE49-F238E27FC236}">
                <a16:creationId xmlns:a16="http://schemas.microsoft.com/office/drawing/2014/main" id="{636178DE-C984-79DE-6979-963F5657F101}"/>
              </a:ext>
            </a:extLst>
          </p:cNvPr>
          <p:cNvSpPr txBox="1"/>
          <p:nvPr/>
        </p:nvSpPr>
        <p:spPr>
          <a:xfrm>
            <a:off x="932543" y="6968448"/>
            <a:ext cx="2986119"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sz="2400" b="0" i="0" u="none" strike="noStrike" baseline="0" dirty="0">
                <a:latin typeface="LinLibertineTB"/>
              </a:rPr>
              <a:t>Weight pruning (WP)</a:t>
            </a:r>
            <a:endParaRPr lang="zh-CN" altLang="en-US" dirty="0"/>
          </a:p>
        </p:txBody>
      </p:sp>
      <p:sp>
        <p:nvSpPr>
          <p:cNvPr id="19" name="文本框 18">
            <a:extLst>
              <a:ext uri="{FF2B5EF4-FFF2-40B4-BE49-F238E27FC236}">
                <a16:creationId xmlns:a16="http://schemas.microsoft.com/office/drawing/2014/main" id="{E4BBFDDD-563C-47B3-0AC8-676513A884B8}"/>
              </a:ext>
            </a:extLst>
          </p:cNvPr>
          <p:cNvSpPr txBox="1"/>
          <p:nvPr/>
        </p:nvSpPr>
        <p:spPr>
          <a:xfrm>
            <a:off x="932543" y="7486989"/>
            <a:ext cx="2478314"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2400" b="0" i="0" u="none" strike="noStrike" baseline="0" dirty="0">
                <a:latin typeface="LinLibertineTB"/>
              </a:rPr>
              <a:t>Filter pruning (FP)</a:t>
            </a:r>
            <a:r>
              <a:rPr lang="en-US" altLang="zh-CN" sz="2400" b="0" i="0" u="none" strike="noStrike" baseline="0" dirty="0">
                <a:latin typeface="LinLibertineT"/>
              </a:rPr>
              <a:t>.</a:t>
            </a:r>
            <a:endParaRPr lang="zh-CN" altLang="en-US" dirty="0"/>
          </a:p>
        </p:txBody>
      </p:sp>
    </p:spTree>
    <p:extLst>
      <p:ext uri="{BB962C8B-B14F-4D97-AF65-F5344CB8AC3E}">
        <p14:creationId xmlns:p14="http://schemas.microsoft.com/office/powerpoint/2010/main" val="286960967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ocial Network"/>
          <p:cNvSpPr txBox="1"/>
          <p:nvPr/>
        </p:nvSpPr>
        <p:spPr>
          <a:xfrm>
            <a:off x="924028" y="886493"/>
            <a:ext cx="7826077" cy="9335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defRPr sz="4000">
                <a:solidFill>
                  <a:srgbClr val="811408"/>
                </a:solidFill>
                <a:latin typeface="Times New Roman"/>
                <a:ea typeface="Times New Roman"/>
                <a:cs typeface="Times New Roman"/>
                <a:sym typeface="Times New Roman"/>
              </a:defRPr>
            </a:lvl1pPr>
          </a:lstStyle>
          <a:p>
            <a:r>
              <a:rPr lang="en-US" altLang="zh-CN" sz="5400" dirty="0"/>
              <a:t>EXPERIMENTS</a:t>
            </a:r>
          </a:p>
        </p:txBody>
      </p:sp>
      <p:sp>
        <p:nvSpPr>
          <p:cNvPr id="129" name="The online social network (OSN) is indispensable in our daily life.…"/>
          <p:cNvSpPr txBox="1"/>
          <p:nvPr/>
        </p:nvSpPr>
        <p:spPr>
          <a:xfrm>
            <a:off x="707577" y="2307820"/>
            <a:ext cx="11589646" cy="6514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marL="380999" indent="-380999" algn="just" defTabSz="457200">
              <a:lnSpc>
                <a:spcPts val="4800"/>
              </a:lnSpc>
              <a:buClr>
                <a:srgbClr val="000000"/>
              </a:buClr>
              <a:buSzPct val="145000"/>
              <a:buChar char="•"/>
              <a:defRPr sz="2900">
                <a:latin typeface="Times New Roman"/>
                <a:ea typeface="Times New Roman"/>
                <a:cs typeface="Times New Roman"/>
                <a:sym typeface="Times New Roman"/>
              </a:defRPr>
            </a:pPr>
            <a:r>
              <a:rPr lang="en-US" altLang="zh-CN" dirty="0"/>
              <a:t>Negative Suspect Model</a:t>
            </a:r>
          </a:p>
        </p:txBody>
      </p:sp>
      <p:sp>
        <p:nvSpPr>
          <p:cNvPr id="14" name="Rectangle"/>
          <p:cNvSpPr/>
          <p:nvPr/>
        </p:nvSpPr>
        <p:spPr>
          <a:xfrm>
            <a:off x="707577" y="886493"/>
            <a:ext cx="123695" cy="954833"/>
          </a:xfrm>
          <a:prstGeom prst="rect">
            <a:avLst/>
          </a:prstGeom>
          <a:solidFill>
            <a:srgbClr val="811408"/>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0" name="文本框 9">
            <a:extLst>
              <a:ext uri="{FF2B5EF4-FFF2-40B4-BE49-F238E27FC236}">
                <a16:creationId xmlns:a16="http://schemas.microsoft.com/office/drawing/2014/main" id="{3F1FE89D-8AC4-3E90-90C3-3DF85597DD9E}"/>
              </a:ext>
            </a:extLst>
          </p:cNvPr>
          <p:cNvSpPr txBox="1"/>
          <p:nvPr/>
        </p:nvSpPr>
        <p:spPr>
          <a:xfrm>
            <a:off x="924028" y="3723319"/>
            <a:ext cx="3730171"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sz="2400" b="0" i="0" u="none" strike="noStrike" baseline="0" dirty="0">
                <a:latin typeface="LinLibertineTB"/>
              </a:rPr>
              <a:t>Same-architecture neural network classifiers</a:t>
            </a:r>
            <a:endParaRPr lang="zh-CN" altLang="en-US" dirty="0"/>
          </a:p>
        </p:txBody>
      </p:sp>
      <p:sp>
        <p:nvSpPr>
          <p:cNvPr id="13" name="文本框 12">
            <a:extLst>
              <a:ext uri="{FF2B5EF4-FFF2-40B4-BE49-F238E27FC236}">
                <a16:creationId xmlns:a16="http://schemas.microsoft.com/office/drawing/2014/main" id="{0C95BF8D-4E67-2763-2205-5D67D24B1340}"/>
              </a:ext>
            </a:extLst>
          </p:cNvPr>
          <p:cNvSpPr txBox="1"/>
          <p:nvPr/>
        </p:nvSpPr>
        <p:spPr>
          <a:xfrm>
            <a:off x="924028" y="5693514"/>
            <a:ext cx="4836232"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b="0">
                <a:latin typeface="LinLibertineTB"/>
              </a:defRPr>
            </a:lvl1pPr>
          </a:lstStyle>
          <a:p>
            <a:pPr algn="l"/>
            <a:r>
              <a:rPr lang="en-US" altLang="zh-CN" dirty="0"/>
              <a:t>Different-architecture neural network classifiers</a:t>
            </a:r>
            <a:endParaRPr lang="zh-CN" altLang="en-US" dirty="0"/>
          </a:p>
        </p:txBody>
      </p:sp>
      <p:pic>
        <p:nvPicPr>
          <p:cNvPr id="3" name="图片 2">
            <a:extLst>
              <a:ext uri="{FF2B5EF4-FFF2-40B4-BE49-F238E27FC236}">
                <a16:creationId xmlns:a16="http://schemas.microsoft.com/office/drawing/2014/main" id="{6FF55A87-FF22-443B-B753-4A2A3A3AA0FC}"/>
              </a:ext>
            </a:extLst>
          </p:cNvPr>
          <p:cNvPicPr>
            <a:picLocks noChangeAspect="1"/>
          </p:cNvPicPr>
          <p:nvPr/>
        </p:nvPicPr>
        <p:blipFill>
          <a:blip r:embed="rId3"/>
          <a:stretch>
            <a:fillRect/>
          </a:stretch>
        </p:blipFill>
        <p:spPr>
          <a:xfrm>
            <a:off x="4909968" y="3176479"/>
            <a:ext cx="7680274" cy="5865068"/>
          </a:xfrm>
          <a:prstGeom prst="rect">
            <a:avLst/>
          </a:prstGeom>
        </p:spPr>
      </p:pic>
      <p:sp>
        <p:nvSpPr>
          <p:cNvPr id="16" name="文本框 15">
            <a:extLst>
              <a:ext uri="{FF2B5EF4-FFF2-40B4-BE49-F238E27FC236}">
                <a16:creationId xmlns:a16="http://schemas.microsoft.com/office/drawing/2014/main" id="{E8A520C2-79F0-615F-D716-303AD1A72262}"/>
              </a:ext>
            </a:extLst>
          </p:cNvPr>
          <p:cNvSpPr txBox="1"/>
          <p:nvPr/>
        </p:nvSpPr>
        <p:spPr>
          <a:xfrm>
            <a:off x="307878" y="7955225"/>
            <a:ext cx="3925791"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2400" b="0" i="0" u="none" strike="noStrike" baseline="0" dirty="0">
                <a:latin typeface="LinLibertineTB"/>
              </a:rPr>
              <a:t>Random forest (RF)</a:t>
            </a:r>
            <a:endParaRPr lang="zh-CN" altLang="en-US" dirty="0"/>
          </a:p>
        </p:txBody>
      </p:sp>
    </p:spTree>
    <p:extLst>
      <p:ext uri="{BB962C8B-B14F-4D97-AF65-F5344CB8AC3E}">
        <p14:creationId xmlns:p14="http://schemas.microsoft.com/office/powerpoint/2010/main" val="1439543469"/>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4473</TotalTime>
  <Words>934</Words>
  <Application>Microsoft Office PowerPoint</Application>
  <PresentationFormat>自定义</PresentationFormat>
  <Paragraphs>93</Paragraphs>
  <Slides>14</Slides>
  <Notes>14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Helvetica Light</vt:lpstr>
      <vt:lpstr>Helvetica Neue</vt:lpstr>
      <vt:lpstr>Helvetica Neue Light</vt:lpstr>
      <vt:lpstr>Helvetica Neue Medium</vt:lpstr>
      <vt:lpstr>Helvetica Neue Thin</vt:lpstr>
      <vt:lpstr>LinLibertineT</vt:lpstr>
      <vt:lpstr>LinLibertineTB</vt:lpstr>
      <vt:lpstr>LinLibertineTI</vt:lpstr>
      <vt:lpstr>NimbusRomNo9L-Medi</vt:lpstr>
      <vt:lpstr>NimbusRomNo9L-Regu</vt:lpstr>
      <vt:lpstr>Times New Roman</vt:lpstr>
      <vt:lpstr>White</vt:lpstr>
      <vt:lpstr>IPGuard: Protecting Intellectual Property of Deep Neural Networks via Fingerprinting the Classification Boundary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AoI and Throughput Tradeoffs in Routing-aware Multi-hop Wireless Network</dc:title>
  <dc:creator>娄佳东</dc:creator>
  <cp:lastModifiedBy>娄 佳东</cp:lastModifiedBy>
  <cp:revision>487</cp:revision>
  <dcterms:modified xsi:type="dcterms:W3CDTF">2022-05-26T00:59:00Z</dcterms:modified>
</cp:coreProperties>
</file>