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78" r:id="rId3"/>
    <p:sldId id="331" r:id="rId4"/>
    <p:sldId id="352" r:id="rId5"/>
    <p:sldId id="373" r:id="rId6"/>
    <p:sldId id="372" r:id="rId7"/>
    <p:sldId id="375" r:id="rId8"/>
    <p:sldId id="374" r:id="rId9"/>
    <p:sldId id="376" r:id="rId10"/>
    <p:sldId id="355" r:id="rId11"/>
    <p:sldId id="356" r:id="rId12"/>
    <p:sldId id="358" r:id="rId13"/>
    <p:sldId id="377" r:id="rId14"/>
    <p:sldId id="347" r:id="rId15"/>
    <p:sldId id="362" r:id="rId16"/>
    <p:sldId id="371" r:id="rId17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021"/>
    <a:srgbClr val="462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/>
    <p:restoredTop sz="96197"/>
  </p:normalViewPr>
  <p:slideViewPr>
    <p:cSldViewPr snapToGrid="0" snapToObjects="1">
      <p:cViewPr varScale="1">
        <p:scale>
          <a:sx n="116" d="100"/>
          <a:sy n="116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1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54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00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914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66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20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8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0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95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5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80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7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28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94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49" y="518426"/>
            <a:ext cx="387840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124262" y="1189639"/>
            <a:ext cx="3425400" cy="323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>
                <a:latin typeface="+mn-l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55928" y="1189639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>
                <a:latin typeface="+mn-l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75403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40A6A96-FAD1-A142-810A-704E3E10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829408"/>
            <a:ext cx="2057400" cy="273844"/>
          </a:xfrm>
          <a:prstGeom prst="rect">
            <a:avLst/>
          </a:prstGeom>
        </p:spPr>
        <p:txBody>
          <a:bodyPr anchor="ctr"/>
          <a:lstStyle>
            <a:lvl1pPr>
              <a:defRPr sz="900" b="0" i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1277B8-50CB-9441-8EF2-ED9DBD36C3FD}"/>
              </a:ext>
            </a:extLst>
          </p:cNvPr>
          <p:cNvSpPr txBox="1">
            <a:spLocks/>
          </p:cNvSpPr>
          <p:nvPr userDrawn="1"/>
        </p:nvSpPr>
        <p:spPr>
          <a:xfrm>
            <a:off x="6115050" y="482940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F0C85BA6-357D-0B42-BE4F-E601DD070715}" type="slidenum">
              <a:rPr lang="en-US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331F8B3-2E7E-D245-9775-D9F6D5527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8216" y="4829409"/>
            <a:ext cx="3086100" cy="273844"/>
          </a:xfrm>
          <a:prstGeom prst="rect">
            <a:avLst/>
          </a:prstGeom>
        </p:spPr>
        <p:txBody>
          <a:bodyPr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  <a:latin typeface="+mn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BD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62C79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537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20425" y="1171542"/>
            <a:ext cx="6809700" cy="3217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8" name="Google Shape;34;p6">
            <a:extLst>
              <a:ext uri="{FF2B5EF4-FFF2-40B4-BE49-F238E27FC236}">
                <a16:creationId xmlns:a16="http://schemas.microsoft.com/office/drawing/2014/main" id="{07D43C13-1944-2C45-8905-260B93040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51842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37;p6">
            <a:extLst>
              <a:ext uri="{FF2B5EF4-FFF2-40B4-BE49-F238E27FC236}">
                <a16:creationId xmlns:a16="http://schemas.microsoft.com/office/drawing/2014/main" id="{6D9D0227-45B9-0E4D-AF80-6C4E5B060124}"/>
              </a:ext>
            </a:extLst>
          </p:cNvPr>
          <p:cNvCxnSpPr/>
          <p:nvPr userDrawn="1"/>
        </p:nvCxnSpPr>
        <p:spPr>
          <a:xfrm>
            <a:off x="0" y="75403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EF8ED0F-A83A-C641-8346-74F33B915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829408"/>
            <a:ext cx="2057400" cy="273844"/>
          </a:xfrm>
          <a:prstGeom prst="rect">
            <a:avLst/>
          </a:prstGeom>
        </p:spPr>
        <p:txBody>
          <a:bodyPr anchor="ctr"/>
          <a:lstStyle>
            <a:lvl1pPr>
              <a:defRPr sz="900" b="0" i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CE16134-38BD-B749-9499-853EB7CC96DD}"/>
              </a:ext>
            </a:extLst>
          </p:cNvPr>
          <p:cNvSpPr txBox="1">
            <a:spLocks/>
          </p:cNvSpPr>
          <p:nvPr userDrawn="1"/>
        </p:nvSpPr>
        <p:spPr>
          <a:xfrm>
            <a:off x="6115050" y="482940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F0C85BA6-357D-0B42-BE4F-E601DD070715}" type="slidenum">
              <a:rPr lang="en-US" sz="10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2DFADB5-7C98-314A-AC2F-07FFA0F3B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8216" y="4829409"/>
            <a:ext cx="3086100" cy="273844"/>
          </a:xfrm>
          <a:prstGeom prst="rect">
            <a:avLst/>
          </a:prstGeom>
        </p:spPr>
        <p:txBody>
          <a:bodyPr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199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9FAF4-56E3-C342-A761-51F675E04A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425" cy="3462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7C3648-2412-034B-B861-EC48D7A4D46C}"/>
              </a:ext>
            </a:extLst>
          </p:cNvPr>
          <p:cNvSpPr/>
          <p:nvPr userDrawn="1"/>
        </p:nvSpPr>
        <p:spPr>
          <a:xfrm>
            <a:off x="0" y="4797210"/>
            <a:ext cx="9144000" cy="346289"/>
          </a:xfrm>
          <a:prstGeom prst="rect">
            <a:avLst/>
          </a:prstGeom>
          <a:solidFill>
            <a:srgbClr val="462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6DE96-B0F5-7848-8A72-7218C035AA3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63" y="4884606"/>
            <a:ext cx="467716" cy="171496"/>
          </a:xfrm>
          <a:prstGeom prst="rect">
            <a:avLst/>
          </a:prstGeom>
          <a:solidFill>
            <a:srgbClr val="462C79"/>
          </a:solidFill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9" r:id="rId3"/>
    <p:sldLayoutId id="2147483660" r:id="rId4"/>
  </p:sldLayoutIdLst>
  <p:transition>
    <p:fade thruBlk="1"/>
  </p:transition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462C79"/>
        </a:buClr>
        <a:buFont typeface="+mj-lt"/>
        <a:buNone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8" y="2003888"/>
            <a:ext cx="7456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Understanding Contrastive Representation Learning through Geometry on the Hypersphere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A55D4-7897-024F-9A6C-9069DA5DB509}"/>
              </a:ext>
            </a:extLst>
          </p:cNvPr>
          <p:cNvSpPr txBox="1"/>
          <p:nvPr/>
        </p:nvSpPr>
        <p:spPr>
          <a:xfrm>
            <a:off x="996630" y="4117635"/>
            <a:ext cx="186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Xiaobing</a:t>
            </a:r>
            <a:r>
              <a:rPr lang="en-US" dirty="0"/>
              <a:t> Chen</a:t>
            </a:r>
          </a:p>
          <a:p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en-US" dirty="0"/>
              <a:t>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dirty="0"/>
              <a:t>Experiments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3642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07883" y="566796"/>
            <a:ext cx="272957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Experimental Settings</a:t>
            </a:r>
            <a:endParaRPr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4A4A1-9BCA-0242-9195-CEE4C107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9BAFC05D-19E2-45F3-9F4C-E5A8E8EEA40E}"/>
              </a:ext>
            </a:extLst>
          </p:cNvPr>
          <p:cNvSpPr txBox="1">
            <a:spLocks/>
          </p:cNvSpPr>
          <p:nvPr/>
        </p:nvSpPr>
        <p:spPr>
          <a:xfrm>
            <a:off x="1144430" y="1038652"/>
            <a:ext cx="7374620" cy="406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200" b="1" dirty="0"/>
              <a:t>Encoder</a:t>
            </a:r>
            <a:r>
              <a:rPr lang="en-US" altLang="zh-CN" sz="1200" dirty="0"/>
              <a:t>: multiple encoders based on CNN and RNN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1" dirty="0"/>
              <a:t>Downstream task &amp; datasets</a:t>
            </a:r>
            <a:r>
              <a:rPr lang="en-US" altLang="zh-CN" sz="1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STL-10: classification on </a:t>
            </a:r>
            <a:r>
              <a:rPr lang="en-US" sz="1200" dirty="0" err="1"/>
              <a:t>AlexNet</a:t>
            </a:r>
            <a:r>
              <a:rPr lang="en-US" sz="1200" dirty="0"/>
              <a:t> based encoder outputs or intermediate activations with a linear or k-nearest neighbor (k-NN) classifier.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NYU-DEPTH-V2: depth prediction on CNN encoder intermediate activations after convolution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IMAGENET and IMAGENET-100 (random 100-class subset of IMAGENET): classification on CNN encoder penultimate layer activations with a linear classifier.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BOOKCORPUS: RNN sentence encoder outputs used for </a:t>
            </a:r>
            <a:r>
              <a:rPr lang="en-US" sz="1200" dirty="0" err="1"/>
              <a:t>Moview</a:t>
            </a:r>
            <a:r>
              <a:rPr lang="en-US" sz="1200" dirty="0"/>
              <a:t> Review Sentence Polarity (MR) (Pang &amp; Lee, 2005) and Customer Product Review Sentiment (CR) (Wang &amp; Manning, 2012) binary classification tasks with </a:t>
            </a:r>
            <a:r>
              <a:rPr lang="en-US" sz="1200" dirty="0" err="1"/>
              <a:t>logisitic</a:t>
            </a:r>
            <a:r>
              <a:rPr lang="en-US" sz="1200" dirty="0"/>
              <a:t> classifiers.</a:t>
            </a:r>
            <a:endParaRPr lang="en-US" altLang="zh-CN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b="1" dirty="0"/>
              <a:t>Positive pair construction</a:t>
            </a:r>
            <a:r>
              <a:rPr lang="en-US" altLang="zh-CN" sz="12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/>
              <a:t>two augmented images from the same image for image-relevant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neighboring sentences for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/>
              <a:t>Experiments with varying: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/>
              <a:t>Objectives: </a:t>
            </a:r>
            <a:r>
              <a:rPr lang="en-US" sz="1200" dirty="0"/>
              <a:t>weighted combinations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/>
              <a:t>Hyperparameters: temperatures, batch size, representation dim, 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558800" lvl="1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E982B-18AF-4876-B6ED-F67B683F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047" y="4108500"/>
            <a:ext cx="2165978" cy="2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63495" y="55876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Results-</a:t>
            </a:r>
            <a:r>
              <a:rPr lang="en-US" altLang="zh-CN" dirty="0"/>
              <a:t>STL-10 Classification</a:t>
            </a:r>
            <a:endParaRPr dirty="0"/>
          </a:p>
        </p:txBody>
      </p:sp>
      <p:sp>
        <p:nvSpPr>
          <p:cNvPr id="24" name="Google Shape;92;p13">
            <a:extLst>
              <a:ext uri="{FF2B5EF4-FFF2-40B4-BE49-F238E27FC236}">
                <a16:creationId xmlns:a16="http://schemas.microsoft.com/office/drawing/2014/main" id="{170460F1-826E-4442-BCCC-08D34DE68A70}"/>
              </a:ext>
            </a:extLst>
          </p:cNvPr>
          <p:cNvSpPr txBox="1"/>
          <p:nvPr/>
        </p:nvSpPr>
        <p:spPr>
          <a:xfrm>
            <a:off x="2065624" y="4095987"/>
            <a:ext cx="4563778" cy="6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altLang="zh-CN" sz="1200" b="1" dirty="0">
                <a:latin typeface="+mn-lt"/>
                <a:ea typeface="Quattrocento Sans"/>
                <a:cs typeface="Quattrocento Sans"/>
                <a:sym typeface="Quattrocento Sans"/>
              </a:rPr>
              <a:t>Best downstream performance give lowest alignment and uniformity.</a:t>
            </a:r>
          </a:p>
          <a:p>
            <a:pPr marL="171450" lvl="2" indent="-171450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sz="1200" b="1" dirty="0">
              <a:latin typeface="+mn-lt"/>
              <a:ea typeface="Quattrocento Sans"/>
              <a:cs typeface="Quattrocento Sans"/>
              <a:sym typeface="Quattrocento Sans"/>
            </a:endParaRPr>
          </a:p>
          <a:p>
            <a:pPr marL="171450" lvl="2" indent="-171450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200" b="1" dirty="0">
              <a:latin typeface="+mn-lt"/>
              <a:ea typeface="Quattrocento Sans"/>
              <a:cs typeface="Quattrocento Sans"/>
              <a:sym typeface="Quattrocento Sans"/>
            </a:endParaRPr>
          </a:p>
          <a:p>
            <a:pPr marL="171450" lvl="2" indent="-171450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200" b="1" dirty="0"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A45FD4-9EE1-5F42-BD55-8F51B4255D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129C9-0305-41D7-95A7-078523CA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60" y="1128270"/>
            <a:ext cx="6058986" cy="24452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3D9BF9-2B59-4D7D-B26A-77B471EADF15}"/>
              </a:ext>
            </a:extLst>
          </p:cNvPr>
          <p:cNvSpPr/>
          <p:nvPr/>
        </p:nvSpPr>
        <p:spPr>
          <a:xfrm>
            <a:off x="1710384" y="2575557"/>
            <a:ext cx="506538" cy="55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747CE-31A6-4F20-940B-733B1F1CECBB}"/>
              </a:ext>
            </a:extLst>
          </p:cNvPr>
          <p:cNvSpPr/>
          <p:nvPr/>
        </p:nvSpPr>
        <p:spPr>
          <a:xfrm>
            <a:off x="4698081" y="2575557"/>
            <a:ext cx="506538" cy="559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1D71-7E02-48AA-B5E6-C6CCB5E4208D}"/>
              </a:ext>
            </a:extLst>
          </p:cNvPr>
          <p:cNvSpPr txBox="1"/>
          <p:nvPr/>
        </p:nvSpPr>
        <p:spPr>
          <a:xfrm>
            <a:off x="3203685" y="3700467"/>
            <a:ext cx="1815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performance region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52DE2-686F-4238-8026-A04B2D92770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82706" y="3134723"/>
            <a:ext cx="1828801" cy="56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128A5-1549-4871-ADF4-38B8589DD122}"/>
              </a:ext>
            </a:extLst>
          </p:cNvPr>
          <p:cNvCxnSpPr>
            <a:endCxn id="4" idx="0"/>
          </p:cNvCxnSpPr>
          <p:nvPr/>
        </p:nvCxnSpPr>
        <p:spPr>
          <a:xfrm flipH="1">
            <a:off x="4111507" y="3134723"/>
            <a:ext cx="907821" cy="56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63495" y="55876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Results-</a:t>
            </a:r>
            <a:r>
              <a:rPr lang="en-US" altLang="zh-CN" dirty="0"/>
              <a:t>STL-10 Classification</a:t>
            </a:r>
            <a:endParaRPr dirty="0"/>
          </a:p>
        </p:txBody>
      </p:sp>
      <p:sp>
        <p:nvSpPr>
          <p:cNvPr id="24" name="Google Shape;92;p13">
            <a:extLst>
              <a:ext uri="{FF2B5EF4-FFF2-40B4-BE49-F238E27FC236}">
                <a16:creationId xmlns:a16="http://schemas.microsoft.com/office/drawing/2014/main" id="{170460F1-826E-4442-BCCC-08D34DE68A70}"/>
              </a:ext>
            </a:extLst>
          </p:cNvPr>
          <p:cNvSpPr txBox="1"/>
          <p:nvPr/>
        </p:nvSpPr>
        <p:spPr>
          <a:xfrm>
            <a:off x="2374810" y="4023625"/>
            <a:ext cx="4563778" cy="6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altLang="zh-CN" sz="1200" b="1" dirty="0">
                <a:latin typeface="+mn-lt"/>
                <a:ea typeface="Quattrocento Sans"/>
                <a:cs typeface="Quattrocento Sans"/>
                <a:sym typeface="Quattrocento Sans"/>
              </a:rPr>
              <a:t>Both alignment and uniformity are necessary for a good</a:t>
            </a:r>
          </a:p>
          <a:p>
            <a:pPr lvl="2"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en-US" altLang="zh-CN" sz="1200" b="1" dirty="0">
                <a:latin typeface="+mn-lt"/>
                <a:ea typeface="Quattrocento Sans"/>
                <a:cs typeface="Quattrocento Sans"/>
                <a:sym typeface="Quattrocento Sans"/>
              </a:rPr>
              <a:t>representation. </a:t>
            </a:r>
            <a:endParaRPr lang="en-US" sz="1200" b="1" dirty="0"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A45FD4-9EE1-5F42-BD55-8F51B4255D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442DD-197F-4E27-BC57-2BCC25C53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8" y="1504438"/>
            <a:ext cx="8486236" cy="20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591317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Discussions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76803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45739" y="526353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Conclusions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Discussions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38125" y="1252963"/>
            <a:ext cx="7161977" cy="328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Alignment and uniformity are two important goals of contrastive learning and good metrics to evaluate the quality of representation.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It provides theoretical proof that uniform distribution on sphere is the optimal solution for the Radial Basis Function (RBF) kernel.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lt"/>
              </a:rPr>
              <a:t>Why unit hypersphere </a:t>
            </a:r>
            <a:r>
              <a:rPr lang="en-US" altLang="zh-CN" sz="1400" dirty="0"/>
              <a:t>benefits the representation learning remains explored.</a:t>
            </a:r>
            <a:endParaRPr lang="en-US" altLang="zh-CN" sz="1400" dirty="0"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C1C22-8A88-2F4F-B54D-F2067DE2F1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389258" y="736847"/>
            <a:ext cx="4365483" cy="2125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Thanks</a:t>
            </a:r>
            <a:r>
              <a:rPr lang="zh-CN" altLang="en-US" sz="3200" dirty="0"/>
              <a:t> </a:t>
            </a:r>
            <a:r>
              <a:rPr lang="en-US" altLang="zh-CN" sz="3200" dirty="0"/>
              <a:t>!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/>
              <a:t>Q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2508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New Metrics for Contrastive Learning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839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36861" y="512865"/>
            <a:ext cx="443910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on the Unit Hypersphere</a:t>
            </a:r>
            <a:endParaRPr dirty="0"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3791A741-BF8D-C043-9C0D-AAEDF968E7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9040" y="1074231"/>
            <a:ext cx="7653406" cy="2832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lt"/>
              </a:rPr>
              <a:t>Many work learn representations using l2 normalization, which restricts the latent space to the unit hypersphere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200" dirty="0"/>
              <a:t>Intuitively, high quality of representations can be linearly separable in the latent space.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latin typeface="+mn-lt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latin typeface="+mn-lt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latin typeface="+mn-lt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latin typeface="+mn-lt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200" dirty="0"/>
              <a:t>Besides the clustering property, good representations should be invariant to unnecessary information. (</a:t>
            </a:r>
            <a:r>
              <a:rPr lang="en-US" altLang="zh-CN" sz="1200" dirty="0" err="1"/>
              <a:t>InfoMax</a:t>
            </a:r>
            <a:r>
              <a:rPr lang="en-US" altLang="zh-CN" sz="1200" dirty="0"/>
              <a:t> principle.)</a:t>
            </a:r>
            <a:endParaRPr lang="en-US" altLang="zh-CN" sz="1200" dirty="0"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D1FBA-4826-D84C-9F37-87862AE0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6AC05-44E3-4091-8A2A-2D9C8BC4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684" y="1893054"/>
            <a:ext cx="2580539" cy="21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Properties of Good Representations</a:t>
            </a:r>
            <a:endParaRPr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52BA9776-1A5C-C344-8D31-7B23D4DED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4443" y="954026"/>
            <a:ext cx="7653406" cy="693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zh-CN" sz="1200" dirty="0">
                <a:latin typeface="+mn-lt"/>
              </a:rPr>
              <a:t>To explore what desirable properties of good representations, authors propose </a:t>
            </a:r>
            <a:r>
              <a:rPr lang="en-US" altLang="zh-CN" sz="1200" dirty="0"/>
              <a:t>two metrics: </a:t>
            </a:r>
            <a:r>
              <a:rPr lang="en-US" altLang="zh-CN" sz="1200" dirty="0">
                <a:latin typeface="+mn-lt"/>
              </a:rPr>
              <a:t>alignment and uniformity, and use them to interpret the success of existing contrastive loss, </a:t>
            </a:r>
            <a:r>
              <a:rPr lang="en-US" altLang="zh-CN" sz="1200" dirty="0" err="1">
                <a:latin typeface="+mn-lt"/>
              </a:rPr>
              <a:t>InfoNCE</a:t>
            </a:r>
            <a:r>
              <a:rPr lang="en-US" altLang="zh-CN" sz="1200" dirty="0">
                <a:latin typeface="+mn-lt"/>
              </a:rPr>
              <a:t>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 dirty="0"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816E-C6C0-3348-AB5D-BB7BE79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7B6B1-89EF-48A4-9BBB-7DFEC94C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89" y="1754098"/>
            <a:ext cx="2742671" cy="212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2C1FB-649F-4F01-B953-A60F89BBA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50" y="1754098"/>
            <a:ext cx="2930479" cy="2095155"/>
          </a:xfrm>
          <a:prstGeom prst="rect">
            <a:avLst/>
          </a:prstGeom>
        </p:spPr>
      </p:pic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BAA37B5-A3FF-4471-9505-EB6161359E04}"/>
              </a:ext>
            </a:extLst>
          </p:cNvPr>
          <p:cNvSpPr txBox="1">
            <a:spLocks/>
          </p:cNvSpPr>
          <p:nvPr/>
        </p:nvSpPr>
        <p:spPr>
          <a:xfrm>
            <a:off x="1342544" y="3789797"/>
            <a:ext cx="3900728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Alignment</a:t>
            </a:r>
            <a:r>
              <a:rPr lang="en-US" altLang="zh-CN" sz="1200" dirty="0"/>
              <a:t>: to measure the distance between positive representations.</a:t>
            </a:r>
          </a:p>
          <a:p>
            <a:pPr marL="101600" indent="0">
              <a:buNone/>
            </a:pPr>
            <a:r>
              <a:rPr lang="en-US" altLang="zh-CN" sz="1200" dirty="0"/>
              <a:t>representations of positive pairs are close in the latent space.</a:t>
            </a:r>
          </a:p>
        </p:txBody>
      </p:sp>
      <p:sp>
        <p:nvSpPr>
          <p:cNvPr id="8" name="Google Shape;125;p17">
            <a:extLst>
              <a:ext uri="{FF2B5EF4-FFF2-40B4-BE49-F238E27FC236}">
                <a16:creationId xmlns:a16="http://schemas.microsoft.com/office/drawing/2014/main" id="{60016C36-7BCA-4935-81C1-8DCF5F5A60FE}"/>
              </a:ext>
            </a:extLst>
          </p:cNvPr>
          <p:cNvSpPr txBox="1">
            <a:spLocks/>
          </p:cNvSpPr>
          <p:nvPr/>
        </p:nvSpPr>
        <p:spPr>
          <a:xfrm>
            <a:off x="5177487" y="3789797"/>
            <a:ext cx="3900728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Uniformity</a:t>
            </a:r>
            <a:r>
              <a:rPr lang="en-US" altLang="zh-CN" sz="1200" dirty="0"/>
              <a:t>: to measure how well representations are uniformly distributed.</a:t>
            </a:r>
          </a:p>
          <a:p>
            <a:pPr marL="101600" indent="0">
              <a:buNone/>
            </a:pPr>
            <a:r>
              <a:rPr lang="en-US" altLang="zh-CN" sz="1200" dirty="0"/>
              <a:t>uniform distribution would preserve maximal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12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Background-Contrastive Learning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816E-C6C0-3348-AB5D-BB7BE79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BAA37B5-A3FF-4471-9505-EB6161359E04}"/>
              </a:ext>
            </a:extLst>
          </p:cNvPr>
          <p:cNvSpPr txBox="1">
            <a:spLocks/>
          </p:cNvSpPr>
          <p:nvPr/>
        </p:nvSpPr>
        <p:spPr>
          <a:xfrm>
            <a:off x="1447525" y="1039021"/>
            <a:ext cx="6248950" cy="406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Data</a:t>
            </a:r>
            <a:r>
              <a:rPr lang="en-US" altLang="zh-CN" sz="1200" dirty="0"/>
              <a:t>: </a:t>
            </a:r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r>
              <a:rPr lang="en-US" altLang="zh-CN" sz="1200" b="1" dirty="0"/>
              <a:t>Encoder</a:t>
            </a:r>
            <a:r>
              <a:rPr lang="en-US" altLang="zh-CN" sz="1200" dirty="0"/>
              <a:t>: </a:t>
            </a:r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r>
              <a:rPr lang="en-US" altLang="zh-CN" sz="1200" b="1" dirty="0" err="1"/>
              <a:t>InfoNCE</a:t>
            </a:r>
            <a:r>
              <a:rPr lang="en-US" altLang="zh-CN" sz="1200" b="1" dirty="0"/>
              <a:t> loss</a:t>
            </a:r>
            <a:r>
              <a:rPr lang="en-US" altLang="zh-CN" sz="1200" dirty="0"/>
              <a:t>:</a:t>
            </a:r>
          </a:p>
          <a:p>
            <a:pPr marL="101600" indent="0">
              <a:buNone/>
            </a:pPr>
            <a:endParaRPr lang="en-US" altLang="zh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FEF9A-A8BD-4F8F-A946-084C8B41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60" y="1405169"/>
            <a:ext cx="3327035" cy="343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1024C-3E9F-43CE-B3D9-3C1BABB4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68" y="2276783"/>
            <a:ext cx="976878" cy="18235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CF12B50-B3FF-47C3-A79A-FDEB79021008}"/>
              </a:ext>
            </a:extLst>
          </p:cNvPr>
          <p:cNvGrpSpPr/>
          <p:nvPr/>
        </p:nvGrpSpPr>
        <p:grpSpPr>
          <a:xfrm>
            <a:off x="2548314" y="3189126"/>
            <a:ext cx="4011190" cy="1184134"/>
            <a:chOff x="2360162" y="3076730"/>
            <a:chExt cx="4255037" cy="13106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789576-A25D-4AF1-95FC-E5B20C8BB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0162" y="3076730"/>
              <a:ext cx="4060974" cy="118413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9EE9D9-B2A9-48D5-9227-C88A352CE58A}"/>
                </a:ext>
              </a:extLst>
            </p:cNvPr>
            <p:cNvSpPr/>
            <p:nvPr/>
          </p:nvSpPr>
          <p:spPr>
            <a:xfrm>
              <a:off x="6227073" y="4104479"/>
              <a:ext cx="388126" cy="282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92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Properties of Good Representations</a:t>
            </a:r>
            <a:endParaRPr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52BA9776-1A5C-C344-8D31-7B23D4DED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4443" y="954026"/>
            <a:ext cx="7653406" cy="1014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200" dirty="0"/>
              <a:t>Toy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lt"/>
              </a:rPr>
              <a:t>Train CIFAR-10 encoders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lt"/>
              </a:rPr>
              <a:t>2-dim representations, 1-sphere feature space (circle)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lt"/>
              </a:rPr>
              <a:t>Computing alignment: l2 distance of positive pairs; uniformity: Gaussian kernel density estimation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lt"/>
              </a:rPr>
              <a:t>Visualize feature distributions on the validation set.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816E-C6C0-3348-AB5D-BB7BE79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BAA37B5-A3FF-4471-9505-EB6161359E04}"/>
              </a:ext>
            </a:extLst>
          </p:cNvPr>
          <p:cNvSpPr txBox="1">
            <a:spLocks/>
          </p:cNvSpPr>
          <p:nvPr/>
        </p:nvSpPr>
        <p:spPr>
          <a:xfrm>
            <a:off x="785769" y="3601238"/>
            <a:ext cx="2216380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Random Initialization:</a:t>
            </a:r>
            <a:r>
              <a:rPr lang="en-US" altLang="zh-CN" sz="1200" dirty="0"/>
              <a:t> Linear classification accuracy: 12.71%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C6DFB-5F80-4069-B77B-B8FAB9D9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7" y="2082700"/>
            <a:ext cx="2911577" cy="1518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E17DF-E715-4480-8DD5-FD607711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675" y="2025534"/>
            <a:ext cx="2831377" cy="151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32031-6A0F-4C2D-8FEA-E58C8DB46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852" y="2049015"/>
            <a:ext cx="2880101" cy="1552223"/>
          </a:xfrm>
          <a:prstGeom prst="rect">
            <a:avLst/>
          </a:prstGeom>
        </p:spPr>
      </p:pic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69AEB0C9-0B67-46B7-9AD8-1D8F172B5729}"/>
              </a:ext>
            </a:extLst>
          </p:cNvPr>
          <p:cNvSpPr txBox="1">
            <a:spLocks/>
          </p:cNvSpPr>
          <p:nvPr/>
        </p:nvSpPr>
        <p:spPr>
          <a:xfrm>
            <a:off x="3832673" y="3601238"/>
            <a:ext cx="2216380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Supervised Learning:</a:t>
            </a:r>
            <a:r>
              <a:rPr lang="en-US" altLang="zh-CN" sz="1200" dirty="0"/>
              <a:t> Linear classification accuracy: 57.19%</a:t>
            </a:r>
          </a:p>
        </p:txBody>
      </p:sp>
      <p:sp>
        <p:nvSpPr>
          <p:cNvPr id="14" name="Google Shape;125;p17">
            <a:extLst>
              <a:ext uri="{FF2B5EF4-FFF2-40B4-BE49-F238E27FC236}">
                <a16:creationId xmlns:a16="http://schemas.microsoft.com/office/drawing/2014/main" id="{44417F23-CFB8-4B64-8C7A-126CD4ABBC45}"/>
              </a:ext>
            </a:extLst>
          </p:cNvPr>
          <p:cNvSpPr txBox="1">
            <a:spLocks/>
          </p:cNvSpPr>
          <p:nvPr/>
        </p:nvSpPr>
        <p:spPr>
          <a:xfrm>
            <a:off x="6698462" y="3601238"/>
            <a:ext cx="2216380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Contrastive Learning:</a:t>
            </a:r>
            <a:r>
              <a:rPr lang="en-US" altLang="zh-CN" sz="1200" dirty="0"/>
              <a:t> Linear classification accuracy: 28.60%</a:t>
            </a:r>
          </a:p>
        </p:txBody>
      </p:sp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D64C637E-49E9-41EB-8C66-E6BEC249520B}"/>
              </a:ext>
            </a:extLst>
          </p:cNvPr>
          <p:cNvSpPr txBox="1">
            <a:spLocks/>
          </p:cNvSpPr>
          <p:nvPr/>
        </p:nvSpPr>
        <p:spPr>
          <a:xfrm>
            <a:off x="1984066" y="4394455"/>
            <a:ext cx="5278508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Features from contrastive learning is most uniformly distributed !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844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Quantifying </a:t>
            </a:r>
            <a:r>
              <a:rPr lang="en-US" altLang="zh-CN" dirty="0"/>
              <a:t>Alignment and Uniformity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816E-C6C0-3348-AB5D-BB7BE79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BAA37B5-A3FF-4471-9505-EB6161359E04}"/>
              </a:ext>
            </a:extLst>
          </p:cNvPr>
          <p:cNvSpPr txBox="1">
            <a:spLocks/>
          </p:cNvSpPr>
          <p:nvPr/>
        </p:nvSpPr>
        <p:spPr>
          <a:xfrm>
            <a:off x="1144430" y="1038652"/>
            <a:ext cx="7374620" cy="406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Alignment</a:t>
            </a:r>
            <a:r>
              <a:rPr lang="en-US" altLang="zh-CN" sz="1200" dirty="0"/>
              <a:t>: expected distance between positive pairs</a:t>
            </a:r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r>
              <a:rPr lang="en-US" altLang="zh-CN" sz="1200" b="1" dirty="0"/>
              <a:t>Uniformity</a:t>
            </a:r>
            <a:r>
              <a:rPr lang="en-US" altLang="zh-CN" sz="1200" dirty="0"/>
              <a:t>: logarithm of the expected pairwise Gaussian potential</a:t>
            </a:r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1A367-C004-4F90-9A2F-31E0E40D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43" y="1634976"/>
            <a:ext cx="3655955" cy="526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7CB13-FF1D-4637-B274-1D293C542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76" y="2921542"/>
            <a:ext cx="7767036" cy="1243579"/>
          </a:xfrm>
          <a:prstGeom prst="rect">
            <a:avLst/>
          </a:prstGeom>
        </p:spPr>
      </p:pic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D76E5F29-BC0D-478A-B4DA-A5A74AB0B6F3}"/>
              </a:ext>
            </a:extLst>
          </p:cNvPr>
          <p:cNvSpPr txBox="1">
            <a:spLocks/>
          </p:cNvSpPr>
          <p:nvPr/>
        </p:nvSpPr>
        <p:spPr>
          <a:xfrm>
            <a:off x="1984066" y="4287465"/>
            <a:ext cx="5278508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 algn="ctr">
              <a:buNone/>
            </a:pPr>
            <a:r>
              <a:rPr lang="en-US" altLang="zh-CN" sz="1200" b="1" dirty="0"/>
              <a:t>Why choose RBF kernel?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5416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altLang="zh-CN" dirty="0"/>
              <a:t>Uniformity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816E-C6C0-3348-AB5D-BB7BE79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BAA37B5-A3FF-4471-9505-EB6161359E04}"/>
              </a:ext>
            </a:extLst>
          </p:cNvPr>
          <p:cNvSpPr txBox="1">
            <a:spLocks/>
          </p:cNvSpPr>
          <p:nvPr/>
        </p:nvSpPr>
        <p:spPr>
          <a:xfrm>
            <a:off x="1144430" y="1038652"/>
            <a:ext cx="7374620" cy="406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b="1" dirty="0"/>
              <a:t>Empirical evaluation of toy example: </a:t>
            </a:r>
            <a:r>
              <a:rPr lang="en-US" sz="1200" dirty="0"/>
              <a:t>evaluate the average pairwise potential of various finite point collections.</a:t>
            </a: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  <a:p>
            <a:pPr marL="101600" indent="0">
              <a:buNone/>
            </a:pPr>
            <a:endParaRPr lang="en-US" altLang="zh-CN" sz="1200"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D76E5F29-BC0D-478A-B4DA-A5A74AB0B6F3}"/>
              </a:ext>
            </a:extLst>
          </p:cNvPr>
          <p:cNvSpPr txBox="1">
            <a:spLocks/>
          </p:cNvSpPr>
          <p:nvPr/>
        </p:nvSpPr>
        <p:spPr>
          <a:xfrm>
            <a:off x="1932746" y="4053911"/>
            <a:ext cx="5278508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 algn="ctr">
              <a:buNone/>
            </a:pPr>
            <a:r>
              <a:rPr lang="en-US" altLang="zh-CN" sz="1200" b="1" dirty="0"/>
              <a:t>The average G2 decreases as the distribution becomes more uniform. It’s a good metric for uniformity.</a:t>
            </a:r>
            <a:endParaRPr lang="en-US" altLang="zh-C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696D7-B472-43E8-812B-09CA0F5C7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"/>
          <a:stretch/>
        </p:blipFill>
        <p:spPr>
          <a:xfrm>
            <a:off x="769606" y="1904132"/>
            <a:ext cx="2016353" cy="20037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AD6213A-7384-423F-A5EF-28F08F0DEDB7}"/>
              </a:ext>
            </a:extLst>
          </p:cNvPr>
          <p:cNvGrpSpPr/>
          <p:nvPr/>
        </p:nvGrpSpPr>
        <p:grpSpPr>
          <a:xfrm>
            <a:off x="2697151" y="1716967"/>
            <a:ext cx="6086921" cy="2234246"/>
            <a:chOff x="2822141" y="1716967"/>
            <a:chExt cx="6086921" cy="2234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DF461D-52C8-4A71-BA1B-16D327AFA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"/>
            <a:stretch/>
          </p:blipFill>
          <p:spPr>
            <a:xfrm>
              <a:off x="2999758" y="1860782"/>
              <a:ext cx="5909304" cy="209043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B9828-4B5B-43E0-B9FB-37823E947708}"/>
                </a:ext>
              </a:extLst>
            </p:cNvPr>
            <p:cNvSpPr/>
            <p:nvPr/>
          </p:nvSpPr>
          <p:spPr>
            <a:xfrm>
              <a:off x="2822141" y="1716967"/>
              <a:ext cx="401283" cy="210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06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Asymptotics</a:t>
            </a:r>
            <a:r>
              <a:rPr lang="en-US" dirty="0"/>
              <a:t> of </a:t>
            </a:r>
            <a:r>
              <a:rPr lang="en-US" dirty="0" err="1"/>
              <a:t>InfoNCE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816E-C6C0-3348-AB5D-BB7BE796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5/11/22</a:t>
            </a:r>
            <a:endParaRPr lang="en-US" dirty="0"/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BAA37B5-A3FF-4471-9505-EB6161359E04}"/>
              </a:ext>
            </a:extLst>
          </p:cNvPr>
          <p:cNvSpPr txBox="1">
            <a:spLocks/>
          </p:cNvSpPr>
          <p:nvPr/>
        </p:nvSpPr>
        <p:spPr>
          <a:xfrm>
            <a:off x="1055622" y="820963"/>
            <a:ext cx="7374620" cy="406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>
              <a:buNone/>
            </a:pPr>
            <a:r>
              <a:rPr lang="en-US" altLang="zh-CN" sz="1200" dirty="0"/>
              <a:t>Theorem 1 is proposed to connect alignment and uniformity with </a:t>
            </a:r>
            <a:r>
              <a:rPr lang="en-US" altLang="zh-CN" sz="1200" dirty="0" err="1"/>
              <a:t>InfoNCE</a:t>
            </a:r>
            <a:r>
              <a:rPr lang="en-US" altLang="zh-CN" sz="1200" dirty="0"/>
              <a:t>.</a:t>
            </a:r>
          </a:p>
          <a:p>
            <a:pPr marL="101600" indent="0">
              <a:buNone/>
            </a:pPr>
            <a:endParaRPr lang="en-US" altLang="zh-CN" sz="1200"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D76E5F29-BC0D-478A-B4DA-A5A74AB0B6F3}"/>
              </a:ext>
            </a:extLst>
          </p:cNvPr>
          <p:cNvSpPr txBox="1">
            <a:spLocks/>
          </p:cNvSpPr>
          <p:nvPr/>
        </p:nvSpPr>
        <p:spPr>
          <a:xfrm>
            <a:off x="1932746" y="4053911"/>
            <a:ext cx="5278508" cy="69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+mn-lt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01600" indent="0" algn="ctr">
              <a:buNone/>
            </a:pPr>
            <a:r>
              <a:rPr lang="en-US" altLang="zh-CN" sz="1200" b="1" dirty="0"/>
              <a:t>Minimizing </a:t>
            </a:r>
            <a:r>
              <a:rPr lang="en-US" altLang="zh-CN" sz="1200" b="1" dirty="0" err="1"/>
              <a:t>InfoNCE</a:t>
            </a:r>
            <a:r>
              <a:rPr lang="en-US" altLang="zh-CN" sz="1200" b="1" dirty="0"/>
              <a:t> loss indeed requires both alignment and uniformity.</a:t>
            </a:r>
            <a:endParaRPr lang="en-US" altLang="zh-CN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3DE5CB-E618-4CB9-A6E0-D079A957F118}"/>
              </a:ext>
            </a:extLst>
          </p:cNvPr>
          <p:cNvGrpSpPr/>
          <p:nvPr/>
        </p:nvGrpSpPr>
        <p:grpSpPr>
          <a:xfrm>
            <a:off x="825693" y="1378961"/>
            <a:ext cx="7673621" cy="2808013"/>
            <a:chOff x="825693" y="1378961"/>
            <a:chExt cx="7673621" cy="280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289CF6D-9B0A-4705-BB4C-2EBC30C45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693" y="1378961"/>
              <a:ext cx="7673621" cy="280801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6A9ECF-5286-4059-AAA9-88DB26FC8B39}"/>
                </a:ext>
              </a:extLst>
            </p:cNvPr>
            <p:cNvSpPr/>
            <p:nvPr/>
          </p:nvSpPr>
          <p:spPr>
            <a:xfrm>
              <a:off x="7992777" y="2664259"/>
              <a:ext cx="506537" cy="572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68080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7012</TotalTime>
  <Words>586</Words>
  <Application>Microsoft Office PowerPoint</Application>
  <PresentationFormat>On-screen Show 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Quattrocento Sans</vt:lpstr>
      <vt:lpstr>Times New Roman</vt:lpstr>
      <vt:lpstr>Lora</vt:lpstr>
      <vt:lpstr>Wingdings</vt:lpstr>
      <vt:lpstr>Helvetica</vt:lpstr>
      <vt:lpstr>Viola template</vt:lpstr>
      <vt:lpstr>Understanding Contrastive Representation Learning through Geometry on the Hypersphere</vt:lpstr>
      <vt:lpstr>New Metrics for Contrastive Learning</vt:lpstr>
      <vt:lpstr>Representation on the Unit Hypersphere</vt:lpstr>
      <vt:lpstr>Properties of Good Representations</vt:lpstr>
      <vt:lpstr>Background-Contrastive Learning</vt:lpstr>
      <vt:lpstr>Properties of Good Representations</vt:lpstr>
      <vt:lpstr>Quantifying Alignment and Uniformity</vt:lpstr>
      <vt:lpstr>Evaluating Uniformity</vt:lpstr>
      <vt:lpstr>Asymptotics of InfoNCE</vt:lpstr>
      <vt:lpstr>Experiments</vt:lpstr>
      <vt:lpstr>Experimental Settings</vt:lpstr>
      <vt:lpstr>Results-STL-10 Classification</vt:lpstr>
      <vt:lpstr>Results-STL-10 Classification</vt:lpstr>
      <vt:lpstr>Conclusions &amp; Discussions</vt:lpstr>
      <vt:lpstr>Conclusions &amp; Discussions</vt:lpstr>
      <vt:lpstr>Thanks 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Xiaobing Chen</cp:lastModifiedBy>
  <cp:revision>386</cp:revision>
  <dcterms:modified xsi:type="dcterms:W3CDTF">2022-05-12T00:57:24Z</dcterms:modified>
</cp:coreProperties>
</file>