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jp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6.jpg" ContentType="image/jp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  <p:sldMasterId id="2147483679" r:id="rId2"/>
    <p:sldMasterId id="2147483691" r:id="rId3"/>
  </p:sldMasterIdLst>
  <p:notesMasterIdLst>
    <p:notesMasterId r:id="rId34"/>
  </p:notesMasterIdLst>
  <p:sldIdLst>
    <p:sldId id="282" r:id="rId4"/>
    <p:sldId id="262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306" r:id="rId21"/>
    <p:sldId id="297" r:id="rId22"/>
    <p:sldId id="298" r:id="rId23"/>
    <p:sldId id="299" r:id="rId24"/>
    <p:sldId id="307" r:id="rId25"/>
    <p:sldId id="300" r:id="rId26"/>
    <p:sldId id="308" r:id="rId27"/>
    <p:sldId id="301" r:id="rId28"/>
    <p:sldId id="302" r:id="rId29"/>
    <p:sldId id="303" r:id="rId30"/>
    <p:sldId id="304" r:id="rId31"/>
    <p:sldId id="305" r:id="rId32"/>
    <p:sldId id="258" r:id="rId33"/>
  </p:sldIdLst>
  <p:sldSz cx="4610100" cy="3460750"/>
  <p:notesSz cx="4610100" cy="3460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86" autoAdjust="0"/>
  </p:normalViewPr>
  <p:slideViewPr>
    <p:cSldViewPr>
      <p:cViewPr varScale="1">
        <p:scale>
          <a:sx n="158" d="100"/>
          <a:sy n="158" d="100"/>
        </p:scale>
        <p:origin x="1473" y="69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91" d="100"/>
          <a:sy n="191" d="100"/>
        </p:scale>
        <p:origin x="1725" y="6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6/11/relationships/changesInfo" Target="changesInfos/changesInfo1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c662601390b9712" providerId="LiveId" clId="{65BCD504-F206-42F4-8FCF-5EEB72CAB968}"/>
    <pc:docChg chg="custSel modSld">
      <pc:chgData name="" userId="2c662601390b9712" providerId="LiveId" clId="{65BCD504-F206-42F4-8FCF-5EEB72CAB968}" dt="2022-01-23T02:10:33.054" v="23" actId="368"/>
      <pc:docMkLst>
        <pc:docMk/>
      </pc:docMkLst>
      <pc:sldChg chg="modNotes">
        <pc:chgData name="" userId="2c662601390b9712" providerId="LiveId" clId="{65BCD504-F206-42F4-8FCF-5EEB72CAB968}" dt="2022-01-23T02:10:33.038" v="1" actId="368"/>
        <pc:sldMkLst>
          <pc:docMk/>
          <pc:sldMk cId="1915321446" sldId="281"/>
        </pc:sldMkLst>
      </pc:sldChg>
      <pc:sldChg chg="modNotes">
        <pc:chgData name="" userId="2c662601390b9712" providerId="LiveId" clId="{65BCD504-F206-42F4-8FCF-5EEB72CAB968}" dt="2022-01-23T02:10:33.038" v="3" actId="368"/>
        <pc:sldMkLst>
          <pc:docMk/>
          <pc:sldMk cId="1254298735" sldId="287"/>
        </pc:sldMkLst>
      </pc:sldChg>
      <pc:sldChg chg="modNotes">
        <pc:chgData name="" userId="2c662601390b9712" providerId="LiveId" clId="{65BCD504-F206-42F4-8FCF-5EEB72CAB968}" dt="2022-01-23T02:10:33.038" v="5" actId="368"/>
        <pc:sldMkLst>
          <pc:docMk/>
          <pc:sldMk cId="2271447403" sldId="288"/>
        </pc:sldMkLst>
      </pc:sldChg>
      <pc:sldChg chg="modNotes">
        <pc:chgData name="" userId="2c662601390b9712" providerId="LiveId" clId="{65BCD504-F206-42F4-8FCF-5EEB72CAB968}" dt="2022-01-23T02:10:33.038" v="7" actId="368"/>
        <pc:sldMkLst>
          <pc:docMk/>
          <pc:sldMk cId="4136564218" sldId="291"/>
        </pc:sldMkLst>
      </pc:sldChg>
      <pc:sldChg chg="modNotes">
        <pc:chgData name="" userId="2c662601390b9712" providerId="LiveId" clId="{65BCD504-F206-42F4-8FCF-5EEB72CAB968}" dt="2022-01-23T02:10:33.038" v="9" actId="368"/>
        <pc:sldMkLst>
          <pc:docMk/>
          <pc:sldMk cId="2366228332" sldId="292"/>
        </pc:sldMkLst>
      </pc:sldChg>
      <pc:sldChg chg="modNotes">
        <pc:chgData name="" userId="2c662601390b9712" providerId="LiveId" clId="{65BCD504-F206-42F4-8FCF-5EEB72CAB968}" dt="2022-01-23T02:10:33.038" v="11" actId="368"/>
        <pc:sldMkLst>
          <pc:docMk/>
          <pc:sldMk cId="158717184" sldId="293"/>
        </pc:sldMkLst>
      </pc:sldChg>
      <pc:sldChg chg="modNotes">
        <pc:chgData name="" userId="2c662601390b9712" providerId="LiveId" clId="{65BCD504-F206-42F4-8FCF-5EEB72CAB968}" dt="2022-01-23T02:10:33.054" v="13" actId="368"/>
        <pc:sldMkLst>
          <pc:docMk/>
          <pc:sldMk cId="4172619173" sldId="294"/>
        </pc:sldMkLst>
      </pc:sldChg>
      <pc:sldChg chg="modNotes">
        <pc:chgData name="" userId="2c662601390b9712" providerId="LiveId" clId="{65BCD504-F206-42F4-8FCF-5EEB72CAB968}" dt="2022-01-23T02:10:33.054" v="17" actId="368"/>
        <pc:sldMkLst>
          <pc:docMk/>
          <pc:sldMk cId="4184599187" sldId="297"/>
        </pc:sldMkLst>
      </pc:sldChg>
      <pc:sldChg chg="modNotes">
        <pc:chgData name="" userId="2c662601390b9712" providerId="LiveId" clId="{65BCD504-F206-42F4-8FCF-5EEB72CAB968}" dt="2022-01-23T02:10:33.054" v="23" actId="368"/>
        <pc:sldMkLst>
          <pc:docMk/>
          <pc:sldMk cId="2511726029" sldId="301"/>
        </pc:sldMkLst>
      </pc:sldChg>
      <pc:sldChg chg="modNotes">
        <pc:chgData name="" userId="2c662601390b9712" providerId="LiveId" clId="{65BCD504-F206-42F4-8FCF-5EEB72CAB968}" dt="2022-01-23T02:10:33.054" v="15" actId="368"/>
        <pc:sldMkLst>
          <pc:docMk/>
          <pc:sldMk cId="1715594957" sldId="306"/>
        </pc:sldMkLst>
      </pc:sldChg>
      <pc:sldChg chg="modNotes">
        <pc:chgData name="" userId="2c662601390b9712" providerId="LiveId" clId="{65BCD504-F206-42F4-8FCF-5EEB72CAB968}" dt="2022-01-23T02:10:33.054" v="19" actId="368"/>
        <pc:sldMkLst>
          <pc:docMk/>
          <pc:sldMk cId="318154063" sldId="307"/>
        </pc:sldMkLst>
      </pc:sldChg>
      <pc:sldChg chg="modNotes">
        <pc:chgData name="" userId="2c662601390b9712" providerId="LiveId" clId="{65BCD504-F206-42F4-8FCF-5EEB72CAB968}" dt="2022-01-23T02:10:33.054" v="21" actId="368"/>
        <pc:sldMkLst>
          <pc:docMk/>
          <pc:sldMk cId="197545348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E0E8E-C315-4FAC-A536-1FC442A29F66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DB874-A757-4D9A-A7F6-7F30B9E9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1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DB874-A757-4D9A-A7F6-7F30B9E94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67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DB874-A757-4D9A-A7F6-7F30B9E943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86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DB874-A757-4D9A-A7F6-7F30B9E943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9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DB874-A757-4D9A-A7F6-7F30B9E943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06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DB874-A757-4D9A-A7F6-7F30B9E943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45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DB874-A757-4D9A-A7F6-7F30B9E943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4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DB874-A757-4D9A-A7F6-7F30B9E943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96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DB874-A757-4D9A-A7F6-7F30B9E943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05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DB874-A757-4D9A-A7F6-7F30B9E943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35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DB874-A757-4D9A-A7F6-7F30B9E943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62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DB874-A757-4D9A-A7F6-7F30B9E943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14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DB874-A757-4D9A-A7F6-7F30B9E943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2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DB874-A757-4D9A-A7F6-7F30B9E943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3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758" y="1075076"/>
            <a:ext cx="3918585" cy="74181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515" y="1961092"/>
            <a:ext cx="3227070" cy="88441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1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2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2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3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3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44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57" y="104718"/>
            <a:ext cx="1046337" cy="3403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153" y="104718"/>
            <a:ext cx="1053540" cy="34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1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‹#›</a:t>
            </a:fld>
            <a:r>
              <a:rPr lang="en-US" spc="-75"/>
              <a:t> </a:t>
            </a:r>
            <a:r>
              <a:rPr lang="en-US" spc="135"/>
              <a:t>/</a:t>
            </a:r>
            <a:r>
              <a:rPr lang="en-US" spc="-75"/>
              <a:t> </a:t>
            </a:r>
            <a:r>
              <a:rPr lang="en-US" spc="-5"/>
              <a:t>24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73850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2322" y="138591"/>
            <a:ext cx="1037273" cy="2952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505" y="138591"/>
            <a:ext cx="3034983" cy="295285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‹#›</a:t>
            </a:fld>
            <a:r>
              <a:rPr lang="en-US" spc="-75"/>
              <a:t> </a:t>
            </a:r>
            <a:r>
              <a:rPr lang="en-US" spc="135"/>
              <a:t>/</a:t>
            </a:r>
            <a:r>
              <a:rPr lang="en-US" spc="-75"/>
              <a:t> </a:t>
            </a:r>
            <a:r>
              <a:rPr lang="en-US" spc="-5"/>
              <a:t>24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236962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‹#›</a:t>
            </a:fld>
            <a:r>
              <a:rPr lang="en-US" spc="-75"/>
              <a:t> </a:t>
            </a:r>
            <a:r>
              <a:rPr lang="en-US" spc="135"/>
              <a:t>/</a:t>
            </a:r>
            <a:r>
              <a:rPr lang="en-US" spc="-75"/>
              <a:t> </a:t>
            </a:r>
            <a:r>
              <a:rPr lang="en-US" spc="-5"/>
              <a:t>24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925440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758" y="1075079"/>
            <a:ext cx="3918585" cy="7418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515" y="1961092"/>
            <a:ext cx="3227070" cy="88441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8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1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4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7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10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83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80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9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166" y="2223856"/>
            <a:ext cx="3918585" cy="687343"/>
          </a:xfrm>
        </p:spPr>
        <p:txBody>
          <a:bodyPr anchor="t"/>
          <a:lstStyle>
            <a:lvl1pPr algn="l">
              <a:defRPr sz="151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166" y="1466814"/>
            <a:ext cx="3918585" cy="757039"/>
          </a:xfrm>
        </p:spPr>
        <p:txBody>
          <a:bodyPr anchor="b"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72886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2pPr>
            <a:lvl3pPr marL="345772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3pPr>
            <a:lvl4pPr marL="518658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4pPr>
            <a:lvl5pPr marL="691544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5pPr>
            <a:lvl6pPr marL="864429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6pPr>
            <a:lvl7pPr marL="1037315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7pPr>
            <a:lvl8pPr marL="1210201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8pPr>
            <a:lvl9pPr marL="1383087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3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505" y="807512"/>
            <a:ext cx="2036128" cy="2283935"/>
          </a:xfrm>
        </p:spPr>
        <p:txBody>
          <a:bodyPr/>
          <a:lstStyle>
            <a:lvl1pPr>
              <a:defRPr sz="1059"/>
            </a:lvl1pPr>
            <a:lvl2pPr>
              <a:defRPr sz="908"/>
            </a:lvl2pPr>
            <a:lvl3pPr>
              <a:defRPr sz="756"/>
            </a:lvl3pPr>
            <a:lvl4pPr>
              <a:defRPr sz="681"/>
            </a:lvl4pPr>
            <a:lvl5pPr>
              <a:defRPr sz="681"/>
            </a:lvl5pPr>
            <a:lvl6pPr>
              <a:defRPr sz="681"/>
            </a:lvl6pPr>
            <a:lvl7pPr>
              <a:defRPr sz="681"/>
            </a:lvl7pPr>
            <a:lvl8pPr>
              <a:defRPr sz="681"/>
            </a:lvl8pPr>
            <a:lvl9pPr>
              <a:defRPr sz="68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43467" y="807512"/>
            <a:ext cx="2036128" cy="2283935"/>
          </a:xfrm>
        </p:spPr>
        <p:txBody>
          <a:bodyPr/>
          <a:lstStyle>
            <a:lvl1pPr>
              <a:defRPr sz="1059"/>
            </a:lvl1pPr>
            <a:lvl2pPr>
              <a:defRPr sz="908"/>
            </a:lvl2pPr>
            <a:lvl3pPr>
              <a:defRPr sz="756"/>
            </a:lvl3pPr>
            <a:lvl4pPr>
              <a:defRPr sz="681"/>
            </a:lvl4pPr>
            <a:lvl5pPr>
              <a:defRPr sz="681"/>
            </a:lvl5pPr>
            <a:lvl6pPr>
              <a:defRPr sz="681"/>
            </a:lvl6pPr>
            <a:lvl7pPr>
              <a:defRPr sz="681"/>
            </a:lvl7pPr>
            <a:lvl8pPr>
              <a:defRPr sz="681"/>
            </a:lvl8pPr>
            <a:lvl9pPr>
              <a:defRPr sz="68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15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505" y="774663"/>
            <a:ext cx="2036928" cy="322843"/>
          </a:xfrm>
        </p:spPr>
        <p:txBody>
          <a:bodyPr anchor="b"/>
          <a:lstStyle>
            <a:lvl1pPr marL="0" indent="0">
              <a:buNone/>
              <a:defRPr sz="908" b="1"/>
            </a:lvl1pPr>
            <a:lvl2pPr marL="172886" indent="0">
              <a:buNone/>
              <a:defRPr sz="756" b="1"/>
            </a:lvl2pPr>
            <a:lvl3pPr marL="345772" indent="0">
              <a:buNone/>
              <a:defRPr sz="681" b="1"/>
            </a:lvl3pPr>
            <a:lvl4pPr marL="518658" indent="0">
              <a:buNone/>
              <a:defRPr sz="605" b="1"/>
            </a:lvl4pPr>
            <a:lvl5pPr marL="691544" indent="0">
              <a:buNone/>
              <a:defRPr sz="605" b="1"/>
            </a:lvl5pPr>
            <a:lvl6pPr marL="864429" indent="0">
              <a:buNone/>
              <a:defRPr sz="605" b="1"/>
            </a:lvl6pPr>
            <a:lvl7pPr marL="1037315" indent="0">
              <a:buNone/>
              <a:defRPr sz="605" b="1"/>
            </a:lvl7pPr>
            <a:lvl8pPr marL="1210201" indent="0">
              <a:buNone/>
              <a:defRPr sz="605" b="1"/>
            </a:lvl8pPr>
            <a:lvl9pPr marL="1383087" indent="0">
              <a:buNone/>
              <a:defRPr sz="60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0505" y="1097506"/>
            <a:ext cx="2036928" cy="1993937"/>
          </a:xfrm>
        </p:spPr>
        <p:txBody>
          <a:bodyPr/>
          <a:lstStyle>
            <a:lvl1pPr>
              <a:defRPr sz="908"/>
            </a:lvl1pPr>
            <a:lvl2pPr>
              <a:defRPr sz="756"/>
            </a:lvl2pPr>
            <a:lvl3pPr>
              <a:defRPr sz="681"/>
            </a:lvl3pPr>
            <a:lvl4pPr>
              <a:defRPr sz="605"/>
            </a:lvl4pPr>
            <a:lvl5pPr>
              <a:defRPr sz="605"/>
            </a:lvl5pPr>
            <a:lvl6pPr>
              <a:defRPr sz="605"/>
            </a:lvl6pPr>
            <a:lvl7pPr>
              <a:defRPr sz="605"/>
            </a:lvl7pPr>
            <a:lvl8pPr>
              <a:defRPr sz="605"/>
            </a:lvl8pPr>
            <a:lvl9pPr>
              <a:defRPr sz="6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41869" y="774663"/>
            <a:ext cx="2037728" cy="322843"/>
          </a:xfrm>
        </p:spPr>
        <p:txBody>
          <a:bodyPr anchor="b"/>
          <a:lstStyle>
            <a:lvl1pPr marL="0" indent="0">
              <a:buNone/>
              <a:defRPr sz="908" b="1"/>
            </a:lvl1pPr>
            <a:lvl2pPr marL="172886" indent="0">
              <a:buNone/>
              <a:defRPr sz="756" b="1"/>
            </a:lvl2pPr>
            <a:lvl3pPr marL="345772" indent="0">
              <a:buNone/>
              <a:defRPr sz="681" b="1"/>
            </a:lvl3pPr>
            <a:lvl4pPr marL="518658" indent="0">
              <a:buNone/>
              <a:defRPr sz="605" b="1"/>
            </a:lvl4pPr>
            <a:lvl5pPr marL="691544" indent="0">
              <a:buNone/>
              <a:defRPr sz="605" b="1"/>
            </a:lvl5pPr>
            <a:lvl6pPr marL="864429" indent="0">
              <a:buNone/>
              <a:defRPr sz="605" b="1"/>
            </a:lvl6pPr>
            <a:lvl7pPr marL="1037315" indent="0">
              <a:buNone/>
              <a:defRPr sz="605" b="1"/>
            </a:lvl7pPr>
            <a:lvl8pPr marL="1210201" indent="0">
              <a:buNone/>
              <a:defRPr sz="605" b="1"/>
            </a:lvl8pPr>
            <a:lvl9pPr marL="1383087" indent="0">
              <a:buNone/>
              <a:defRPr sz="60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41869" y="1097506"/>
            <a:ext cx="2037728" cy="1993937"/>
          </a:xfrm>
        </p:spPr>
        <p:txBody>
          <a:bodyPr/>
          <a:lstStyle>
            <a:lvl1pPr>
              <a:defRPr sz="908"/>
            </a:lvl1pPr>
            <a:lvl2pPr>
              <a:defRPr sz="756"/>
            </a:lvl2pPr>
            <a:lvl3pPr>
              <a:defRPr sz="681"/>
            </a:lvl3pPr>
            <a:lvl4pPr>
              <a:defRPr sz="605"/>
            </a:lvl4pPr>
            <a:lvl5pPr>
              <a:defRPr sz="605"/>
            </a:lvl5pPr>
            <a:lvl6pPr>
              <a:defRPr sz="605"/>
            </a:lvl6pPr>
            <a:lvl7pPr>
              <a:defRPr sz="605"/>
            </a:lvl7pPr>
            <a:lvl8pPr>
              <a:defRPr sz="605"/>
            </a:lvl8pPr>
            <a:lvl9pPr>
              <a:defRPr sz="6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324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34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9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41" y="80911"/>
            <a:ext cx="4149090" cy="576792"/>
          </a:xfrm>
        </p:spPr>
        <p:txBody>
          <a:bodyPr>
            <a:normAutofit/>
          </a:bodyPr>
          <a:lstStyle>
            <a:lvl1pPr>
              <a:defRPr sz="16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505" y="659937"/>
            <a:ext cx="4149090" cy="2370156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908"/>
            </a:lvl1pPr>
            <a:lvl2pPr>
              <a:defRPr sz="908"/>
            </a:lvl2pPr>
            <a:lvl3pPr>
              <a:defRPr sz="807"/>
            </a:lvl3pPr>
            <a:lvl4pPr>
              <a:defRPr sz="706"/>
            </a:lvl4pPr>
            <a:lvl5pPr>
              <a:defRPr sz="60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852" y="3144018"/>
            <a:ext cx="761879" cy="2478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" y="3142941"/>
            <a:ext cx="770455" cy="24891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0505" y="3207603"/>
            <a:ext cx="4145226" cy="18425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</a:defRPr>
            </a:lvl1pPr>
          </a:lstStyle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‹#›</a:t>
            </a:fld>
            <a:r>
              <a:rPr lang="en-US" spc="-75" dirty="0"/>
              <a:t> </a:t>
            </a:r>
            <a:endParaRPr lang="en-US" spc="-5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26CE9A-D329-48B0-BF30-7C3C96B24832}"/>
              </a:ext>
            </a:extLst>
          </p:cNvPr>
          <p:cNvCxnSpPr>
            <a:cxnSpLocks/>
          </p:cNvCxnSpPr>
          <p:nvPr/>
        </p:nvCxnSpPr>
        <p:spPr>
          <a:xfrm>
            <a:off x="230505" y="544854"/>
            <a:ext cx="4149090" cy="0"/>
          </a:xfrm>
          <a:prstGeom prst="line">
            <a:avLst/>
          </a:prstGeom>
          <a:ln w="28575">
            <a:solidFill>
              <a:srgbClr val="E2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312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06" y="137789"/>
            <a:ext cx="1516691" cy="586405"/>
          </a:xfrm>
        </p:spPr>
        <p:txBody>
          <a:bodyPr anchor="b"/>
          <a:lstStyle>
            <a:lvl1pPr algn="l">
              <a:defRPr sz="7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2421" y="137793"/>
            <a:ext cx="2577174" cy="2953654"/>
          </a:xfrm>
        </p:spPr>
        <p:txBody>
          <a:bodyPr/>
          <a:lstStyle>
            <a:lvl1pPr>
              <a:defRPr sz="1210"/>
            </a:lvl1pPr>
            <a:lvl2pPr>
              <a:defRPr sz="1059"/>
            </a:lvl2pPr>
            <a:lvl3pPr>
              <a:defRPr sz="908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506" y="724196"/>
            <a:ext cx="1516691" cy="2367249"/>
          </a:xfrm>
        </p:spPr>
        <p:txBody>
          <a:bodyPr/>
          <a:lstStyle>
            <a:lvl1pPr marL="0" indent="0">
              <a:buNone/>
              <a:defRPr sz="529"/>
            </a:lvl1pPr>
            <a:lvl2pPr marL="172886" indent="0">
              <a:buNone/>
              <a:defRPr sz="454"/>
            </a:lvl2pPr>
            <a:lvl3pPr marL="345772" indent="0">
              <a:buNone/>
              <a:defRPr sz="378"/>
            </a:lvl3pPr>
            <a:lvl4pPr marL="518658" indent="0">
              <a:buNone/>
              <a:defRPr sz="340"/>
            </a:lvl4pPr>
            <a:lvl5pPr marL="691544" indent="0">
              <a:buNone/>
              <a:defRPr sz="340"/>
            </a:lvl5pPr>
            <a:lvl6pPr marL="864429" indent="0">
              <a:buNone/>
              <a:defRPr sz="340"/>
            </a:lvl6pPr>
            <a:lvl7pPr marL="1037315" indent="0">
              <a:buNone/>
              <a:defRPr sz="340"/>
            </a:lvl7pPr>
            <a:lvl8pPr marL="1210201" indent="0">
              <a:buNone/>
              <a:defRPr sz="340"/>
            </a:lvl8pPr>
            <a:lvl9pPr marL="1383087" indent="0">
              <a:buNone/>
              <a:defRPr sz="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6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12" y="2422525"/>
            <a:ext cx="2766060" cy="285993"/>
          </a:xfrm>
        </p:spPr>
        <p:txBody>
          <a:bodyPr anchor="b"/>
          <a:lstStyle>
            <a:lvl1pPr algn="l">
              <a:defRPr sz="7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3612" y="309224"/>
            <a:ext cx="2766060" cy="2076450"/>
          </a:xfrm>
        </p:spPr>
        <p:txBody>
          <a:bodyPr/>
          <a:lstStyle>
            <a:lvl1pPr marL="0" indent="0">
              <a:buNone/>
              <a:defRPr sz="1210"/>
            </a:lvl1pPr>
            <a:lvl2pPr marL="172886" indent="0">
              <a:buNone/>
              <a:defRPr sz="1059"/>
            </a:lvl2pPr>
            <a:lvl3pPr marL="345772" indent="0">
              <a:buNone/>
              <a:defRPr sz="908"/>
            </a:lvl3pPr>
            <a:lvl4pPr marL="518658" indent="0">
              <a:buNone/>
              <a:defRPr sz="756"/>
            </a:lvl4pPr>
            <a:lvl5pPr marL="691544" indent="0">
              <a:buNone/>
              <a:defRPr sz="756"/>
            </a:lvl5pPr>
            <a:lvl6pPr marL="864429" indent="0">
              <a:buNone/>
              <a:defRPr sz="756"/>
            </a:lvl6pPr>
            <a:lvl7pPr marL="1037315" indent="0">
              <a:buNone/>
              <a:defRPr sz="756"/>
            </a:lvl7pPr>
            <a:lvl8pPr marL="1210201" indent="0">
              <a:buNone/>
              <a:defRPr sz="756"/>
            </a:lvl8pPr>
            <a:lvl9pPr marL="1383087" indent="0">
              <a:buNone/>
              <a:defRPr sz="75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612" y="2708518"/>
            <a:ext cx="2766060" cy="406157"/>
          </a:xfrm>
        </p:spPr>
        <p:txBody>
          <a:bodyPr/>
          <a:lstStyle>
            <a:lvl1pPr marL="0" indent="0">
              <a:buNone/>
              <a:defRPr sz="529"/>
            </a:lvl1pPr>
            <a:lvl2pPr marL="172886" indent="0">
              <a:buNone/>
              <a:defRPr sz="454"/>
            </a:lvl2pPr>
            <a:lvl3pPr marL="345772" indent="0">
              <a:buNone/>
              <a:defRPr sz="378"/>
            </a:lvl3pPr>
            <a:lvl4pPr marL="518658" indent="0">
              <a:buNone/>
              <a:defRPr sz="340"/>
            </a:lvl4pPr>
            <a:lvl5pPr marL="691544" indent="0">
              <a:buNone/>
              <a:defRPr sz="340"/>
            </a:lvl5pPr>
            <a:lvl6pPr marL="864429" indent="0">
              <a:buNone/>
              <a:defRPr sz="340"/>
            </a:lvl6pPr>
            <a:lvl7pPr marL="1037315" indent="0">
              <a:buNone/>
              <a:defRPr sz="340"/>
            </a:lvl7pPr>
            <a:lvl8pPr marL="1210201" indent="0">
              <a:buNone/>
              <a:defRPr sz="340"/>
            </a:lvl8pPr>
            <a:lvl9pPr marL="1383087" indent="0">
              <a:buNone/>
              <a:defRPr sz="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30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13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2322" y="138594"/>
            <a:ext cx="1037273" cy="2952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505" y="138594"/>
            <a:ext cx="3034983" cy="295285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39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758" y="1075079"/>
            <a:ext cx="3918585" cy="7418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515" y="1961092"/>
            <a:ext cx="3227070" cy="88441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8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1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4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7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10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83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406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386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166" y="2223856"/>
            <a:ext cx="3918585" cy="687343"/>
          </a:xfrm>
        </p:spPr>
        <p:txBody>
          <a:bodyPr anchor="t"/>
          <a:lstStyle>
            <a:lvl1pPr algn="l">
              <a:defRPr sz="151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166" y="1466814"/>
            <a:ext cx="3918585" cy="757039"/>
          </a:xfrm>
        </p:spPr>
        <p:txBody>
          <a:bodyPr anchor="b"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72886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2pPr>
            <a:lvl3pPr marL="345772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3pPr>
            <a:lvl4pPr marL="518658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4pPr>
            <a:lvl5pPr marL="691544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5pPr>
            <a:lvl6pPr marL="864429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6pPr>
            <a:lvl7pPr marL="1037315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7pPr>
            <a:lvl8pPr marL="1210201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8pPr>
            <a:lvl9pPr marL="1383087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198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505" y="807512"/>
            <a:ext cx="2036128" cy="2283935"/>
          </a:xfrm>
        </p:spPr>
        <p:txBody>
          <a:bodyPr/>
          <a:lstStyle>
            <a:lvl1pPr>
              <a:defRPr sz="1059"/>
            </a:lvl1pPr>
            <a:lvl2pPr>
              <a:defRPr sz="908"/>
            </a:lvl2pPr>
            <a:lvl3pPr>
              <a:defRPr sz="756"/>
            </a:lvl3pPr>
            <a:lvl4pPr>
              <a:defRPr sz="681"/>
            </a:lvl4pPr>
            <a:lvl5pPr>
              <a:defRPr sz="681"/>
            </a:lvl5pPr>
            <a:lvl6pPr>
              <a:defRPr sz="681"/>
            </a:lvl6pPr>
            <a:lvl7pPr>
              <a:defRPr sz="681"/>
            </a:lvl7pPr>
            <a:lvl8pPr>
              <a:defRPr sz="681"/>
            </a:lvl8pPr>
            <a:lvl9pPr>
              <a:defRPr sz="6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43467" y="807512"/>
            <a:ext cx="2036128" cy="2283935"/>
          </a:xfrm>
        </p:spPr>
        <p:txBody>
          <a:bodyPr/>
          <a:lstStyle>
            <a:lvl1pPr>
              <a:defRPr sz="1059"/>
            </a:lvl1pPr>
            <a:lvl2pPr>
              <a:defRPr sz="908"/>
            </a:lvl2pPr>
            <a:lvl3pPr>
              <a:defRPr sz="756"/>
            </a:lvl3pPr>
            <a:lvl4pPr>
              <a:defRPr sz="681"/>
            </a:lvl4pPr>
            <a:lvl5pPr>
              <a:defRPr sz="681"/>
            </a:lvl5pPr>
            <a:lvl6pPr>
              <a:defRPr sz="681"/>
            </a:lvl6pPr>
            <a:lvl7pPr>
              <a:defRPr sz="681"/>
            </a:lvl7pPr>
            <a:lvl8pPr>
              <a:defRPr sz="681"/>
            </a:lvl8pPr>
            <a:lvl9pPr>
              <a:defRPr sz="6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205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505" y="774663"/>
            <a:ext cx="2036928" cy="322843"/>
          </a:xfrm>
        </p:spPr>
        <p:txBody>
          <a:bodyPr anchor="b"/>
          <a:lstStyle>
            <a:lvl1pPr marL="0" indent="0">
              <a:buNone/>
              <a:defRPr sz="908" b="1"/>
            </a:lvl1pPr>
            <a:lvl2pPr marL="172886" indent="0">
              <a:buNone/>
              <a:defRPr sz="756" b="1"/>
            </a:lvl2pPr>
            <a:lvl3pPr marL="345772" indent="0">
              <a:buNone/>
              <a:defRPr sz="681" b="1"/>
            </a:lvl3pPr>
            <a:lvl4pPr marL="518658" indent="0">
              <a:buNone/>
              <a:defRPr sz="605" b="1"/>
            </a:lvl4pPr>
            <a:lvl5pPr marL="691544" indent="0">
              <a:buNone/>
              <a:defRPr sz="605" b="1"/>
            </a:lvl5pPr>
            <a:lvl6pPr marL="864429" indent="0">
              <a:buNone/>
              <a:defRPr sz="605" b="1"/>
            </a:lvl6pPr>
            <a:lvl7pPr marL="1037315" indent="0">
              <a:buNone/>
              <a:defRPr sz="605" b="1"/>
            </a:lvl7pPr>
            <a:lvl8pPr marL="1210201" indent="0">
              <a:buNone/>
              <a:defRPr sz="605" b="1"/>
            </a:lvl8pPr>
            <a:lvl9pPr marL="1383087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0505" y="1097506"/>
            <a:ext cx="2036928" cy="1993937"/>
          </a:xfrm>
        </p:spPr>
        <p:txBody>
          <a:bodyPr/>
          <a:lstStyle>
            <a:lvl1pPr>
              <a:defRPr sz="908"/>
            </a:lvl1pPr>
            <a:lvl2pPr>
              <a:defRPr sz="756"/>
            </a:lvl2pPr>
            <a:lvl3pPr>
              <a:defRPr sz="681"/>
            </a:lvl3pPr>
            <a:lvl4pPr>
              <a:defRPr sz="605"/>
            </a:lvl4pPr>
            <a:lvl5pPr>
              <a:defRPr sz="605"/>
            </a:lvl5pPr>
            <a:lvl6pPr>
              <a:defRPr sz="605"/>
            </a:lvl6pPr>
            <a:lvl7pPr>
              <a:defRPr sz="605"/>
            </a:lvl7pPr>
            <a:lvl8pPr>
              <a:defRPr sz="605"/>
            </a:lvl8pPr>
            <a:lvl9pPr>
              <a:defRPr sz="6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41869" y="774663"/>
            <a:ext cx="2037728" cy="322843"/>
          </a:xfrm>
        </p:spPr>
        <p:txBody>
          <a:bodyPr anchor="b"/>
          <a:lstStyle>
            <a:lvl1pPr marL="0" indent="0">
              <a:buNone/>
              <a:defRPr sz="908" b="1"/>
            </a:lvl1pPr>
            <a:lvl2pPr marL="172886" indent="0">
              <a:buNone/>
              <a:defRPr sz="756" b="1"/>
            </a:lvl2pPr>
            <a:lvl3pPr marL="345772" indent="0">
              <a:buNone/>
              <a:defRPr sz="681" b="1"/>
            </a:lvl3pPr>
            <a:lvl4pPr marL="518658" indent="0">
              <a:buNone/>
              <a:defRPr sz="605" b="1"/>
            </a:lvl4pPr>
            <a:lvl5pPr marL="691544" indent="0">
              <a:buNone/>
              <a:defRPr sz="605" b="1"/>
            </a:lvl5pPr>
            <a:lvl6pPr marL="864429" indent="0">
              <a:buNone/>
              <a:defRPr sz="605" b="1"/>
            </a:lvl6pPr>
            <a:lvl7pPr marL="1037315" indent="0">
              <a:buNone/>
              <a:defRPr sz="605" b="1"/>
            </a:lvl7pPr>
            <a:lvl8pPr marL="1210201" indent="0">
              <a:buNone/>
              <a:defRPr sz="605" b="1"/>
            </a:lvl8pPr>
            <a:lvl9pPr marL="1383087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41869" y="1097506"/>
            <a:ext cx="2037728" cy="1993937"/>
          </a:xfrm>
        </p:spPr>
        <p:txBody>
          <a:bodyPr/>
          <a:lstStyle>
            <a:lvl1pPr>
              <a:defRPr sz="908"/>
            </a:lvl1pPr>
            <a:lvl2pPr>
              <a:defRPr sz="756"/>
            </a:lvl2pPr>
            <a:lvl3pPr>
              <a:defRPr sz="681"/>
            </a:lvl3pPr>
            <a:lvl4pPr>
              <a:defRPr sz="605"/>
            </a:lvl4pPr>
            <a:lvl5pPr>
              <a:defRPr sz="605"/>
            </a:lvl5pPr>
            <a:lvl6pPr>
              <a:defRPr sz="605"/>
            </a:lvl6pPr>
            <a:lvl7pPr>
              <a:defRPr sz="605"/>
            </a:lvl7pPr>
            <a:lvl8pPr>
              <a:defRPr sz="605"/>
            </a:lvl8pPr>
            <a:lvl9pPr>
              <a:defRPr sz="6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367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8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166" y="2223853"/>
            <a:ext cx="3918585" cy="687343"/>
          </a:xfrm>
        </p:spPr>
        <p:txBody>
          <a:bodyPr anchor="t"/>
          <a:lstStyle>
            <a:lvl1pPr algn="l">
              <a:defRPr sz="201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166" y="1466814"/>
            <a:ext cx="3918585" cy="757039"/>
          </a:xfrm>
        </p:spPr>
        <p:txBody>
          <a:bodyPr anchor="b"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‹#›</a:t>
            </a:fld>
            <a:r>
              <a:rPr lang="en-US" spc="-75"/>
              <a:t> </a:t>
            </a:r>
            <a:r>
              <a:rPr lang="en-US" spc="135"/>
              <a:t>/</a:t>
            </a:r>
            <a:r>
              <a:rPr lang="en-US" spc="-75"/>
              <a:t> </a:t>
            </a:r>
            <a:r>
              <a:rPr lang="en-US" spc="-5"/>
              <a:t>24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4329176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733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06" y="137789"/>
            <a:ext cx="1516691" cy="586405"/>
          </a:xfrm>
        </p:spPr>
        <p:txBody>
          <a:bodyPr anchor="b"/>
          <a:lstStyle>
            <a:lvl1pPr algn="l">
              <a:defRPr sz="7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2421" y="137793"/>
            <a:ext cx="2577174" cy="2953654"/>
          </a:xfrm>
        </p:spPr>
        <p:txBody>
          <a:bodyPr/>
          <a:lstStyle>
            <a:lvl1pPr>
              <a:defRPr sz="1210"/>
            </a:lvl1pPr>
            <a:lvl2pPr>
              <a:defRPr sz="1059"/>
            </a:lvl2pPr>
            <a:lvl3pPr>
              <a:defRPr sz="908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506" y="724196"/>
            <a:ext cx="1516691" cy="2367249"/>
          </a:xfrm>
        </p:spPr>
        <p:txBody>
          <a:bodyPr/>
          <a:lstStyle>
            <a:lvl1pPr marL="0" indent="0">
              <a:buNone/>
              <a:defRPr sz="529"/>
            </a:lvl1pPr>
            <a:lvl2pPr marL="172886" indent="0">
              <a:buNone/>
              <a:defRPr sz="454"/>
            </a:lvl2pPr>
            <a:lvl3pPr marL="345772" indent="0">
              <a:buNone/>
              <a:defRPr sz="378"/>
            </a:lvl3pPr>
            <a:lvl4pPr marL="518658" indent="0">
              <a:buNone/>
              <a:defRPr sz="340"/>
            </a:lvl4pPr>
            <a:lvl5pPr marL="691544" indent="0">
              <a:buNone/>
              <a:defRPr sz="340"/>
            </a:lvl5pPr>
            <a:lvl6pPr marL="864429" indent="0">
              <a:buNone/>
              <a:defRPr sz="340"/>
            </a:lvl6pPr>
            <a:lvl7pPr marL="1037315" indent="0">
              <a:buNone/>
              <a:defRPr sz="340"/>
            </a:lvl7pPr>
            <a:lvl8pPr marL="1210201" indent="0">
              <a:buNone/>
              <a:defRPr sz="340"/>
            </a:lvl8pPr>
            <a:lvl9pPr marL="1383087" indent="0">
              <a:buNone/>
              <a:defRPr sz="3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37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12" y="2422525"/>
            <a:ext cx="2766060" cy="285993"/>
          </a:xfrm>
        </p:spPr>
        <p:txBody>
          <a:bodyPr anchor="b"/>
          <a:lstStyle>
            <a:lvl1pPr algn="l">
              <a:defRPr sz="7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3612" y="309224"/>
            <a:ext cx="2766060" cy="2076450"/>
          </a:xfrm>
        </p:spPr>
        <p:txBody>
          <a:bodyPr/>
          <a:lstStyle>
            <a:lvl1pPr marL="0" indent="0">
              <a:buNone/>
              <a:defRPr sz="1210"/>
            </a:lvl1pPr>
            <a:lvl2pPr marL="172886" indent="0">
              <a:buNone/>
              <a:defRPr sz="1059"/>
            </a:lvl2pPr>
            <a:lvl3pPr marL="345772" indent="0">
              <a:buNone/>
              <a:defRPr sz="908"/>
            </a:lvl3pPr>
            <a:lvl4pPr marL="518658" indent="0">
              <a:buNone/>
              <a:defRPr sz="756"/>
            </a:lvl4pPr>
            <a:lvl5pPr marL="691544" indent="0">
              <a:buNone/>
              <a:defRPr sz="756"/>
            </a:lvl5pPr>
            <a:lvl6pPr marL="864429" indent="0">
              <a:buNone/>
              <a:defRPr sz="756"/>
            </a:lvl6pPr>
            <a:lvl7pPr marL="1037315" indent="0">
              <a:buNone/>
              <a:defRPr sz="756"/>
            </a:lvl7pPr>
            <a:lvl8pPr marL="1210201" indent="0">
              <a:buNone/>
              <a:defRPr sz="756"/>
            </a:lvl8pPr>
            <a:lvl9pPr marL="1383087" indent="0">
              <a:buNone/>
              <a:defRPr sz="7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612" y="2708518"/>
            <a:ext cx="2766060" cy="406157"/>
          </a:xfrm>
        </p:spPr>
        <p:txBody>
          <a:bodyPr/>
          <a:lstStyle>
            <a:lvl1pPr marL="0" indent="0">
              <a:buNone/>
              <a:defRPr sz="529"/>
            </a:lvl1pPr>
            <a:lvl2pPr marL="172886" indent="0">
              <a:buNone/>
              <a:defRPr sz="454"/>
            </a:lvl2pPr>
            <a:lvl3pPr marL="345772" indent="0">
              <a:buNone/>
              <a:defRPr sz="378"/>
            </a:lvl3pPr>
            <a:lvl4pPr marL="518658" indent="0">
              <a:buNone/>
              <a:defRPr sz="340"/>
            </a:lvl4pPr>
            <a:lvl5pPr marL="691544" indent="0">
              <a:buNone/>
              <a:defRPr sz="340"/>
            </a:lvl5pPr>
            <a:lvl6pPr marL="864429" indent="0">
              <a:buNone/>
              <a:defRPr sz="340"/>
            </a:lvl6pPr>
            <a:lvl7pPr marL="1037315" indent="0">
              <a:buNone/>
              <a:defRPr sz="340"/>
            </a:lvl7pPr>
            <a:lvl8pPr marL="1210201" indent="0">
              <a:buNone/>
              <a:defRPr sz="340"/>
            </a:lvl8pPr>
            <a:lvl9pPr marL="1383087" indent="0">
              <a:buNone/>
              <a:defRPr sz="3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679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56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2322" y="138594"/>
            <a:ext cx="1037273" cy="2952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505" y="138594"/>
            <a:ext cx="3034983" cy="2952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2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505" y="807509"/>
            <a:ext cx="2036128" cy="2283935"/>
          </a:xfrm>
        </p:spPr>
        <p:txBody>
          <a:bodyPr/>
          <a:lstStyle>
            <a:lvl1pPr>
              <a:defRPr sz="1412"/>
            </a:lvl1pPr>
            <a:lvl2pPr>
              <a:defRPr sz="1210"/>
            </a:lvl2pPr>
            <a:lvl3pPr>
              <a:defRPr sz="1008"/>
            </a:lvl3pPr>
            <a:lvl4pPr>
              <a:defRPr sz="908"/>
            </a:lvl4pPr>
            <a:lvl5pPr>
              <a:defRPr sz="908"/>
            </a:lvl5pPr>
            <a:lvl6pPr>
              <a:defRPr sz="908"/>
            </a:lvl6pPr>
            <a:lvl7pPr>
              <a:defRPr sz="908"/>
            </a:lvl7pPr>
            <a:lvl8pPr>
              <a:defRPr sz="908"/>
            </a:lvl8pPr>
            <a:lvl9pPr>
              <a:defRPr sz="90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43467" y="807509"/>
            <a:ext cx="2036128" cy="2283935"/>
          </a:xfrm>
        </p:spPr>
        <p:txBody>
          <a:bodyPr/>
          <a:lstStyle>
            <a:lvl1pPr>
              <a:defRPr sz="1412"/>
            </a:lvl1pPr>
            <a:lvl2pPr>
              <a:defRPr sz="1210"/>
            </a:lvl2pPr>
            <a:lvl3pPr>
              <a:defRPr sz="1008"/>
            </a:lvl3pPr>
            <a:lvl4pPr>
              <a:defRPr sz="908"/>
            </a:lvl4pPr>
            <a:lvl5pPr>
              <a:defRPr sz="908"/>
            </a:lvl5pPr>
            <a:lvl6pPr>
              <a:defRPr sz="908"/>
            </a:lvl6pPr>
            <a:lvl7pPr>
              <a:defRPr sz="908"/>
            </a:lvl7pPr>
            <a:lvl8pPr>
              <a:defRPr sz="908"/>
            </a:lvl8pPr>
            <a:lvl9pPr>
              <a:defRPr sz="90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‹#›</a:t>
            </a:fld>
            <a:r>
              <a:rPr lang="en-US" spc="-75"/>
              <a:t> </a:t>
            </a:r>
            <a:r>
              <a:rPr lang="en-US" spc="135"/>
              <a:t>/</a:t>
            </a:r>
            <a:r>
              <a:rPr lang="en-US" spc="-75"/>
              <a:t> </a:t>
            </a:r>
            <a:r>
              <a:rPr lang="en-US" spc="-5"/>
              <a:t>24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30044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505" y="774663"/>
            <a:ext cx="2036928" cy="322843"/>
          </a:xfrm>
        </p:spPr>
        <p:txBody>
          <a:bodyPr anchor="b"/>
          <a:lstStyle>
            <a:lvl1pPr marL="0" indent="0">
              <a:buNone/>
              <a:defRPr sz="1210" b="1"/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0505" y="1097506"/>
            <a:ext cx="2036928" cy="1993937"/>
          </a:xfrm>
        </p:spPr>
        <p:txBody>
          <a:bodyPr/>
          <a:lstStyle>
            <a:lvl1pPr>
              <a:defRPr sz="1210"/>
            </a:lvl1pPr>
            <a:lvl2pPr>
              <a:defRPr sz="1008"/>
            </a:lvl2pPr>
            <a:lvl3pPr>
              <a:defRPr sz="908"/>
            </a:lvl3pPr>
            <a:lvl4pPr>
              <a:defRPr sz="807"/>
            </a:lvl4pPr>
            <a:lvl5pPr>
              <a:defRPr sz="807"/>
            </a:lvl5pPr>
            <a:lvl6pPr>
              <a:defRPr sz="807"/>
            </a:lvl6pPr>
            <a:lvl7pPr>
              <a:defRPr sz="807"/>
            </a:lvl7pPr>
            <a:lvl8pPr>
              <a:defRPr sz="807"/>
            </a:lvl8pPr>
            <a:lvl9pPr>
              <a:defRPr sz="8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41867" y="774663"/>
            <a:ext cx="2037728" cy="322843"/>
          </a:xfrm>
        </p:spPr>
        <p:txBody>
          <a:bodyPr anchor="b"/>
          <a:lstStyle>
            <a:lvl1pPr marL="0" indent="0">
              <a:buNone/>
              <a:defRPr sz="1210" b="1"/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41867" y="1097506"/>
            <a:ext cx="2037728" cy="1993937"/>
          </a:xfrm>
        </p:spPr>
        <p:txBody>
          <a:bodyPr/>
          <a:lstStyle>
            <a:lvl1pPr>
              <a:defRPr sz="1210"/>
            </a:lvl1pPr>
            <a:lvl2pPr>
              <a:defRPr sz="1008"/>
            </a:lvl2pPr>
            <a:lvl3pPr>
              <a:defRPr sz="908"/>
            </a:lvl3pPr>
            <a:lvl4pPr>
              <a:defRPr sz="807"/>
            </a:lvl4pPr>
            <a:lvl5pPr>
              <a:defRPr sz="807"/>
            </a:lvl5pPr>
            <a:lvl6pPr>
              <a:defRPr sz="807"/>
            </a:lvl6pPr>
            <a:lvl7pPr>
              <a:defRPr sz="807"/>
            </a:lvl7pPr>
            <a:lvl8pPr>
              <a:defRPr sz="807"/>
            </a:lvl8pPr>
            <a:lvl9pPr>
              <a:defRPr sz="8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‹#›</a:t>
            </a:fld>
            <a:r>
              <a:rPr lang="en-US" spc="-75"/>
              <a:t> </a:t>
            </a:r>
            <a:r>
              <a:rPr lang="en-US" spc="135"/>
              <a:t>/</a:t>
            </a:r>
            <a:r>
              <a:rPr lang="en-US" spc="-75"/>
              <a:t> </a:t>
            </a:r>
            <a:r>
              <a:rPr lang="en-US" spc="-5"/>
              <a:t>24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3529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‹#›</a:t>
            </a:fld>
            <a:r>
              <a:rPr lang="en-US" spc="-75"/>
              <a:t> </a:t>
            </a:r>
            <a:r>
              <a:rPr lang="en-US" spc="135"/>
              <a:t>/</a:t>
            </a:r>
            <a:r>
              <a:rPr lang="en-US" spc="-75"/>
              <a:t> </a:t>
            </a:r>
            <a:r>
              <a:rPr lang="en-US" spc="-5"/>
              <a:t>24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78727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‹#›</a:t>
            </a:fld>
            <a:r>
              <a:rPr lang="en-US" spc="-75"/>
              <a:t> </a:t>
            </a:r>
            <a:r>
              <a:rPr lang="en-US" spc="135"/>
              <a:t>/</a:t>
            </a:r>
            <a:r>
              <a:rPr lang="en-US" spc="-75"/>
              <a:t> </a:t>
            </a:r>
            <a:r>
              <a:rPr lang="en-US" spc="-5"/>
              <a:t>24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88781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05" y="137789"/>
            <a:ext cx="1516691" cy="586405"/>
          </a:xfrm>
        </p:spPr>
        <p:txBody>
          <a:bodyPr anchor="b"/>
          <a:lstStyle>
            <a:lvl1pPr algn="l">
              <a:defRPr sz="10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2421" y="137789"/>
            <a:ext cx="2577174" cy="2953654"/>
          </a:xfrm>
        </p:spPr>
        <p:txBody>
          <a:bodyPr/>
          <a:lstStyle>
            <a:lvl1pPr>
              <a:defRPr sz="1613"/>
            </a:lvl1pPr>
            <a:lvl2pPr>
              <a:defRPr sz="1412"/>
            </a:lvl2pPr>
            <a:lvl3pPr>
              <a:defRPr sz="1210"/>
            </a:lvl3pPr>
            <a:lvl4pPr>
              <a:defRPr sz="1008"/>
            </a:lvl4pPr>
            <a:lvl5pPr>
              <a:defRPr sz="1008"/>
            </a:lvl5pPr>
            <a:lvl6pPr>
              <a:defRPr sz="1008"/>
            </a:lvl6pPr>
            <a:lvl7pPr>
              <a:defRPr sz="1008"/>
            </a:lvl7pPr>
            <a:lvl8pPr>
              <a:defRPr sz="1008"/>
            </a:lvl8pPr>
            <a:lvl9pPr>
              <a:defRPr sz="100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505" y="724194"/>
            <a:ext cx="1516691" cy="2367249"/>
          </a:xfrm>
        </p:spPr>
        <p:txBody>
          <a:bodyPr/>
          <a:lstStyle>
            <a:lvl1pPr marL="0" indent="0">
              <a:buNone/>
              <a:defRPr sz="706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‹#›</a:t>
            </a:fld>
            <a:r>
              <a:rPr lang="en-US" spc="-75"/>
              <a:t> </a:t>
            </a:r>
            <a:r>
              <a:rPr lang="en-US" spc="135"/>
              <a:t>/</a:t>
            </a:r>
            <a:r>
              <a:rPr lang="en-US" spc="-75"/>
              <a:t> </a:t>
            </a:r>
            <a:r>
              <a:rPr lang="en-US" spc="-5"/>
              <a:t>24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9233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12" y="2422525"/>
            <a:ext cx="2766060" cy="285993"/>
          </a:xfrm>
        </p:spPr>
        <p:txBody>
          <a:bodyPr anchor="b"/>
          <a:lstStyle>
            <a:lvl1pPr algn="l">
              <a:defRPr sz="10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3612" y="309224"/>
            <a:ext cx="2766060" cy="2076450"/>
          </a:xfrm>
        </p:spPr>
        <p:txBody>
          <a:bodyPr/>
          <a:lstStyle>
            <a:lvl1pPr marL="0" indent="0">
              <a:buNone/>
              <a:defRPr sz="1613"/>
            </a:lvl1pPr>
            <a:lvl2pPr marL="230520" indent="0">
              <a:buNone/>
              <a:defRPr sz="1412"/>
            </a:lvl2pPr>
            <a:lvl3pPr marL="461040" indent="0">
              <a:buNone/>
              <a:defRPr sz="1210"/>
            </a:lvl3pPr>
            <a:lvl4pPr marL="691561" indent="0">
              <a:buNone/>
              <a:defRPr sz="1008"/>
            </a:lvl4pPr>
            <a:lvl5pPr marL="922081" indent="0">
              <a:buNone/>
              <a:defRPr sz="1008"/>
            </a:lvl5pPr>
            <a:lvl6pPr marL="1152601" indent="0">
              <a:buNone/>
              <a:defRPr sz="1008"/>
            </a:lvl6pPr>
            <a:lvl7pPr marL="1383121" indent="0">
              <a:buNone/>
              <a:defRPr sz="1008"/>
            </a:lvl7pPr>
            <a:lvl8pPr marL="1613642" indent="0">
              <a:buNone/>
              <a:defRPr sz="1008"/>
            </a:lvl8pPr>
            <a:lvl9pPr marL="1844162" indent="0">
              <a:buNone/>
              <a:defRPr sz="1008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612" y="2708518"/>
            <a:ext cx="2766060" cy="406157"/>
          </a:xfrm>
        </p:spPr>
        <p:txBody>
          <a:bodyPr/>
          <a:lstStyle>
            <a:lvl1pPr marL="0" indent="0">
              <a:buNone/>
              <a:defRPr sz="706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‹#›</a:t>
            </a:fld>
            <a:r>
              <a:rPr lang="en-US" spc="-75"/>
              <a:t> </a:t>
            </a:r>
            <a:r>
              <a:rPr lang="en-US" spc="135"/>
              <a:t>/</a:t>
            </a:r>
            <a:r>
              <a:rPr lang="en-US" spc="-75"/>
              <a:t> </a:t>
            </a:r>
            <a:r>
              <a:rPr lang="en-US" spc="-5"/>
              <a:t>24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66103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505" y="138590"/>
            <a:ext cx="4149090" cy="57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505" y="807509"/>
            <a:ext cx="4149090" cy="228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0505" y="3207603"/>
            <a:ext cx="1075690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5118" y="3207603"/>
            <a:ext cx="1459865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3905" y="3207603"/>
            <a:ext cx="1075690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‹#›</a:t>
            </a:fld>
            <a:r>
              <a:rPr lang="en-US" spc="-75"/>
              <a:t> </a:t>
            </a:r>
            <a:r>
              <a:rPr lang="en-US" spc="135"/>
              <a:t>/</a:t>
            </a:r>
            <a:r>
              <a:rPr lang="en-US" spc="-75"/>
              <a:t> </a:t>
            </a:r>
            <a:r>
              <a:rPr lang="en-US" spc="-5"/>
              <a:t>24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06172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230520" rtl="0" eaLnBrk="1" latinLnBrk="0" hangingPunct="1">
        <a:spcBef>
          <a:spcPct val="0"/>
        </a:spcBef>
        <a:buNone/>
        <a:defRPr sz="16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890" indent="-172890" algn="l" defTabSz="230520" rtl="0" eaLnBrk="1" latinLnBrk="0" hangingPunct="1">
        <a:spcBef>
          <a:spcPct val="20000"/>
        </a:spcBef>
        <a:buFont typeface="Arial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1pPr>
      <a:lvl2pPr marL="374595" indent="-144075" algn="l" defTabSz="230520" rtl="0" eaLnBrk="1" latinLnBrk="0" hangingPunct="1">
        <a:spcBef>
          <a:spcPct val="20000"/>
        </a:spcBef>
        <a:buFont typeface="Arial"/>
        <a:buChar char="–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576301" indent="-115260" algn="l" defTabSz="230520" rtl="0" eaLnBrk="1" latinLnBrk="0" hangingPunct="1">
        <a:spcBef>
          <a:spcPct val="20000"/>
        </a:spcBef>
        <a:buFont typeface="Arial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806821" indent="-115260" algn="l" defTabSz="230520" rtl="0" eaLnBrk="1" latinLnBrk="0" hangingPunct="1">
        <a:spcBef>
          <a:spcPct val="20000"/>
        </a:spcBef>
        <a:buFont typeface="Arial"/>
        <a:buChar char="–"/>
        <a:defRPr sz="807" kern="1200">
          <a:solidFill>
            <a:schemeClr val="tx1"/>
          </a:solidFill>
          <a:latin typeface="+mn-lt"/>
          <a:ea typeface="+mn-ea"/>
          <a:cs typeface="+mn-cs"/>
        </a:defRPr>
      </a:lvl4pPr>
      <a:lvl5pPr marL="1037341" indent="-115260" algn="l" defTabSz="230520" rtl="0" eaLnBrk="1" latinLnBrk="0" hangingPunct="1">
        <a:spcBef>
          <a:spcPct val="20000"/>
        </a:spcBef>
        <a:buFont typeface="Arial"/>
        <a:buChar char="»"/>
        <a:defRPr sz="807" kern="1200">
          <a:solidFill>
            <a:schemeClr val="tx1"/>
          </a:solidFill>
          <a:latin typeface="+mn-lt"/>
          <a:ea typeface="+mn-ea"/>
          <a:cs typeface="+mn-cs"/>
        </a:defRPr>
      </a:lvl5pPr>
      <a:lvl6pPr marL="1267861" indent="-115260" algn="l" defTabSz="230520" rtl="0" eaLnBrk="1" latinLnBrk="0" hangingPunct="1">
        <a:spcBef>
          <a:spcPct val="20000"/>
        </a:spcBef>
        <a:buFont typeface="Arial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6pPr>
      <a:lvl7pPr marL="1498382" indent="-115260" algn="l" defTabSz="230520" rtl="0" eaLnBrk="1" latinLnBrk="0" hangingPunct="1">
        <a:spcBef>
          <a:spcPct val="20000"/>
        </a:spcBef>
        <a:buFont typeface="Arial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7pPr>
      <a:lvl8pPr marL="1728902" indent="-115260" algn="l" defTabSz="230520" rtl="0" eaLnBrk="1" latinLnBrk="0" hangingPunct="1">
        <a:spcBef>
          <a:spcPct val="20000"/>
        </a:spcBef>
        <a:buFont typeface="Arial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8pPr>
      <a:lvl9pPr marL="1959422" indent="-115260" algn="l" defTabSz="230520" rtl="0" eaLnBrk="1" latinLnBrk="0" hangingPunct="1">
        <a:spcBef>
          <a:spcPct val="20000"/>
        </a:spcBef>
        <a:buFont typeface="Arial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505" y="138590"/>
            <a:ext cx="4149090" cy="57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505" y="807512"/>
            <a:ext cx="4149090" cy="228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0505" y="3207606"/>
            <a:ext cx="1075690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5118" y="3207606"/>
            <a:ext cx="1459865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3905" y="3207606"/>
            <a:ext cx="1075690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7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ctr" defTabSz="172886" rtl="0" eaLnBrk="1" latinLnBrk="0" hangingPunct="1">
        <a:spcBef>
          <a:spcPct val="0"/>
        </a:spcBef>
        <a:buNone/>
        <a:defRPr sz="16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664" indent="-129664" algn="l" defTabSz="172886" rtl="0" eaLnBrk="1" latinLnBrk="0" hangingPunct="1">
        <a:spcBef>
          <a:spcPct val="20000"/>
        </a:spcBef>
        <a:buFont typeface="Arial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1pPr>
      <a:lvl2pPr marL="280940" indent="-108054" algn="l" defTabSz="172886" rtl="0" eaLnBrk="1" latinLnBrk="0" hangingPunct="1">
        <a:spcBef>
          <a:spcPct val="20000"/>
        </a:spcBef>
        <a:buFont typeface="Arial"/>
        <a:buChar char="–"/>
        <a:defRPr sz="1059" kern="1200">
          <a:solidFill>
            <a:schemeClr val="tx1"/>
          </a:solidFill>
          <a:latin typeface="+mn-lt"/>
          <a:ea typeface="+mn-ea"/>
          <a:cs typeface="+mn-cs"/>
        </a:defRPr>
      </a:lvl2pPr>
      <a:lvl3pPr marL="432214" indent="-86443" algn="l" defTabSz="172886" rtl="0" eaLnBrk="1" latinLnBrk="0" hangingPunct="1">
        <a:spcBef>
          <a:spcPct val="20000"/>
        </a:spcBef>
        <a:buFont typeface="Arial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05101" indent="-86443" algn="l" defTabSz="172886" rtl="0" eaLnBrk="1" latinLnBrk="0" hangingPunct="1">
        <a:spcBef>
          <a:spcPct val="20000"/>
        </a:spcBef>
        <a:buFont typeface="Arial"/>
        <a:buChar char="–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77987" indent="-86443" algn="l" defTabSz="172886" rtl="0" eaLnBrk="1" latinLnBrk="0" hangingPunct="1">
        <a:spcBef>
          <a:spcPct val="20000"/>
        </a:spcBef>
        <a:buFont typeface="Arial"/>
        <a:buChar char="»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0872" indent="-86443" algn="l" defTabSz="172886" rtl="0" eaLnBrk="1" latinLnBrk="0" hangingPunct="1">
        <a:spcBef>
          <a:spcPct val="20000"/>
        </a:spcBef>
        <a:buFont typeface="Arial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23758" indent="-86443" algn="l" defTabSz="172886" rtl="0" eaLnBrk="1" latinLnBrk="0" hangingPunct="1">
        <a:spcBef>
          <a:spcPct val="20000"/>
        </a:spcBef>
        <a:buFont typeface="Arial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296644" indent="-86443" algn="l" defTabSz="172886" rtl="0" eaLnBrk="1" latinLnBrk="0" hangingPunct="1">
        <a:spcBef>
          <a:spcPct val="20000"/>
        </a:spcBef>
        <a:buFont typeface="Arial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469530" indent="-86443" algn="l" defTabSz="172886" rtl="0" eaLnBrk="1" latinLnBrk="0" hangingPunct="1">
        <a:spcBef>
          <a:spcPct val="20000"/>
        </a:spcBef>
        <a:buFont typeface="Arial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886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1pPr>
      <a:lvl2pPr marL="172886" algn="l" defTabSz="172886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2pPr>
      <a:lvl3pPr marL="345772" algn="l" defTabSz="172886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3pPr>
      <a:lvl4pPr marL="518658" algn="l" defTabSz="172886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691544" algn="l" defTabSz="172886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64429" algn="l" defTabSz="172886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37315" algn="l" defTabSz="172886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10201" algn="l" defTabSz="172886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83087" algn="l" defTabSz="172886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505" y="138590"/>
            <a:ext cx="4149090" cy="57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505" y="807512"/>
            <a:ext cx="4149090" cy="228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0505" y="3207606"/>
            <a:ext cx="1075690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5118" y="3207606"/>
            <a:ext cx="1459865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3905" y="3207606"/>
            <a:ext cx="1075690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BFF3A-E60C-994B-AE6E-D7D0A26F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9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ctr" defTabSz="172886" rtl="0" eaLnBrk="1" latinLnBrk="0" hangingPunct="1">
        <a:spcBef>
          <a:spcPct val="0"/>
        </a:spcBef>
        <a:buNone/>
        <a:defRPr sz="16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664" indent="-129664" algn="l" defTabSz="172886" rtl="0" eaLnBrk="1" latinLnBrk="0" hangingPunct="1">
        <a:spcBef>
          <a:spcPct val="20000"/>
        </a:spcBef>
        <a:buFont typeface="Arial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1pPr>
      <a:lvl2pPr marL="280940" indent="-108054" algn="l" defTabSz="172886" rtl="0" eaLnBrk="1" latinLnBrk="0" hangingPunct="1">
        <a:spcBef>
          <a:spcPct val="20000"/>
        </a:spcBef>
        <a:buFont typeface="Arial"/>
        <a:buChar char="–"/>
        <a:defRPr sz="1059" kern="1200">
          <a:solidFill>
            <a:schemeClr val="tx1"/>
          </a:solidFill>
          <a:latin typeface="+mn-lt"/>
          <a:ea typeface="+mn-ea"/>
          <a:cs typeface="+mn-cs"/>
        </a:defRPr>
      </a:lvl2pPr>
      <a:lvl3pPr marL="432214" indent="-86443" algn="l" defTabSz="172886" rtl="0" eaLnBrk="1" latinLnBrk="0" hangingPunct="1">
        <a:spcBef>
          <a:spcPct val="20000"/>
        </a:spcBef>
        <a:buFont typeface="Arial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05101" indent="-86443" algn="l" defTabSz="172886" rtl="0" eaLnBrk="1" latinLnBrk="0" hangingPunct="1">
        <a:spcBef>
          <a:spcPct val="20000"/>
        </a:spcBef>
        <a:buFont typeface="Arial"/>
        <a:buChar char="–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77987" indent="-86443" algn="l" defTabSz="172886" rtl="0" eaLnBrk="1" latinLnBrk="0" hangingPunct="1">
        <a:spcBef>
          <a:spcPct val="20000"/>
        </a:spcBef>
        <a:buFont typeface="Arial"/>
        <a:buChar char="»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0872" indent="-86443" algn="l" defTabSz="172886" rtl="0" eaLnBrk="1" latinLnBrk="0" hangingPunct="1">
        <a:spcBef>
          <a:spcPct val="20000"/>
        </a:spcBef>
        <a:buFont typeface="Arial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23758" indent="-86443" algn="l" defTabSz="172886" rtl="0" eaLnBrk="1" latinLnBrk="0" hangingPunct="1">
        <a:spcBef>
          <a:spcPct val="20000"/>
        </a:spcBef>
        <a:buFont typeface="Arial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296644" indent="-86443" algn="l" defTabSz="172886" rtl="0" eaLnBrk="1" latinLnBrk="0" hangingPunct="1">
        <a:spcBef>
          <a:spcPct val="20000"/>
        </a:spcBef>
        <a:buFont typeface="Arial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469530" indent="-86443" algn="l" defTabSz="172886" rtl="0" eaLnBrk="1" latinLnBrk="0" hangingPunct="1">
        <a:spcBef>
          <a:spcPct val="20000"/>
        </a:spcBef>
        <a:buFont typeface="Arial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886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1pPr>
      <a:lvl2pPr marL="172886" algn="l" defTabSz="172886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2pPr>
      <a:lvl3pPr marL="345772" algn="l" defTabSz="172886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3pPr>
      <a:lvl4pPr marL="518658" algn="l" defTabSz="172886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691544" algn="l" defTabSz="172886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64429" algn="l" defTabSz="172886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37315" algn="l" defTabSz="172886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10201" algn="l" defTabSz="172886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83087" algn="l" defTabSz="172886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6.emf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Flexible Framework for Communication-Efficient 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515" y="1960880"/>
            <a:ext cx="3196693" cy="883603"/>
          </a:xfrm>
        </p:spPr>
        <p:txBody>
          <a:bodyPr>
            <a:normAutofit fontScale="85000" lnSpcReduction="20000"/>
          </a:bodyPr>
          <a:lstStyle/>
          <a:p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AAAI’21</a:t>
            </a:r>
          </a:p>
          <a:p>
            <a:r>
              <a:rPr lang="en-US" sz="700" dirty="0">
                <a:solidFill>
                  <a:schemeClr val="bg2">
                    <a:lumMod val="50000"/>
                  </a:schemeClr>
                </a:solidFill>
              </a:rPr>
              <a:t>Presented by,</a:t>
            </a:r>
          </a:p>
          <a:p>
            <a:r>
              <a:rPr lang="en-US" sz="800" i="1" dirty="0">
                <a:solidFill>
                  <a:schemeClr val="accent4"/>
                </a:solidFill>
              </a:rPr>
              <a:t>Pavana Prakash</a:t>
            </a:r>
          </a:p>
          <a:p>
            <a:endParaRPr lang="en-US" sz="800" i="1" dirty="0">
              <a:solidFill>
                <a:schemeClr val="accent4"/>
              </a:solidFill>
            </a:endParaRPr>
          </a:p>
          <a:p>
            <a:r>
              <a:rPr lang="en-US" sz="700" dirty="0"/>
              <a:t>Sarit Khirirat</a:t>
            </a:r>
            <a:r>
              <a:rPr lang="en-US" sz="700" baseline="30000" dirty="0"/>
              <a:t>1</a:t>
            </a:r>
            <a:r>
              <a:rPr lang="en-US" sz="700" dirty="0"/>
              <a:t>, </a:t>
            </a:r>
            <a:r>
              <a:rPr lang="en-US" sz="700" dirty="0" err="1"/>
              <a:t>Sindri</a:t>
            </a:r>
            <a:r>
              <a:rPr lang="en-US" sz="700" dirty="0"/>
              <a:t> Magnusson</a:t>
            </a:r>
            <a:r>
              <a:rPr lang="en-US" sz="700" baseline="30000" dirty="0"/>
              <a:t>2</a:t>
            </a:r>
            <a:r>
              <a:rPr lang="en-US" sz="700" dirty="0"/>
              <a:t>, </a:t>
            </a:r>
            <a:r>
              <a:rPr lang="en-US" sz="700" dirty="0" err="1"/>
              <a:t>Arda</a:t>
            </a:r>
            <a:r>
              <a:rPr lang="en-US" sz="700" dirty="0"/>
              <a:t> Ayetekin</a:t>
            </a:r>
            <a:r>
              <a:rPr lang="en-US" sz="700" baseline="30000" dirty="0"/>
              <a:t>3</a:t>
            </a:r>
            <a:r>
              <a:rPr lang="en-US" sz="700" dirty="0"/>
              <a:t>, Mikael Johansson</a:t>
            </a:r>
            <a:r>
              <a:rPr lang="en-US" sz="700" baseline="30000" dirty="0"/>
              <a:t>1</a:t>
            </a:r>
          </a:p>
          <a:p>
            <a:r>
              <a:rPr lang="en-US" sz="700" baseline="30000" dirty="0"/>
              <a:t>1</a:t>
            </a:r>
            <a:r>
              <a:rPr lang="en-US" sz="700" dirty="0"/>
              <a:t>KTH Royal Institute of Technology</a:t>
            </a:r>
          </a:p>
          <a:p>
            <a:r>
              <a:rPr lang="en-US" sz="700" baseline="30000" dirty="0"/>
              <a:t>2</a:t>
            </a:r>
            <a:r>
              <a:rPr lang="en-US" sz="700" dirty="0"/>
              <a:t>Stockholm University</a:t>
            </a:r>
          </a:p>
          <a:p>
            <a:r>
              <a:rPr lang="en-US" sz="700" baseline="30000" dirty="0"/>
              <a:t>3</a:t>
            </a:r>
            <a:r>
              <a:rPr lang="en-US" sz="700" dirty="0"/>
              <a:t>Ericsson, Sweden.</a:t>
            </a:r>
          </a:p>
        </p:txBody>
      </p:sp>
    </p:spTree>
    <p:extLst>
      <p:ext uri="{BB962C8B-B14F-4D97-AF65-F5344CB8AC3E}">
        <p14:creationId xmlns:p14="http://schemas.microsoft.com/office/powerpoint/2010/main" val="1839389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E784-797B-4F08-A58D-D0CCC20C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0EE7-2818-466F-874C-66E44431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41" y="739775"/>
            <a:ext cx="4149090" cy="1828800"/>
          </a:xfrm>
        </p:spPr>
        <p:txBody>
          <a:bodyPr>
            <a:normAutofit/>
          </a:bodyPr>
          <a:lstStyle/>
          <a:p>
            <a:r>
              <a:rPr lang="en-US" sz="900" dirty="0"/>
              <a:t>Explain efficiency by </a:t>
            </a:r>
            <a:r>
              <a:rPr lang="en-US" sz="900" dirty="0">
                <a:solidFill>
                  <a:schemeClr val="accent1"/>
                </a:solidFill>
              </a:rPr>
              <a:t>data/problem dependent complexity bounds</a:t>
            </a:r>
            <a:r>
              <a:rPr lang="en-US" sz="900" dirty="0"/>
              <a:t>.</a:t>
            </a:r>
          </a:p>
          <a:p>
            <a:r>
              <a:rPr lang="en-US" sz="900" dirty="0"/>
              <a:t>Design adaptive compression algorithms that </a:t>
            </a:r>
          </a:p>
          <a:p>
            <a:pPr lvl="1"/>
            <a:r>
              <a:rPr lang="en-US" sz="900" dirty="0">
                <a:solidFill>
                  <a:schemeClr val="accent1"/>
                </a:solidFill>
              </a:rPr>
              <a:t>maximize communication efficiency </a:t>
            </a:r>
            <a:r>
              <a:rPr lang="en-US" sz="900" dirty="0"/>
              <a:t>automatically</a:t>
            </a:r>
          </a:p>
          <a:p>
            <a:pPr lvl="1"/>
            <a:r>
              <a:rPr lang="en-US" sz="900" dirty="0"/>
              <a:t>adjust to data on-line and communication technology used i.e.,</a:t>
            </a:r>
          </a:p>
          <a:p>
            <a:pPr marL="172890" lvl="1" indent="-172890">
              <a:buFont typeface="Arial"/>
              <a:buChar char="•"/>
            </a:pPr>
            <a:r>
              <a:rPr lang="en-US" sz="900" dirty="0"/>
              <a:t>Find a good balance between the </a:t>
            </a:r>
            <a:r>
              <a:rPr lang="en-US" sz="900" dirty="0">
                <a:solidFill>
                  <a:schemeClr val="accent1"/>
                </a:solidFill>
              </a:rPr>
              <a:t>communication savings and suboptimality guarantees </a:t>
            </a:r>
            <a:r>
              <a:rPr lang="en-US" sz="900" dirty="0"/>
              <a:t>of the solution</a:t>
            </a:r>
          </a:p>
          <a:p>
            <a:pPr lvl="1"/>
            <a:r>
              <a:rPr lang="en-US" sz="900" dirty="0"/>
              <a:t>Focus on adaptive compression, </a:t>
            </a:r>
          </a:p>
          <a:p>
            <a:pPr lvl="1"/>
            <a:r>
              <a:rPr lang="en-US" sz="900" dirty="0"/>
              <a:t>Strikes this balance by adjusting the compression level online, e.g.</a:t>
            </a:r>
          </a:p>
          <a:p>
            <a:pPr lvl="1"/>
            <a:r>
              <a:rPr lang="en-US" sz="900" dirty="0"/>
              <a:t>by optimizing the transmitted bits per iteration.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5D8F7-3D20-478A-888A-E059A9F6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10</a:t>
            </a:fld>
            <a:r>
              <a:rPr lang="en-US" spc="-75"/>
              <a:t> 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73256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E784-797B-4F08-A58D-D0CCC20C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Initial Setting: </a:t>
            </a:r>
            <a:r>
              <a:rPr lang="en-US" sz="1400" dirty="0" err="1"/>
              <a:t>Sparsified</a:t>
            </a:r>
            <a:r>
              <a:rPr lang="en-US" sz="1400" dirty="0"/>
              <a:t>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0EE7-2818-466F-874C-66E44431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41" y="587375"/>
            <a:ext cx="4149090" cy="2362200"/>
          </a:xfrm>
        </p:spPr>
        <p:txBody>
          <a:bodyPr>
            <a:normAutofit/>
          </a:bodyPr>
          <a:lstStyle/>
          <a:p>
            <a:r>
              <a:rPr lang="en-US" sz="900" dirty="0"/>
              <a:t>Consider </a:t>
            </a:r>
            <a:r>
              <a:rPr lang="en-US" sz="900" dirty="0" err="1"/>
              <a:t>sparsified</a:t>
            </a:r>
            <a:r>
              <a:rPr lang="en-US" sz="900" dirty="0"/>
              <a:t> gradient descent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where </a:t>
            </a:r>
            <a:r>
              <a:rPr lang="en-US" sz="900" i="1" spc="15" dirty="0">
                <a:latin typeface="Arial"/>
                <a:cs typeface="Arial"/>
              </a:rPr>
              <a:t>Q</a:t>
            </a:r>
            <a:r>
              <a:rPr lang="en-US" sz="900" i="1" spc="22" baseline="-9259" dirty="0">
                <a:latin typeface="Arial"/>
                <a:cs typeface="Arial"/>
              </a:rPr>
              <a:t>T </a:t>
            </a:r>
            <a:r>
              <a:rPr lang="en-US" sz="900" spc="-55" dirty="0">
                <a:latin typeface="Arial"/>
                <a:cs typeface="Arial"/>
              </a:rPr>
              <a:t>(</a:t>
            </a:r>
            <a:r>
              <a:rPr lang="en-US" sz="900" spc="-55" dirty="0">
                <a:latin typeface="Lucida Sans Unicode"/>
                <a:cs typeface="Lucida Sans Unicode"/>
              </a:rPr>
              <a:t>·</a:t>
            </a:r>
            <a:r>
              <a:rPr lang="en-US" sz="900" spc="-55" dirty="0">
                <a:latin typeface="Arial"/>
                <a:cs typeface="Arial"/>
              </a:rPr>
              <a:t>)  </a:t>
            </a:r>
            <a:r>
              <a:rPr lang="en-US" sz="900" dirty="0"/>
              <a:t>with sparsity budget </a:t>
            </a:r>
            <a:r>
              <a:rPr lang="en-US" sz="900" i="1" dirty="0">
                <a:latin typeface="Arial"/>
                <a:cs typeface="Arial"/>
              </a:rPr>
              <a:t>T</a:t>
            </a:r>
            <a:r>
              <a:rPr lang="en-US" sz="900" dirty="0"/>
              <a:t> is defined by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where </a:t>
            </a:r>
            <a:r>
              <a:rPr lang="en-US" sz="900" i="1" spc="35" dirty="0">
                <a:latin typeface="Arial"/>
                <a:cs typeface="Arial"/>
              </a:rPr>
              <a:t>I</a:t>
            </a:r>
            <a:r>
              <a:rPr lang="en-US" sz="900" i="1" spc="52" baseline="-9259" dirty="0">
                <a:latin typeface="Arial"/>
                <a:cs typeface="Arial"/>
              </a:rPr>
              <a:t>T </a:t>
            </a:r>
            <a:r>
              <a:rPr lang="en-US" sz="900" spc="55" dirty="0">
                <a:latin typeface="Arial"/>
                <a:cs typeface="Arial"/>
              </a:rPr>
              <a:t>(</a:t>
            </a:r>
            <a:r>
              <a:rPr lang="en-US" sz="900" i="1" spc="55" dirty="0">
                <a:latin typeface="Arial"/>
                <a:cs typeface="Arial"/>
              </a:rPr>
              <a:t>g</a:t>
            </a:r>
            <a:r>
              <a:rPr lang="en-US" sz="900" spc="55" dirty="0">
                <a:latin typeface="Arial"/>
                <a:cs typeface="Arial"/>
              </a:rPr>
              <a:t>)</a:t>
            </a:r>
            <a:r>
              <a:rPr lang="en-US" sz="900" dirty="0"/>
              <a:t> has </a:t>
            </a:r>
            <a:r>
              <a:rPr lang="en-US" sz="900" i="1" dirty="0">
                <a:latin typeface="Arial"/>
                <a:cs typeface="Arial"/>
              </a:rPr>
              <a:t>T</a:t>
            </a:r>
            <a:r>
              <a:rPr lang="en-US" sz="900" dirty="0"/>
              <a:t> indices of components with the largest absolute magnitude.</a:t>
            </a:r>
          </a:p>
          <a:p>
            <a:endParaRPr lang="en-US" sz="900" dirty="0"/>
          </a:p>
          <a:p>
            <a:endParaRPr lang="en-US" sz="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803B7-A4BA-4BD7-883B-149BA6793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795418"/>
            <a:ext cx="1447800" cy="206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E9B019-5BE0-45B5-8779-0E75DA501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1328818"/>
            <a:ext cx="1752600" cy="4162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9E7EA2-401E-4DA5-8B4E-F62DF01B8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2114598"/>
            <a:ext cx="2819400" cy="83497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611293E-83AA-46E3-937A-654AAA69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11</a:t>
            </a:fld>
            <a:r>
              <a:rPr lang="en-US" spc="-75"/>
              <a:t> 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544702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E784-797B-4F08-A58D-D0CCC20C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Why does </a:t>
            </a:r>
            <a:r>
              <a:rPr lang="en-US" sz="1200" dirty="0" err="1"/>
              <a:t>sparsification</a:t>
            </a:r>
            <a:r>
              <a:rPr lang="en-US" sz="1200" dirty="0"/>
              <a:t> improve communication efficiency?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0EE7-2818-466F-874C-66E44431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2263775"/>
            <a:ext cx="4149090" cy="762000"/>
          </a:xfrm>
        </p:spPr>
        <p:txBody>
          <a:bodyPr>
            <a:normAutofit/>
          </a:bodyPr>
          <a:lstStyle/>
          <a:p>
            <a:r>
              <a:rPr lang="en-US" sz="900" b="1" dirty="0"/>
              <a:t>Worst Case</a:t>
            </a:r>
            <a:r>
              <a:rPr lang="en-US" sz="900" dirty="0"/>
              <a:t>: Gradient energy is distributed evenly among all components.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900" dirty="0"/>
              <a:t>α(T ) = T/d.</a:t>
            </a:r>
          </a:p>
          <a:p>
            <a:r>
              <a:rPr lang="en-US" sz="900" b="1" dirty="0"/>
              <a:t>Real (sparse) Data</a:t>
            </a:r>
            <a:r>
              <a:rPr lang="en-US" sz="900" dirty="0"/>
              <a:t>: Gradient energy is concentrated on few components.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900" dirty="0"/>
              <a:t>α(T ) ≥ T/d.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31C20077-ECCF-41B1-AF0A-A8575C2595C9}"/>
              </a:ext>
            </a:extLst>
          </p:cNvPr>
          <p:cNvSpPr/>
          <p:nvPr/>
        </p:nvSpPr>
        <p:spPr>
          <a:xfrm>
            <a:off x="628650" y="739775"/>
            <a:ext cx="1514987" cy="1282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991399-4F57-4E06-878F-704DA4DE9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08" y="1273175"/>
            <a:ext cx="292608" cy="152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6FE22B-6EE8-4581-85A0-EF6FB4477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450" y="1994995"/>
            <a:ext cx="228600" cy="122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77D35E-2C4F-4255-86BE-B36C9FCEAE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6465" y="874082"/>
            <a:ext cx="1863090" cy="89682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9C481-A41A-43CD-A1F7-F43F427B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12</a:t>
            </a:fld>
            <a:r>
              <a:rPr lang="en-US" spc="-75"/>
              <a:t> 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13656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E784-797B-4F08-A58D-D0CCC20C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400" dirty="0" err="1"/>
              <a:t>Sparsified</a:t>
            </a:r>
            <a:r>
              <a:rPr lang="fr-FR" sz="1400" dirty="0"/>
              <a:t> Gradient </a:t>
            </a:r>
            <a:r>
              <a:rPr lang="fr-FR" sz="1400" dirty="0" err="1"/>
              <a:t>Descent</a:t>
            </a:r>
            <a:r>
              <a:rPr lang="fr-FR" sz="1400" dirty="0"/>
              <a:t>: </a:t>
            </a:r>
            <a:r>
              <a:rPr lang="fr-FR" sz="1400" dirty="0" err="1"/>
              <a:t>Descent</a:t>
            </a:r>
            <a:r>
              <a:rPr lang="fr-FR" sz="1400" dirty="0"/>
              <a:t> </a:t>
            </a:r>
            <a:r>
              <a:rPr lang="fr-FR" sz="1400" dirty="0" err="1"/>
              <a:t>Lemma</a:t>
            </a:r>
            <a:endParaRPr lang="fr-FR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0EE7-2818-466F-874C-66E44431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41" y="2339975"/>
            <a:ext cx="4149090" cy="842518"/>
          </a:xfrm>
        </p:spPr>
        <p:txBody>
          <a:bodyPr>
            <a:normAutofit/>
          </a:bodyPr>
          <a:lstStyle/>
          <a:p>
            <a:r>
              <a:rPr lang="en-US" sz="900" i="1" dirty="0"/>
              <a:t>α(T)</a:t>
            </a:r>
            <a:r>
              <a:rPr lang="en-US" sz="900" dirty="0"/>
              <a:t> implies the progress </a:t>
            </a:r>
            <a:r>
              <a:rPr lang="en-US" sz="900" dirty="0" err="1"/>
              <a:t>sparsification</a:t>
            </a:r>
            <a:r>
              <a:rPr lang="en-US" sz="900" dirty="0"/>
              <a:t> methods can make in each iteration.</a:t>
            </a:r>
          </a:p>
          <a:p>
            <a:r>
              <a:rPr lang="en-US" sz="900" dirty="0"/>
              <a:t>Classical gradient descent lemma when </a:t>
            </a:r>
            <a:r>
              <a:rPr lang="en-US" sz="900" i="1" dirty="0"/>
              <a:t>α(T)</a:t>
            </a:r>
            <a:r>
              <a:rPr lang="en-US" sz="900" dirty="0"/>
              <a:t> = 1.</a:t>
            </a:r>
          </a:p>
          <a:p>
            <a:r>
              <a:rPr lang="en-US" sz="900" i="1" dirty="0"/>
              <a:t>α(T ) ≥ T /d</a:t>
            </a:r>
            <a:r>
              <a:rPr lang="en-US" sz="900" dirty="0"/>
              <a:t> (with equality for the worst-case energy distribution).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1EE3C-1E95-4C6B-A18C-5DACC964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45" y="829215"/>
            <a:ext cx="4212010" cy="124094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621A-B936-4C7B-A837-A85291AD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13</a:t>
            </a:fld>
            <a:r>
              <a:rPr lang="en-US" spc="-75"/>
              <a:t> </a:t>
            </a:r>
            <a:endParaRPr lang="en-US" spc="-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BFE40-8588-430E-AA13-C3F0DD3D1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547" y="2070155"/>
            <a:ext cx="1611278" cy="13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2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E784-797B-4F08-A58D-D0CCC20C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200" dirty="0" err="1"/>
              <a:t>Sparsified</a:t>
            </a:r>
            <a:r>
              <a:rPr lang="fr-FR" sz="1200" dirty="0"/>
              <a:t> Gradient </a:t>
            </a:r>
            <a:r>
              <a:rPr lang="fr-FR" sz="1200" dirty="0" err="1"/>
              <a:t>Descent</a:t>
            </a:r>
            <a:r>
              <a:rPr lang="fr-FR" sz="1200" dirty="0"/>
              <a:t>: Data-</a:t>
            </a:r>
            <a:r>
              <a:rPr lang="fr-FR" sz="1200" dirty="0" err="1"/>
              <a:t>dependent</a:t>
            </a:r>
            <a:r>
              <a:rPr lang="fr-FR" sz="1200" dirty="0"/>
              <a:t> </a:t>
            </a:r>
            <a:r>
              <a:rPr lang="fr-FR" sz="1200" dirty="0" err="1"/>
              <a:t>Complexity</a:t>
            </a:r>
            <a:endParaRPr lang="fr-FR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0EE7-2818-466F-874C-66E44431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25" y="587375"/>
            <a:ext cx="4149090" cy="228600"/>
          </a:xfrm>
        </p:spPr>
        <p:txBody>
          <a:bodyPr>
            <a:normAutofit/>
          </a:bodyPr>
          <a:lstStyle/>
          <a:p>
            <a:r>
              <a:rPr lang="en-US" sz="900" dirty="0"/>
              <a:t>From the descent lemma, the data-dependent iteration complexities are derived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9E465-367F-4877-9FB3-8591CA907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28" y="768438"/>
            <a:ext cx="2606243" cy="9615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B8CD58-CC3B-4B17-B9D4-7C7CD04DA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4" y="1840186"/>
            <a:ext cx="4438650" cy="899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0D24A7-E71D-47F2-A94B-309526815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49" y="2739597"/>
            <a:ext cx="3810000" cy="3084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4D34CE-47DF-4288-A64B-0F2906545180}"/>
              </a:ext>
            </a:extLst>
          </p:cNvPr>
          <p:cNvSpPr/>
          <p:nvPr/>
        </p:nvSpPr>
        <p:spPr>
          <a:xfrm>
            <a:off x="43381" y="1571764"/>
            <a:ext cx="97494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/>
              <a:t>where α(T ) ≥ α¯Data.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046A306-3C78-4899-9E42-C3708F59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14</a:t>
            </a:fld>
            <a:r>
              <a:rPr lang="en-US" spc="-75"/>
              <a:t> </a:t>
            </a:r>
            <a:endParaRPr lang="en-US" spc="-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198DD-CC57-42D0-A9C4-AE6B27C8C2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8450" y="2179310"/>
            <a:ext cx="1417924" cy="32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7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E784-797B-4F08-A58D-D0CCC20C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200" dirty="0" err="1"/>
              <a:t>Sparsified</a:t>
            </a:r>
            <a:r>
              <a:rPr lang="fr-FR" sz="1200" dirty="0"/>
              <a:t> Gradient </a:t>
            </a:r>
            <a:r>
              <a:rPr lang="fr-FR" sz="1200" dirty="0" err="1"/>
              <a:t>Descent</a:t>
            </a:r>
            <a:r>
              <a:rPr lang="fr-FR" sz="1200" dirty="0"/>
              <a:t>: Data-</a:t>
            </a:r>
            <a:r>
              <a:rPr lang="fr-FR" sz="1200" dirty="0" err="1"/>
              <a:t>dependent</a:t>
            </a:r>
            <a:r>
              <a:rPr lang="fr-FR" sz="1200" dirty="0"/>
              <a:t> </a:t>
            </a:r>
            <a:r>
              <a:rPr lang="fr-FR" sz="1200" dirty="0" err="1"/>
              <a:t>Complexity</a:t>
            </a:r>
            <a:endParaRPr lang="fr-FR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0EE7-2818-466F-874C-66E44431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25" y="587375"/>
            <a:ext cx="4149090" cy="228600"/>
          </a:xfrm>
        </p:spPr>
        <p:txBody>
          <a:bodyPr>
            <a:normAutofit/>
          </a:bodyPr>
          <a:lstStyle/>
          <a:p>
            <a:r>
              <a:rPr lang="en-US" sz="900" dirty="0"/>
              <a:t>From the descent lemma, the data-dependent iteration complexities are derived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9E465-367F-4877-9FB3-8591CA907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28" y="768438"/>
            <a:ext cx="2606243" cy="961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0D24A7-E71D-47F2-A94B-309526815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9" y="2770877"/>
            <a:ext cx="3810000" cy="3084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4D34CE-47DF-4288-A64B-0F2906545180}"/>
              </a:ext>
            </a:extLst>
          </p:cNvPr>
          <p:cNvSpPr/>
          <p:nvPr/>
        </p:nvSpPr>
        <p:spPr>
          <a:xfrm>
            <a:off x="43381" y="1571764"/>
            <a:ext cx="97494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/>
              <a:t>where α(T ) ≥ α¯Data.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92A08-AB53-4E3A-BE4D-9F84CC060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94" y="1840751"/>
            <a:ext cx="3978311" cy="86119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85061E-441D-4515-A5B2-A50ED748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15</a:t>
            </a:fld>
            <a:r>
              <a:rPr lang="en-US" spc="-75"/>
              <a:t> </a:t>
            </a:r>
            <a:endParaRPr lang="en-US" spc="-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85048-1228-4BDC-B71A-12CDDDB26C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2250" y="2191764"/>
            <a:ext cx="1417924" cy="32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19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E784-797B-4F08-A58D-D0CCC20C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Why does </a:t>
            </a:r>
            <a:r>
              <a:rPr lang="en-US" sz="1200" dirty="0" err="1"/>
              <a:t>sparsification</a:t>
            </a:r>
            <a:r>
              <a:rPr lang="en-US" sz="1200" dirty="0"/>
              <a:t> improve communication efficiency?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6F1CA-9E8E-4A89-8758-A6636B392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666932"/>
            <a:ext cx="1838382" cy="1444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48B2DB-E0AD-418D-AFCE-3832D4EAC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2187575"/>
            <a:ext cx="4343400" cy="72775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C536E-2CFE-4EEB-8FBC-454326E5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16</a:t>
            </a:fld>
            <a:r>
              <a:rPr lang="en-US" spc="-75"/>
              <a:t> 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59740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E784-797B-4F08-A58D-D0CCC20C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400" dirty="0"/>
              <a:t>Adaptive gradient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0EE7-2818-466F-874C-66E44431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41" y="861329"/>
            <a:ext cx="4149090" cy="2438400"/>
          </a:xfrm>
        </p:spPr>
        <p:txBody>
          <a:bodyPr>
            <a:normAutofit/>
          </a:bodyPr>
          <a:lstStyle/>
          <a:p>
            <a:r>
              <a:rPr lang="en-US" sz="900" b="1" dirty="0"/>
              <a:t>Main Idea</a:t>
            </a:r>
            <a:r>
              <a:rPr lang="en-US" sz="900" dirty="0"/>
              <a:t>: Find sparsity budget </a:t>
            </a:r>
            <a:r>
              <a:rPr lang="en-US" sz="900" i="1" dirty="0"/>
              <a:t>T</a:t>
            </a:r>
            <a:r>
              <a:rPr lang="en-US" sz="900" dirty="0"/>
              <a:t> that maximizes descent per iteration, i.e.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i="1" dirty="0"/>
          </a:p>
          <a:p>
            <a:r>
              <a:rPr lang="en-US" sz="900" i="1" dirty="0"/>
              <a:t>α(T)/Cost(T) </a:t>
            </a:r>
            <a:r>
              <a:rPr lang="en-US" sz="900" dirty="0"/>
              <a:t>attains its minimum over T = 1, 2, . . . , d.</a:t>
            </a:r>
          </a:p>
          <a:p>
            <a:r>
              <a:rPr lang="en-US" sz="900" i="1" dirty="0"/>
              <a:t>α(T)</a:t>
            </a:r>
            <a:r>
              <a:rPr lang="en-US" sz="900" dirty="0"/>
              <a:t> and </a:t>
            </a:r>
            <a:r>
              <a:rPr lang="en-US" sz="900" i="1" dirty="0"/>
              <a:t>Cost(T)</a:t>
            </a:r>
            <a:r>
              <a:rPr lang="en-US" sz="900" dirty="0"/>
              <a:t> easily measured online.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800" i="1" dirty="0"/>
              <a:t>α(T)</a:t>
            </a:r>
            <a:r>
              <a:rPr lang="en-US" sz="800" dirty="0"/>
              <a:t> adapted to compression used.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800" i="1" dirty="0"/>
              <a:t>Cost(T) </a:t>
            </a:r>
            <a:r>
              <a:rPr lang="en-US" sz="800" dirty="0"/>
              <a:t>adapted to technology or application.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8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34041-6DCE-4C50-BCED-6A8EABCF4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71" y="1120775"/>
            <a:ext cx="2308630" cy="348918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44DBE-386A-437C-964F-B4DDE498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17</a:t>
            </a:fld>
            <a:r>
              <a:rPr lang="en-US" spc="-75"/>
              <a:t> 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415957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135B-AA52-4835-8D8B-4B98DB8C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Communication Cost: Bits, Packets, Energy and Beyond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C1450-34F4-4E6E-88A5-641BF8147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000" i="1" dirty="0"/>
              <a:t>Cost(T)</a:t>
            </a:r>
            <a:r>
              <a:rPr lang="en-US" sz="1000" dirty="0"/>
              <a:t>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example, if we just count transmitted bits (</a:t>
            </a:r>
            <a:r>
              <a:rPr lang="en-US" b="1" dirty="0">
                <a:solidFill>
                  <a:schemeClr val="accent1"/>
                </a:solidFill>
              </a:rPr>
              <a:t>c</a:t>
            </a:r>
            <a:r>
              <a:rPr lang="en-US" sz="1000" b="1" baseline="-25000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 = 1</a:t>
            </a:r>
            <a:r>
              <a:rPr lang="en-US" dirty="0"/>
              <a:t>), then a single UDP packet transmitted over the Ethernet requires an overhead of,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chemeClr val="accent1"/>
                </a:solidFill>
              </a:rPr>
              <a:t>c</a:t>
            </a:r>
            <a:r>
              <a:rPr lang="en-US" sz="1000" b="1" baseline="-25000" dirty="0">
                <a:solidFill>
                  <a:schemeClr val="accent1"/>
                </a:solidFill>
              </a:rPr>
              <a:t>0</a:t>
            </a:r>
            <a:r>
              <a:rPr lang="en-US" b="1" dirty="0">
                <a:solidFill>
                  <a:schemeClr val="accent1"/>
                </a:solidFill>
              </a:rPr>
              <a:t> = 54 x 8 bits </a:t>
            </a:r>
            <a:r>
              <a:rPr lang="en-US" dirty="0"/>
              <a:t>and can have a payload of up to 1472 bytes.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27005-1CB1-4834-A81A-397CF6EC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18</a:t>
            </a:fld>
            <a:r>
              <a:rPr lang="en-US" spc="-75"/>
              <a:t> </a:t>
            </a:r>
            <a:endParaRPr lang="en-US" spc="-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CF1D6-43F0-4CBC-9010-78F26E771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819" y="968375"/>
            <a:ext cx="1691841" cy="16918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F1E32E-093F-4150-923B-E5C1C91E0D7C}"/>
              </a:ext>
            </a:extLst>
          </p:cNvPr>
          <p:cNvSpPr/>
          <p:nvPr/>
        </p:nvSpPr>
        <p:spPr>
          <a:xfrm>
            <a:off x="2731955" y="1226266"/>
            <a:ext cx="160972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number of payload bits per packet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B45A2B-4CD8-4FA6-81CB-3529221D2060}"/>
              </a:ext>
            </a:extLst>
          </p:cNvPr>
          <p:cNvCxnSpPr/>
          <p:nvPr/>
        </p:nvCxnSpPr>
        <p:spPr>
          <a:xfrm>
            <a:off x="2888219" y="1137559"/>
            <a:ext cx="152400" cy="13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08D5D7C-F08B-4963-BCD4-BD735F82E5A5}"/>
              </a:ext>
            </a:extLst>
          </p:cNvPr>
          <p:cNvSpPr/>
          <p:nvPr/>
        </p:nvSpPr>
        <p:spPr>
          <a:xfrm>
            <a:off x="2093156" y="1475236"/>
            <a:ext cx="47320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/>
              <a:t>payload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E9E62C-4F91-4BD0-83D7-0F11E830582B}"/>
              </a:ext>
            </a:extLst>
          </p:cNvPr>
          <p:cNvCxnSpPr>
            <a:cxnSpLocks/>
          </p:cNvCxnSpPr>
          <p:nvPr/>
        </p:nvCxnSpPr>
        <p:spPr>
          <a:xfrm flipH="1">
            <a:off x="2284317" y="1146283"/>
            <a:ext cx="207463" cy="35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8CCA7BB-0C1B-4477-864C-7555D157F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384" y="1675292"/>
            <a:ext cx="1691841" cy="31245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EA13781-8482-433D-976D-491789C3CB0B}"/>
              </a:ext>
            </a:extLst>
          </p:cNvPr>
          <p:cNvSpPr/>
          <p:nvPr/>
        </p:nvSpPr>
        <p:spPr>
          <a:xfrm>
            <a:off x="3345419" y="760988"/>
            <a:ext cx="114866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communication overhead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BEC522-3F86-4F67-9661-239A642FE9F8}"/>
              </a:ext>
            </a:extLst>
          </p:cNvPr>
          <p:cNvCxnSpPr>
            <a:cxnSpLocks/>
          </p:cNvCxnSpPr>
          <p:nvPr/>
        </p:nvCxnSpPr>
        <p:spPr>
          <a:xfrm flipV="1">
            <a:off x="3298578" y="904796"/>
            <a:ext cx="138482" cy="9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CE5F28-513C-4F5D-9338-1F2A331282CA}"/>
              </a:ext>
            </a:extLst>
          </p:cNvPr>
          <p:cNvSpPr/>
          <p:nvPr/>
        </p:nvSpPr>
        <p:spPr>
          <a:xfrm>
            <a:off x="15278" y="1236288"/>
            <a:ext cx="169184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cost of transmitting a single payload byte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032D9B-2CFE-469B-B3A5-B01048F93254}"/>
              </a:ext>
            </a:extLst>
          </p:cNvPr>
          <p:cNvCxnSpPr>
            <a:cxnSpLocks/>
          </p:cNvCxnSpPr>
          <p:nvPr/>
        </p:nvCxnSpPr>
        <p:spPr>
          <a:xfrm flipH="1">
            <a:off x="1422482" y="1168354"/>
            <a:ext cx="670674" cy="8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594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E784-797B-4F08-A58D-D0CCC20C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400" dirty="0"/>
              <a:t>Communication Adaptive Tuning (CAT) </a:t>
            </a:r>
            <a:r>
              <a:rPr lang="fr-FR" sz="1400" dirty="0" err="1"/>
              <a:t>Algorithms</a:t>
            </a:r>
            <a:endParaRPr lang="fr-FR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0EE7-2818-466F-874C-66E44431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76" y="739775"/>
            <a:ext cx="4149090" cy="2438400"/>
          </a:xfrm>
        </p:spPr>
        <p:txBody>
          <a:bodyPr>
            <a:normAutofit/>
          </a:bodyPr>
          <a:lstStyle/>
          <a:p>
            <a:r>
              <a:rPr lang="da-DK" sz="900" dirty="0"/>
              <a:t>At iteration </a:t>
            </a:r>
            <a:r>
              <a:rPr lang="da-DK" sz="900" i="1" dirty="0"/>
              <a:t>k</a:t>
            </a:r>
            <a:r>
              <a:rPr lang="da-DK" sz="900" dirty="0"/>
              <a:t> = 0, 1, 2, . . .</a:t>
            </a:r>
          </a:p>
          <a:p>
            <a:endParaRPr lang="da-DK" sz="900" dirty="0"/>
          </a:p>
          <a:p>
            <a:r>
              <a:rPr lang="da-DK" sz="900" b="1" dirty="0"/>
              <a:t>Step 1 </a:t>
            </a:r>
            <a:r>
              <a:rPr lang="da-DK" sz="900" dirty="0"/>
              <a:t>(Adaptive tuning): </a:t>
            </a:r>
          </a:p>
          <a:p>
            <a:pPr lvl="1"/>
            <a:r>
              <a:rPr lang="en-US" sz="900" dirty="0"/>
              <a:t>tune </a:t>
            </a:r>
            <a:r>
              <a:rPr lang="en-US" sz="900" i="1" dirty="0"/>
              <a:t>T</a:t>
            </a:r>
            <a:r>
              <a:rPr lang="en-US" sz="900" dirty="0"/>
              <a:t> adaptively to optimize the communication efficiency</a:t>
            </a:r>
          </a:p>
          <a:p>
            <a:pPr lvl="1"/>
            <a:r>
              <a:rPr lang="da-DK" sz="900" dirty="0"/>
              <a:t>hyper-parameter optimization not required</a:t>
            </a:r>
          </a:p>
          <a:p>
            <a:endParaRPr lang="da-DK" sz="900" dirty="0"/>
          </a:p>
          <a:p>
            <a:endParaRPr lang="da-DK" sz="900" dirty="0"/>
          </a:p>
          <a:p>
            <a:endParaRPr lang="da-DK" sz="900" dirty="0"/>
          </a:p>
          <a:p>
            <a:endParaRPr lang="da-DK" sz="900" b="1" dirty="0"/>
          </a:p>
          <a:p>
            <a:r>
              <a:rPr lang="da-DK" sz="900" b="1" dirty="0"/>
              <a:t>Step 2</a:t>
            </a:r>
            <a:r>
              <a:rPr lang="da-DK" sz="900" dirty="0"/>
              <a:t> (Compressed gradient):</a:t>
            </a:r>
          </a:p>
          <a:p>
            <a:endParaRPr lang="da-DK" sz="900" dirty="0"/>
          </a:p>
          <a:p>
            <a:endParaRPr lang="da-DK" sz="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A4380-A86A-4217-961A-9437F39A5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1635228"/>
            <a:ext cx="1395433" cy="36516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9C5B7D-C6C2-469F-BB45-34A992CB0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50" y="2492375"/>
            <a:ext cx="1814803" cy="22509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EBC3A-D179-4C94-A083-F9C2B89B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19</a:t>
            </a:fld>
            <a:r>
              <a:rPr lang="en-US" spc="-75"/>
              <a:t> 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18459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agenda - Palo Alto Daily Post">
            <a:extLst>
              <a:ext uri="{FF2B5EF4-FFF2-40B4-BE49-F238E27FC236}">
                <a16:creationId xmlns:a16="http://schemas.microsoft.com/office/drawing/2014/main" id="{B5246F7E-7C88-4964-9384-5487F0204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914" y="909209"/>
            <a:ext cx="2074545" cy="138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15" dirty="0"/>
              <a:t>Outline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1109" dirty="0">
                <a:solidFill>
                  <a:prstClr val="black"/>
                </a:solidFill>
                <a:latin typeface="Calibri"/>
              </a:rPr>
              <a:t>Motivation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1109" dirty="0">
                <a:solidFill>
                  <a:prstClr val="black"/>
                </a:solidFill>
                <a:latin typeface="Calibri"/>
              </a:rPr>
              <a:t>Compression: methods and justification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1109" dirty="0">
                <a:solidFill>
                  <a:prstClr val="black"/>
                </a:solidFill>
                <a:latin typeface="Calibri"/>
              </a:rPr>
              <a:t>Theoretical results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1109" dirty="0">
                <a:solidFill>
                  <a:prstClr val="black"/>
                </a:solidFill>
                <a:latin typeface="Calibri"/>
              </a:rPr>
              <a:t>Numerical experiments and discussion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1109" dirty="0">
                <a:solidFill>
                  <a:prstClr val="black"/>
                </a:solidFill>
                <a:latin typeface="Calibri"/>
              </a:rPr>
              <a:t>Conclusion </a:t>
            </a:r>
          </a:p>
          <a:p>
            <a:pPr>
              <a:defRPr/>
            </a:pPr>
            <a:endParaRPr lang="en-US" sz="1210" dirty="0">
              <a:solidFill>
                <a:prstClr val="black"/>
              </a:solidFill>
              <a:latin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335A0-251A-4D0C-A50D-5A5E3F32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2</a:t>
            </a:fld>
            <a:r>
              <a:rPr lang="en-US" spc="-75"/>
              <a:t> 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010044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E784-797B-4F08-A58D-D0CCC20C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Extensions of Communication Adaptive Tuning (CAT)</a:t>
            </a:r>
            <a:endParaRPr lang="fr-FR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0EE7-2818-466F-874C-66E44431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76" y="739775"/>
            <a:ext cx="4149090" cy="2438400"/>
          </a:xfrm>
        </p:spPr>
        <p:txBody>
          <a:bodyPr>
            <a:normAutofit/>
          </a:bodyPr>
          <a:lstStyle/>
          <a:p>
            <a:r>
              <a:rPr lang="en-US" sz="900" dirty="0" err="1"/>
              <a:t>Sparsification</a:t>
            </a:r>
            <a:r>
              <a:rPr lang="en-US" sz="900" dirty="0"/>
              <a:t> and Quantization (S+Q).</a:t>
            </a:r>
          </a:p>
          <a:p>
            <a:endParaRPr lang="da-DK" sz="900" dirty="0"/>
          </a:p>
          <a:p>
            <a:endParaRPr lang="da-DK" sz="900" dirty="0"/>
          </a:p>
          <a:p>
            <a:endParaRPr lang="da-DK" sz="900" b="1" dirty="0"/>
          </a:p>
          <a:p>
            <a:endParaRPr lang="da-DK" sz="900" b="1" dirty="0"/>
          </a:p>
          <a:p>
            <a:r>
              <a:rPr lang="en-US" sz="900" dirty="0"/>
              <a:t>Stochastic </a:t>
            </a:r>
            <a:r>
              <a:rPr lang="en-US" sz="900" dirty="0" err="1"/>
              <a:t>Sparsification</a:t>
            </a:r>
            <a:r>
              <a:rPr lang="en-US" sz="900" dirty="0"/>
              <a:t> (for stochastic, multi-node optimization).</a:t>
            </a:r>
            <a:endParaRPr lang="da-DK" sz="900" dirty="0"/>
          </a:p>
          <a:p>
            <a:endParaRPr lang="da-DK" sz="900" dirty="0"/>
          </a:p>
          <a:p>
            <a:endParaRPr lang="da-DK" sz="900" dirty="0"/>
          </a:p>
          <a:p>
            <a:endParaRPr lang="da-DK" sz="900" dirty="0"/>
          </a:p>
          <a:p>
            <a:r>
              <a:rPr lang="da-DK" sz="900" dirty="0"/>
              <a:t>where</a:t>
            </a:r>
          </a:p>
          <a:p>
            <a:endParaRPr lang="da-DK" sz="900" dirty="0"/>
          </a:p>
          <a:p>
            <a:endParaRPr lang="da-DK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A4397-586A-42CB-9D0C-85792F383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24" y="968375"/>
            <a:ext cx="2027524" cy="420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5AD8B6-775A-4A9D-912C-E627B9CB3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794" y="1806575"/>
            <a:ext cx="942511" cy="327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F24BA4-E1F9-4887-B0E3-50FCEC838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2416175"/>
            <a:ext cx="1141993" cy="198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5A5C3B-8268-4734-9344-7F06C6F33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1198" y="2629663"/>
            <a:ext cx="673167" cy="24348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9E0753-6B9B-4128-B33A-11946EA85973}"/>
              </a:ext>
            </a:extLst>
          </p:cNvPr>
          <p:cNvCxnSpPr>
            <a:cxnSpLocks/>
          </p:cNvCxnSpPr>
          <p:nvPr/>
        </p:nvCxnSpPr>
        <p:spPr>
          <a:xfrm>
            <a:off x="1924050" y="2614344"/>
            <a:ext cx="304800" cy="1066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12292-1E96-445B-A1B7-9C5B90D8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20</a:t>
            </a:fld>
            <a:r>
              <a:rPr lang="en-US" spc="-75"/>
              <a:t> 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461141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E784-797B-4F08-A58D-D0CCC20C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Communication Costs</a:t>
            </a:r>
            <a:endParaRPr lang="fr-FR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0EE7-2818-466F-874C-66E44431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76" y="739775"/>
            <a:ext cx="4149090" cy="2438400"/>
          </a:xfrm>
        </p:spPr>
        <p:txBody>
          <a:bodyPr>
            <a:normAutofit/>
          </a:bodyPr>
          <a:lstStyle/>
          <a:p>
            <a:r>
              <a:rPr lang="en-US" sz="900" dirty="0"/>
              <a:t>Many Possibilities: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900" dirty="0"/>
              <a:t>Bits, energy, transmission time etc.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900" dirty="0"/>
              <a:t>Build from protocols/standards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900" dirty="0"/>
              <a:t>Build from empirical measurements</a:t>
            </a:r>
          </a:p>
          <a:p>
            <a:endParaRPr lang="en-US" sz="900" dirty="0"/>
          </a:p>
          <a:p>
            <a:r>
              <a:rPr lang="en-US" sz="900" dirty="0"/>
              <a:t>Affine cost: Cost(T) = c</a:t>
            </a:r>
            <a:r>
              <a:rPr lang="en-US" sz="1000" baseline="-25000" dirty="0"/>
              <a:t>0</a:t>
            </a:r>
            <a:r>
              <a:rPr lang="en-US" sz="900" dirty="0"/>
              <a:t> + c</a:t>
            </a:r>
            <a:r>
              <a:rPr lang="en-US" sz="1000" baseline="-25000" dirty="0"/>
              <a:t>1</a:t>
            </a:r>
            <a:r>
              <a:rPr lang="en-US" sz="900" dirty="0"/>
              <a:t>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900" dirty="0"/>
              <a:t>c</a:t>
            </a:r>
            <a:r>
              <a:rPr lang="en-US" sz="1000" baseline="-25000" dirty="0"/>
              <a:t>0</a:t>
            </a:r>
            <a:r>
              <a:rPr lang="en-US" sz="900" dirty="0"/>
              <a:t> packet header, c</a:t>
            </a:r>
            <a:r>
              <a:rPr lang="en-US" sz="800" baseline="-25000" dirty="0"/>
              <a:t>1</a:t>
            </a:r>
            <a:r>
              <a:rPr lang="en-US" sz="900" dirty="0"/>
              <a:t> cost per entree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900" dirty="0"/>
              <a:t>Floats over Ethernet c</a:t>
            </a:r>
            <a:r>
              <a:rPr lang="en-US" sz="1000" baseline="-25000" dirty="0"/>
              <a:t>0</a:t>
            </a:r>
            <a:r>
              <a:rPr lang="en-US" sz="900" dirty="0"/>
              <a:t> = 54, c1 = 4 + log2(d)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900" dirty="0"/>
              <a:t>Empirical Measurements (see figure)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900" dirty="0"/>
          </a:p>
          <a:p>
            <a:pPr marL="172890" lvl="1" indent="-172890">
              <a:buFont typeface="Arial"/>
              <a:buChar char="•"/>
            </a:pPr>
            <a:r>
              <a:rPr lang="en-US" sz="900" dirty="0"/>
              <a:t>Packet cost: Ethernet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900" dirty="0"/>
              <a:t>IEEE 802.15.4 (low energy wireless)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43221-091D-4182-84F1-44DF7E14F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273" y="2416175"/>
            <a:ext cx="1311177" cy="207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9C1A39-4032-46D8-875F-54B5F326D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616667"/>
            <a:ext cx="1717578" cy="175847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482C78B-C73D-4BE3-BC0B-2092E7B64CC3}"/>
              </a:ext>
            </a:extLst>
          </p:cNvPr>
          <p:cNvSpPr/>
          <p:nvPr/>
        </p:nvSpPr>
        <p:spPr>
          <a:xfrm>
            <a:off x="3127473" y="2349489"/>
            <a:ext cx="126565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Communication times (s)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A41CA-D5B2-41F4-871A-BD212115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21</a:t>
            </a:fld>
            <a:r>
              <a:rPr lang="en-US" spc="-75"/>
              <a:t> 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817801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7747-B119-4442-8037-D66E031C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DC5F-DC30-401A-958E-0B2CB9783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 framework for dynamic </a:t>
            </a:r>
            <a:r>
              <a:rPr lang="en-US" dirty="0" err="1"/>
              <a:t>sparsification</a:t>
            </a:r>
            <a:r>
              <a:rPr lang="en-US" dirty="0"/>
              <a:t> and quantization (S+Q)</a:t>
            </a:r>
          </a:p>
          <a:p>
            <a:r>
              <a:rPr lang="en-US" dirty="0"/>
              <a:t>Single node: single-master, single-worker setup</a:t>
            </a:r>
          </a:p>
          <a:p>
            <a:r>
              <a:rPr lang="en-US" dirty="0"/>
              <a:t>URL data set with 2.4 million data points and 3.2 million features</a:t>
            </a:r>
          </a:p>
          <a:p>
            <a:r>
              <a:rPr lang="en-US" dirty="0"/>
              <a:t>Distributed data: server (Ericsson </a:t>
            </a:r>
            <a:r>
              <a:rPr lang="en-US" dirty="0" err="1"/>
              <a:t>Kista</a:t>
            </a:r>
            <a:r>
              <a:rPr lang="en-US" dirty="0"/>
              <a:t>) 500 km away from the data (Lund)</a:t>
            </a:r>
          </a:p>
          <a:p>
            <a:r>
              <a:rPr lang="en-US" dirty="0"/>
              <a:t>1000 Mbit Internet connection using ZMQ library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D314C-A319-41E4-BC15-5E4529E1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22</a:t>
            </a:fld>
            <a:r>
              <a:rPr lang="en-US" spc="-75"/>
              <a:t> 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18154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E784-797B-4F08-A58D-D0CCC20C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Single-node Architecture</a:t>
            </a:r>
            <a:endParaRPr lang="fr-FR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0EE7-2818-466F-874C-66E44431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84" y="2492375"/>
            <a:ext cx="4149090" cy="914400"/>
          </a:xfrm>
        </p:spPr>
        <p:txBody>
          <a:bodyPr>
            <a:normAutofit/>
          </a:bodyPr>
          <a:lstStyle/>
          <a:p>
            <a:r>
              <a:rPr lang="en-US" sz="900" dirty="0"/>
              <a:t>CAT S+Q outperforms GD and </a:t>
            </a:r>
            <a:r>
              <a:rPr lang="en-US" sz="900" dirty="0" err="1"/>
              <a:t>Alistarh’s</a:t>
            </a:r>
            <a:r>
              <a:rPr lang="en-US" sz="900" dirty="0"/>
              <a:t> S+Q up to two orders and one order of magnitude, respectively, in communication efficiency.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5CD25-C89F-4047-AB95-9A5C6142E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587375"/>
            <a:ext cx="2299358" cy="15987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F68E05-AC27-4DEA-B4B7-D3A4B54F8233}"/>
              </a:ext>
            </a:extLst>
          </p:cNvPr>
          <p:cNvSpPr/>
          <p:nvPr/>
        </p:nvSpPr>
        <p:spPr>
          <a:xfrm>
            <a:off x="1737414" y="2178711"/>
            <a:ext cx="13049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Communication time (</a:t>
            </a:r>
            <a:r>
              <a:rPr lang="en-US" sz="800" dirty="0" err="1"/>
              <a:t>ms</a:t>
            </a:r>
            <a:r>
              <a:rPr lang="en-US" sz="800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5B303-3D09-4894-85C7-184E27F1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23</a:t>
            </a:fld>
            <a:r>
              <a:rPr lang="en-US" spc="-75"/>
              <a:t> 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618938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7747-B119-4442-8037-D66E031C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Settings – multi-node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DC5F-DC30-401A-958E-0B2CB9783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 framework on </a:t>
            </a:r>
          </a:p>
          <a:p>
            <a:pPr lvl="1"/>
            <a:r>
              <a:rPr lang="en-US" dirty="0"/>
              <a:t>deterministic </a:t>
            </a:r>
            <a:r>
              <a:rPr lang="en-US" dirty="0" err="1"/>
              <a:t>sparsification</a:t>
            </a:r>
            <a:r>
              <a:rPr lang="en-US" dirty="0"/>
              <a:t> (SG)</a:t>
            </a:r>
          </a:p>
          <a:p>
            <a:pPr lvl="1"/>
            <a:r>
              <a:rPr lang="en-US" dirty="0"/>
              <a:t>stochastic </a:t>
            </a:r>
            <a:r>
              <a:rPr lang="en-US" dirty="0" err="1"/>
              <a:t>sparsification</a:t>
            </a:r>
            <a:r>
              <a:rPr lang="en-US" dirty="0"/>
              <a:t> (SS)</a:t>
            </a:r>
          </a:p>
          <a:p>
            <a:pPr lvl="1"/>
            <a:r>
              <a:rPr lang="en-US" dirty="0" err="1"/>
              <a:t>Sparsification</a:t>
            </a:r>
            <a:r>
              <a:rPr lang="en-US" dirty="0"/>
              <a:t> with quantization (S+Q)</a:t>
            </a:r>
          </a:p>
          <a:p>
            <a:r>
              <a:rPr lang="en-US" dirty="0"/>
              <a:t>RCV1 data set : 47,236 features, and 697,641 data points.</a:t>
            </a:r>
          </a:p>
          <a:p>
            <a:r>
              <a:rPr lang="en-US" dirty="0"/>
              <a:t>Wireless communication scenario (</a:t>
            </a:r>
            <a:r>
              <a:rPr lang="en-US" dirty="0" err="1"/>
              <a:t>e.g</a:t>
            </a:r>
            <a:r>
              <a:rPr lang="en-US" dirty="0"/>
              <a:t>, IEEE 802.15.4) with 512 byte packets.</a:t>
            </a:r>
          </a:p>
          <a:p>
            <a:r>
              <a:rPr lang="en-US" dirty="0"/>
              <a:t>Multi-node: 4 nodes using MPI, splitting the data evenly between the nodes.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D314C-A319-41E4-BC15-5E4529E1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24</a:t>
            </a:fld>
            <a:r>
              <a:rPr lang="en-US" spc="-75"/>
              <a:t> 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97545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E784-797B-4F08-A58D-D0CCC20C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Multiple-node Architecture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1B0EE7-2818-466F-874C-66E4443148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6641" y="2399842"/>
                <a:ext cx="4149090" cy="914400"/>
              </a:xfrm>
            </p:spPr>
            <p:txBody>
              <a:bodyPr>
                <a:normAutofit/>
              </a:bodyPr>
              <a:lstStyle/>
              <a:p>
                <a:r>
                  <a:rPr lang="en-US" sz="900" dirty="0"/>
                  <a:t>CAT S+Q outperforms all other compression schemes</a:t>
                </a:r>
              </a:p>
              <a:p>
                <a:r>
                  <a:rPr lang="en-US" sz="900" dirty="0"/>
                  <a:t>CAT is roughly 6 times more communication efficient than (</a:t>
                </a:r>
                <a:r>
                  <a:rPr lang="en-US" sz="900" dirty="0" err="1"/>
                  <a:t>Alistarh</a:t>
                </a:r>
                <a:r>
                  <a:rPr lang="en-US" sz="900" dirty="0"/>
                  <a:t> et al. 2017) for the same compression scheme (compare number of bits needed to reach </a:t>
                </a:r>
                <a14:m>
                  <m:oMath xmlns:m="http://schemas.openxmlformats.org/officeDocument/2006/math">
                    <m:r>
                      <a:rPr lang="en-US" sz="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900" dirty="0"/>
                  <a:t> = 0.4).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1B0EE7-2818-466F-874C-66E444314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641" y="2399842"/>
                <a:ext cx="4149090" cy="9144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A4F68E05-AC27-4DEA-B4B7-D3A4B54F8233}"/>
              </a:ext>
            </a:extLst>
          </p:cNvPr>
          <p:cNvSpPr/>
          <p:nvPr/>
        </p:nvSpPr>
        <p:spPr>
          <a:xfrm>
            <a:off x="1771650" y="2065103"/>
            <a:ext cx="13049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Communications (bits)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D7214-7369-4CEB-B617-6F4BC3C68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666311"/>
            <a:ext cx="2928641" cy="14314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1D4A0-E736-47C0-81BA-69510DC2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25</a:t>
            </a:fld>
            <a:r>
              <a:rPr lang="en-US" spc="-75"/>
              <a:t> 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511726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E784-797B-4F08-A58D-D0CCC20C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Open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0EE7-2818-466F-874C-66E44431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2564257"/>
            <a:ext cx="4149090" cy="842518"/>
          </a:xfrm>
        </p:spPr>
        <p:txBody>
          <a:bodyPr>
            <a:normAutofit/>
          </a:bodyPr>
          <a:lstStyle/>
          <a:p>
            <a:r>
              <a:rPr lang="en-US" sz="900" dirty="0"/>
              <a:t>CAT </a:t>
            </a:r>
            <a:r>
              <a:rPr lang="en-US" sz="900"/>
              <a:t>for federated </a:t>
            </a:r>
            <a:r>
              <a:rPr lang="en-US" sz="900" dirty="0"/>
              <a:t>optimization</a:t>
            </a:r>
          </a:p>
          <a:p>
            <a:r>
              <a:rPr lang="en-US" sz="900" dirty="0"/>
              <a:t>CAT for error feedback,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D804C-B01F-4B14-BCD3-C9B6EEE89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663575"/>
            <a:ext cx="3465275" cy="170849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A393F-CEDC-426B-B1FE-B93C59F8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26</a:t>
            </a:fld>
            <a:r>
              <a:rPr lang="en-US" spc="-75"/>
              <a:t> 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004333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E784-797B-4F08-A58D-D0CCC20C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CAT Frameworks for Distributed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0EE7-2818-466F-874C-66E44431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566" y="2568575"/>
            <a:ext cx="4149090" cy="405251"/>
          </a:xfrm>
        </p:spPr>
        <p:txBody>
          <a:bodyPr>
            <a:normAutofit/>
          </a:bodyPr>
          <a:lstStyle/>
          <a:p>
            <a:r>
              <a:rPr lang="en-US" sz="900" dirty="0"/>
              <a:t>Limitations: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900" dirty="0"/>
              <a:t>CAT with the same compression level T for all clients.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8241D8-DB99-461C-A9E9-F1D79D5AC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587375"/>
            <a:ext cx="3828422" cy="18288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8347C-73AF-461D-88BB-D4C3A3DD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27</a:t>
            </a:fld>
            <a:r>
              <a:rPr lang="en-US" spc="-75"/>
              <a:t> 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708117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E784-797B-4F08-A58D-D0CCC20C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CAT Frameworks for Distributed Stochastic </a:t>
            </a:r>
            <a:r>
              <a:rPr lang="en-US" sz="1200" dirty="0" err="1"/>
              <a:t>Sparsification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0EE7-2818-466F-874C-66E44431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566" y="2568575"/>
            <a:ext cx="4149090" cy="539049"/>
          </a:xfrm>
        </p:spPr>
        <p:txBody>
          <a:bodyPr>
            <a:normAutofit lnSpcReduction="10000"/>
          </a:bodyPr>
          <a:lstStyle/>
          <a:p>
            <a:r>
              <a:rPr lang="en-US" sz="900" b="1" dirty="0"/>
              <a:t>Questions</a:t>
            </a:r>
            <a:r>
              <a:rPr lang="en-US" sz="900" dirty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How to tune local compression level without synchronization?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How to tune deterministic compression for federated architectures?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859F5-866B-4A81-83E3-9C07048BD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72" y="587375"/>
            <a:ext cx="3915955" cy="185234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08AF5-DEA3-4F29-8618-00B50358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28</a:t>
            </a:fld>
            <a:r>
              <a:rPr lang="en-US" spc="-75"/>
              <a:t> 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968677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E784-797B-4F08-A58D-D0CCC20C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Conclusions</a:t>
            </a:r>
            <a:endParaRPr lang="fr-FR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0EE7-2818-466F-874C-66E44431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76" y="663575"/>
            <a:ext cx="4149090" cy="2514600"/>
          </a:xfrm>
        </p:spPr>
        <p:txBody>
          <a:bodyPr>
            <a:normAutofit/>
          </a:bodyPr>
          <a:lstStyle/>
          <a:p>
            <a:r>
              <a:rPr lang="en-US" sz="900" b="1" dirty="0"/>
              <a:t>Existing Works:</a:t>
            </a:r>
          </a:p>
          <a:p>
            <a:r>
              <a:rPr lang="en-US" sz="900" dirty="0"/>
              <a:t>Worst-case bound does  not explain communication efficiency  by  compression.</a:t>
            </a:r>
          </a:p>
          <a:p>
            <a:r>
              <a:rPr lang="en-US" sz="900" dirty="0"/>
              <a:t>Compressions not adapted to technology or relevant communication costs.</a:t>
            </a:r>
          </a:p>
          <a:p>
            <a:endParaRPr lang="en-US" sz="900" dirty="0"/>
          </a:p>
          <a:p>
            <a:r>
              <a:rPr lang="en-US" sz="900" b="1" dirty="0"/>
              <a:t>Contributions</a:t>
            </a:r>
            <a:r>
              <a:rPr lang="en-US" sz="900" dirty="0"/>
              <a:t>:</a:t>
            </a:r>
          </a:p>
          <a:p>
            <a:r>
              <a:rPr lang="en-US" sz="900" dirty="0"/>
              <a:t>Explain improved efficiency by </a:t>
            </a:r>
            <a:r>
              <a:rPr lang="en-US" sz="900" dirty="0">
                <a:solidFill>
                  <a:schemeClr val="accent1"/>
                </a:solidFill>
              </a:rPr>
              <a:t>data/problem dependent complexity</a:t>
            </a:r>
            <a:r>
              <a:rPr lang="en-US" sz="900" dirty="0"/>
              <a:t>.</a:t>
            </a:r>
          </a:p>
          <a:p>
            <a:r>
              <a:rPr lang="en-US" sz="900" dirty="0"/>
              <a:t>Design </a:t>
            </a:r>
            <a:r>
              <a:rPr lang="en-US" sz="900" dirty="0">
                <a:solidFill>
                  <a:schemeClr val="accent1"/>
                </a:solidFill>
              </a:rPr>
              <a:t>adaptive compression </a:t>
            </a:r>
            <a:r>
              <a:rPr lang="en-US" sz="900" dirty="0"/>
              <a:t>that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800" dirty="0"/>
              <a:t>optimizes overall communication efficiency automatically.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800" dirty="0"/>
              <a:t>adjusts to data online and to any communication technology/application used.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800" dirty="0"/>
              <a:t>leads to significant communication savings, compared to existing compression.</a:t>
            </a:r>
          </a:p>
          <a:p>
            <a:endParaRPr lang="en-US" sz="900" dirty="0"/>
          </a:p>
          <a:p>
            <a:r>
              <a:rPr lang="en-US" sz="900" b="1" dirty="0"/>
              <a:t>Open Problems</a:t>
            </a:r>
            <a:r>
              <a:rPr lang="en-US" sz="900" dirty="0"/>
              <a:t>: CAT frameworks for distributed and federated optimization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F7E0D-A166-46F7-B174-D8AF559A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29</a:t>
            </a:fld>
            <a:r>
              <a:rPr lang="en-US" spc="-75"/>
              <a:t> 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43390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E784-797B-4F08-A58D-D0CCC20C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0EE7-2818-466F-874C-66E44431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2340870"/>
            <a:ext cx="4149090" cy="842518"/>
          </a:xfrm>
        </p:spPr>
        <p:txBody>
          <a:bodyPr>
            <a:normAutofit/>
          </a:bodyPr>
          <a:lstStyle/>
          <a:p>
            <a:r>
              <a:rPr lang="en-US" sz="900" dirty="0"/>
              <a:t>State-of-the-art problems have large dimension d (millions of parameters).</a:t>
            </a:r>
          </a:p>
          <a:p>
            <a:r>
              <a:rPr lang="en-US" sz="900" dirty="0"/>
              <a:t>64 × d communicated bits per iteration per node.</a:t>
            </a:r>
          </a:p>
          <a:p>
            <a:r>
              <a:rPr lang="en-US" sz="900" dirty="0"/>
              <a:t>Performance bottleneck has shifted from computation to communication!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800" dirty="0"/>
              <a:t>Neural network training: communication dominates 80% of run time</a:t>
            </a:r>
          </a:p>
          <a:p>
            <a:endParaRPr lang="en-US" sz="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DC7BA-E80C-4617-8934-D5C734D2A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587375"/>
            <a:ext cx="2992755" cy="175349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ED2EE-8397-4D11-B7DD-C7E4D832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3</a:t>
            </a:fld>
            <a:r>
              <a:rPr lang="en-US" spc="-75"/>
              <a:t> 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915321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702" y="804754"/>
            <a:ext cx="3111818" cy="432197"/>
          </a:xfrm>
        </p:spPr>
        <p:txBody>
          <a:bodyPr>
            <a:noAutofit/>
          </a:bodyPr>
          <a:lstStyle/>
          <a:p>
            <a:r>
              <a:rPr lang="en-US" sz="2723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cs typeface="Impact"/>
              </a:rPr>
              <a:t>THANK YOU</a:t>
            </a:r>
          </a:p>
        </p:txBody>
      </p:sp>
      <p:pic>
        <p:nvPicPr>
          <p:cNvPr id="4" name="Picture 3" descr="engineering-cullen-college-of-engineering-tertiary-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920" y="2642939"/>
            <a:ext cx="1752191" cy="99949"/>
          </a:xfrm>
          <a:prstGeom prst="rect">
            <a:avLst/>
          </a:prstGeom>
        </p:spPr>
      </p:pic>
      <p:sp>
        <p:nvSpPr>
          <p:cNvPr id="5" name="Shape 352">
            <a:extLst>
              <a:ext uri="{FF2B5EF4-FFF2-40B4-BE49-F238E27FC236}">
                <a16:creationId xmlns:a16="http://schemas.microsoft.com/office/drawing/2014/main" id="{DEA17182-5B98-403A-A634-1708A829177B}"/>
              </a:ext>
            </a:extLst>
          </p:cNvPr>
          <p:cNvSpPr txBox="1">
            <a:spLocks/>
          </p:cNvSpPr>
          <p:nvPr/>
        </p:nvSpPr>
        <p:spPr>
          <a:xfrm>
            <a:off x="979646" y="1849680"/>
            <a:ext cx="2477929" cy="89320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582" indent="-120582" algn="ctr" defTabSz="321551">
              <a:spcBef>
                <a:spcPts val="227"/>
              </a:spcBef>
              <a:buNone/>
              <a:defRPr sz="2600" b="1">
                <a:solidFill>
                  <a:srgbClr val="FFFFFF"/>
                </a:solidFill>
                <a:effectLst>
                  <a:outerShdw blurRad="38100" dist="35433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rPr lang="en-US" sz="1059" b="1" dirty="0">
                <a:solidFill>
                  <a:srgbClr val="FFFFFF"/>
                </a:solidFill>
                <a:effectLst>
                  <a:outerShdw blurRad="38100" dist="35433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sym typeface="Arial"/>
              </a:rPr>
              <a:t>Pavana Prakash</a:t>
            </a:r>
          </a:p>
          <a:p>
            <a:pPr marL="120582" indent="-120582" algn="ctr" defTabSz="321551">
              <a:spcBef>
                <a:spcPts val="151"/>
              </a:spcBef>
              <a:buNone/>
              <a:defRPr sz="1600" b="1">
                <a:solidFill>
                  <a:srgbClr val="FFFFFF"/>
                </a:solidFill>
                <a:effectLst>
                  <a:outerShdw blurRad="38100" dist="35433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endParaRPr lang="en-US" sz="756" b="1" dirty="0">
              <a:solidFill>
                <a:srgbClr val="FFFFFF"/>
              </a:solidFill>
              <a:effectLst>
                <a:outerShdw blurRad="38100" dist="35433" dir="2700000" rotWithShape="0">
                  <a:srgbClr val="000000">
                    <a:alpha val="43137"/>
                  </a:srgbClr>
                </a:outerShdw>
              </a:effectLst>
              <a:latin typeface="Calibri"/>
              <a:sym typeface="Arial"/>
            </a:endParaRPr>
          </a:p>
          <a:p>
            <a:pPr marL="120582" indent="-120582" algn="ctr" defTabSz="321551">
              <a:spcBef>
                <a:spcPts val="151"/>
              </a:spcBef>
              <a:buNone/>
              <a:defRPr sz="1600" b="1">
                <a:solidFill>
                  <a:srgbClr val="FFFFFF"/>
                </a:solidFill>
                <a:effectLst>
                  <a:outerShdw blurRad="38100" dist="35433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rPr lang="en-US" sz="756" b="1" dirty="0">
                <a:solidFill>
                  <a:srgbClr val="FFFFFF"/>
                </a:solidFill>
                <a:effectLst>
                  <a:outerShdw blurRad="38100" dist="35433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sym typeface="Arial"/>
              </a:rPr>
              <a:t>Department of Electrical and Computer Engineering</a:t>
            </a:r>
          </a:p>
          <a:p>
            <a:pPr marL="120582" indent="-120582" algn="ctr" defTabSz="321551">
              <a:spcBef>
                <a:spcPts val="151"/>
              </a:spcBef>
              <a:buNone/>
              <a:defRPr sz="1600" b="1">
                <a:solidFill>
                  <a:srgbClr val="FFFFFF"/>
                </a:solidFill>
                <a:effectLst>
                  <a:outerShdw blurRad="38100" dist="35433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rPr lang="en-US" sz="756" b="1" dirty="0">
                <a:solidFill>
                  <a:srgbClr val="FFFFFF"/>
                </a:solidFill>
                <a:effectLst>
                  <a:outerShdw blurRad="38100" dist="35433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sym typeface="Arial"/>
              </a:rPr>
              <a:t>University of Houston</a:t>
            </a:r>
          </a:p>
          <a:p>
            <a:pPr marL="120582" indent="-120582" algn="ctr" defTabSz="321551">
              <a:spcBef>
                <a:spcPts val="151"/>
              </a:spcBef>
              <a:buNone/>
              <a:defRPr sz="1600" b="1">
                <a:solidFill>
                  <a:srgbClr val="FFFFFF"/>
                </a:solidFill>
                <a:effectLst>
                  <a:outerShdw blurRad="38100" dist="35433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rPr lang="en-US" sz="756" b="1" dirty="0">
                <a:solidFill>
                  <a:srgbClr val="FFFFFF"/>
                </a:solidFill>
                <a:effectLst>
                  <a:outerShdw blurRad="38100" dist="35433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sym typeface="Arial"/>
              </a:rPr>
              <a:t>Houston,</a:t>
            </a:r>
            <a:r>
              <a:rPr lang="en-US" altLang="zh-CN" sz="756" b="1" dirty="0">
                <a:solidFill>
                  <a:srgbClr val="FFFFFF"/>
                </a:solidFill>
                <a:effectLst>
                  <a:outerShdw blurRad="38100" dist="35433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  <a:sym typeface="Arial"/>
              </a:rPr>
              <a:t> </a:t>
            </a:r>
            <a:r>
              <a:rPr lang="en-US" sz="756" b="1" dirty="0">
                <a:solidFill>
                  <a:srgbClr val="FFFFFF"/>
                </a:solidFill>
                <a:effectLst>
                  <a:outerShdw blurRad="38100" dist="35433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sym typeface="Arial"/>
              </a:rPr>
              <a:t>TX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622486-D87A-44D0-AEDC-301BDD1E62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82" y="1667017"/>
            <a:ext cx="761879" cy="24761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E558C7-6D23-44B9-B7FD-945DFCDF27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49" y="1662789"/>
            <a:ext cx="770455" cy="248686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CE42-E0AB-4A87-B4CC-957DF2A9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FF3A-E60C-994B-AE6E-D7D0A26F3FC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E784-797B-4F08-A58D-D0CCC20C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Strategies to Reduce Communication Bottleneck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0EE7-2818-466F-874C-66E44431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2263775"/>
            <a:ext cx="4149090" cy="842518"/>
          </a:xfrm>
        </p:spPr>
        <p:txBody>
          <a:bodyPr>
            <a:normAutofit/>
          </a:bodyPr>
          <a:lstStyle/>
          <a:p>
            <a:r>
              <a:rPr lang="en-US" sz="900" dirty="0"/>
              <a:t>Asynchronous computation</a:t>
            </a:r>
          </a:p>
          <a:p>
            <a:r>
              <a:rPr lang="en-US" sz="900" dirty="0"/>
              <a:t>Client sampling</a:t>
            </a:r>
          </a:p>
          <a:p>
            <a:r>
              <a:rPr lang="en-US" sz="900" dirty="0"/>
              <a:t>Communication period to update global parameters</a:t>
            </a:r>
          </a:p>
          <a:p>
            <a:r>
              <a:rPr lang="en-US" sz="900" b="1" dirty="0"/>
              <a:t>Compression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3B154-4183-48E1-B8A1-FD68F84C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587375"/>
            <a:ext cx="3301956" cy="165609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81AB2-BD87-4469-82A5-1DBFBF2A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4</a:t>
            </a:fld>
            <a:r>
              <a:rPr lang="en-US" spc="-75"/>
              <a:t> 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47553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E784-797B-4F08-A58D-D0CCC20C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Compression Methods for Reducing 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0EE7-2818-466F-874C-66E44431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2564257"/>
            <a:ext cx="4149090" cy="842518"/>
          </a:xfrm>
        </p:spPr>
        <p:txBody>
          <a:bodyPr>
            <a:normAutofit/>
          </a:bodyPr>
          <a:lstStyle/>
          <a:p>
            <a:r>
              <a:rPr lang="en-US" sz="900" dirty="0"/>
              <a:t>Compression Q(·) can be</a:t>
            </a:r>
          </a:p>
          <a:p>
            <a:pPr lvl="1"/>
            <a:r>
              <a:rPr lang="en-US" sz="800" dirty="0" err="1"/>
              <a:t>Sparsification</a:t>
            </a:r>
            <a:r>
              <a:rPr lang="en-US" sz="800" dirty="0"/>
              <a:t>: send only most important gradient elements.</a:t>
            </a:r>
          </a:p>
          <a:p>
            <a:pPr lvl="1"/>
            <a:r>
              <a:rPr lang="en-US" sz="800" dirty="0"/>
              <a:t>Quantization: reduce precision on elements (e.g., sign compression).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C63AD-1C8F-4AEC-AB79-04CB3DDD3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40" y="587375"/>
            <a:ext cx="3067292" cy="1905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AFED-9DAB-4C9E-9673-0CAF6C71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5</a:t>
            </a:fld>
            <a:r>
              <a:rPr lang="en-US" spc="-75"/>
              <a:t> 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7971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1C6343-4668-4371-857A-1A835585F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14" y="598252"/>
            <a:ext cx="3307197" cy="21227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FE784-797B-4F08-A58D-D0CCC20C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Gradient Compression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0EE7-2818-466F-874C-66E44431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2720975"/>
            <a:ext cx="4149090" cy="842518"/>
          </a:xfrm>
        </p:spPr>
        <p:txBody>
          <a:bodyPr>
            <a:normAutofit/>
          </a:bodyPr>
          <a:lstStyle/>
          <a:p>
            <a:r>
              <a:rPr lang="en-US" sz="900" dirty="0"/>
              <a:t>Gradient compression in distributed learning</a:t>
            </a:r>
            <a:endParaRPr lang="en-US" sz="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FACE6-5607-4E6D-A6A5-AAB3BEA0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6</a:t>
            </a:fld>
            <a:r>
              <a:rPr lang="en-US" spc="-75"/>
              <a:t> 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71740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E784-797B-4F08-A58D-D0CCC20C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Gradient compression works well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0EE7-2818-466F-874C-66E44431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2644292"/>
            <a:ext cx="4149090" cy="842518"/>
          </a:xfrm>
        </p:spPr>
        <p:txBody>
          <a:bodyPr>
            <a:normAutofit/>
          </a:bodyPr>
          <a:lstStyle/>
          <a:p>
            <a:r>
              <a:rPr lang="en-US" sz="900" dirty="0"/>
              <a:t>Distributed data: server (Ericsson </a:t>
            </a:r>
            <a:r>
              <a:rPr lang="en-US" sz="900" dirty="0" err="1"/>
              <a:t>Kista</a:t>
            </a:r>
            <a:r>
              <a:rPr lang="en-US" sz="900" dirty="0"/>
              <a:t>) 500 km away from the data (Lund).</a:t>
            </a:r>
          </a:p>
          <a:p>
            <a:r>
              <a:rPr lang="en-US" sz="900" dirty="0"/>
              <a:t>×1000 communication saving, compared to full-precision algorithms.</a:t>
            </a:r>
          </a:p>
          <a:p>
            <a:endParaRPr lang="en-US" sz="80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7AEF254-8576-4811-88CD-DC28DB0D042F}"/>
              </a:ext>
            </a:extLst>
          </p:cNvPr>
          <p:cNvSpPr/>
          <p:nvPr/>
        </p:nvSpPr>
        <p:spPr>
          <a:xfrm>
            <a:off x="1162050" y="663576"/>
            <a:ext cx="2537667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741A8-CD47-4681-A651-0CCD750F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7</a:t>
            </a:fld>
            <a:r>
              <a:rPr lang="en-US" spc="-75"/>
              <a:t> </a:t>
            </a:r>
            <a:endParaRPr lang="en-US" spc="-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69AB4-1AD1-48DE-BA9B-81ABB1688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2339975"/>
            <a:ext cx="2368578" cy="15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8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E784-797B-4F08-A58D-D0CCC20C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Lack of theoretical justification for gradient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0EE7-2818-466F-874C-66E44431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41" y="2492375"/>
            <a:ext cx="4149090" cy="842518"/>
          </a:xfrm>
        </p:spPr>
        <p:txBody>
          <a:bodyPr>
            <a:normAutofit/>
          </a:bodyPr>
          <a:lstStyle/>
          <a:p>
            <a:r>
              <a:rPr lang="en-US" sz="900" dirty="0"/>
              <a:t>Communication complexity grows at least linearly with d .</a:t>
            </a:r>
          </a:p>
          <a:p>
            <a:r>
              <a:rPr lang="en-US" sz="900" b="1" dirty="0"/>
              <a:t>In the worst case, compression does not improve efficiency!</a:t>
            </a:r>
            <a:endParaRPr lang="en-US" sz="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1AE04-F1E8-44CC-9B62-DFF930EFE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815976"/>
            <a:ext cx="4267200" cy="133069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86AB4-56FB-47F5-8EE8-9C4AE63C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8</a:t>
            </a:fld>
            <a:r>
              <a:rPr lang="en-US" spc="-75"/>
              <a:t> 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25429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E784-797B-4F08-A58D-D0CCC20C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0EE7-2818-466F-874C-66E44431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41" y="739775"/>
            <a:ext cx="4149090" cy="2209800"/>
          </a:xfrm>
        </p:spPr>
        <p:txBody>
          <a:bodyPr>
            <a:normAutofit/>
          </a:bodyPr>
          <a:lstStyle/>
          <a:p>
            <a:r>
              <a:rPr lang="en-US" sz="900" dirty="0"/>
              <a:t>Communication benefits are often realized after a careful </a:t>
            </a:r>
            <a:r>
              <a:rPr lang="en-US" sz="900" dirty="0">
                <a:solidFill>
                  <a:schemeClr val="accent1"/>
                </a:solidFill>
              </a:rPr>
              <a:t>tuning</a:t>
            </a:r>
            <a:r>
              <a:rPr lang="en-US" sz="900" dirty="0"/>
              <a:t> of the compression level </a:t>
            </a:r>
            <a:r>
              <a:rPr lang="en-US" sz="900" dirty="0">
                <a:solidFill>
                  <a:schemeClr val="accent1"/>
                </a:solidFill>
              </a:rPr>
              <a:t>before training</a:t>
            </a:r>
          </a:p>
          <a:p>
            <a:r>
              <a:rPr lang="en-US" sz="900" dirty="0"/>
              <a:t>Most existing compression schemes are agnostic of the disparate communication costs for different technologies</a:t>
            </a:r>
          </a:p>
          <a:p>
            <a:r>
              <a:rPr lang="en-US" sz="900" dirty="0"/>
              <a:t>No </a:t>
            </a:r>
            <a:r>
              <a:rPr lang="en-US" sz="900" dirty="0">
                <a:solidFill>
                  <a:schemeClr val="accent1"/>
                </a:solidFill>
              </a:rPr>
              <a:t>universally good compressor </a:t>
            </a:r>
            <a:r>
              <a:rPr lang="en-US" sz="900" dirty="0"/>
              <a:t>that works well on all problems (worst-case communication complexity of any optimization methods)</a:t>
            </a:r>
          </a:p>
          <a:p>
            <a:r>
              <a:rPr lang="en-US" sz="900" dirty="0">
                <a:solidFill>
                  <a:schemeClr val="accent1"/>
                </a:solidFill>
              </a:rPr>
              <a:t>Worst-case bounds </a:t>
            </a:r>
            <a:r>
              <a:rPr lang="en-US" sz="900" dirty="0"/>
              <a:t>do not explain communication efficiency improvements.</a:t>
            </a:r>
          </a:p>
          <a:p>
            <a:r>
              <a:rPr lang="en-US" sz="900" dirty="0"/>
              <a:t>Communication efficiency achieved by </a:t>
            </a:r>
            <a:r>
              <a:rPr lang="en-US" sz="900" dirty="0">
                <a:solidFill>
                  <a:schemeClr val="accent1"/>
                </a:solidFill>
              </a:rPr>
              <a:t>hyperparameter optimization</a:t>
            </a:r>
            <a:r>
              <a:rPr lang="en-US" sz="9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58AC2-692D-412A-A6FB-DACF1F22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585"/>
              </a:lnSpc>
            </a:pPr>
            <a:fld id="{81D60167-4931-47E6-BA6A-407CBD079E47}" type="slidenum">
              <a:rPr lang="en-US" spc="-5" smtClean="0"/>
              <a:t>9</a:t>
            </a:fld>
            <a:r>
              <a:rPr lang="en-US" spc="-75"/>
              <a:t> 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71447403"/>
      </p:ext>
    </p:extLst>
  </p:cSld>
  <p:clrMapOvr>
    <a:masterClrMapping/>
  </p:clrMapOvr>
</p:sld>
</file>

<file path=ppt/theme/theme1.xml><?xml version="1.0" encoding="utf-8"?>
<a:theme xmlns:a="http://schemas.openxmlformats.org/drawingml/2006/main" name="ANTS group m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raggler-Resilient FL - Copy" id="{390BD307-3B30-4350-AAF6-ACF9C2401C3F}" vid="{52D45197-A45B-4E20-A2A4-1D0D16E78EB6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raggler-Resilient FL - Copy" id="{390BD307-3B30-4350-AAF6-ACF9C2401C3F}" vid="{48FCC9A8-7C7C-4D72-B0DD-899F5A1CB8D4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ANTS group mine</Template>
  <TotalTime>263</TotalTime>
  <Words>1250</Words>
  <Application>Microsoft Office PowerPoint</Application>
  <PresentationFormat>Custom</PresentationFormat>
  <Paragraphs>254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宋体</vt:lpstr>
      <vt:lpstr>Arial</vt:lpstr>
      <vt:lpstr>Calibri</vt:lpstr>
      <vt:lpstr>Cambria Math</vt:lpstr>
      <vt:lpstr>Courier New</vt:lpstr>
      <vt:lpstr>Impact</vt:lpstr>
      <vt:lpstr>Lucida Sans Unicode</vt:lpstr>
      <vt:lpstr>Wingdings</vt:lpstr>
      <vt:lpstr>ANTS group mine</vt:lpstr>
      <vt:lpstr>1_Office Theme</vt:lpstr>
      <vt:lpstr>2_Office Theme</vt:lpstr>
      <vt:lpstr>A Flexible Framework for Communication-Efficient  Machine Learning</vt:lpstr>
      <vt:lpstr>Outline </vt:lpstr>
      <vt:lpstr>Distributed Machine Learning</vt:lpstr>
      <vt:lpstr>Strategies to Reduce Communication Bottleneck</vt:lpstr>
      <vt:lpstr>Compression Methods for Reducing Communications</vt:lpstr>
      <vt:lpstr>Gradient Compression Methods</vt:lpstr>
      <vt:lpstr>Gradient compression works well in practice</vt:lpstr>
      <vt:lpstr>Lack of theoretical justification for gradient compression</vt:lpstr>
      <vt:lpstr>Challenges</vt:lpstr>
      <vt:lpstr>Contributions</vt:lpstr>
      <vt:lpstr>Initial Setting: Sparsified Gradient Descent</vt:lpstr>
      <vt:lpstr>Why does sparsification improve communication efficiency?</vt:lpstr>
      <vt:lpstr>Sparsified Gradient Descent: Descent Lemma</vt:lpstr>
      <vt:lpstr>Sparsified Gradient Descent: Data-dependent Complexity</vt:lpstr>
      <vt:lpstr>Sparsified Gradient Descent: Data-dependent Complexity</vt:lpstr>
      <vt:lpstr>Why does sparsification improve communication efficiency?</vt:lpstr>
      <vt:lpstr>Adaptive gradient compression</vt:lpstr>
      <vt:lpstr>Communication Cost: Bits, Packets, Energy and Beyond</vt:lpstr>
      <vt:lpstr>Communication Adaptive Tuning (CAT) Algorithms</vt:lpstr>
      <vt:lpstr>Extensions of Communication Adaptive Tuning (CAT)</vt:lpstr>
      <vt:lpstr>Communication Costs</vt:lpstr>
      <vt:lpstr>Experiment Settings</vt:lpstr>
      <vt:lpstr>Single-node Architecture</vt:lpstr>
      <vt:lpstr>Experiment Settings – multi-node</vt:lpstr>
      <vt:lpstr>Multiple-node Architecture</vt:lpstr>
      <vt:lpstr>Open Problems</vt:lpstr>
      <vt:lpstr>CAT Frameworks for Distributed Architectures</vt:lpstr>
      <vt:lpstr>CAT Frameworks for Distributed Stochastic Sparsification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Flexible Framework for Communication-Efficient Machine Learning</dc:title>
  <dc:creator>Sarit Khirirat, Sindri Magnússon, Arda Ayetekin, Mikael Johansson</dc:creator>
  <cp:lastModifiedBy>Pavs</cp:lastModifiedBy>
  <cp:revision>2</cp:revision>
  <dcterms:created xsi:type="dcterms:W3CDTF">2022-01-12T04:48:49Z</dcterms:created>
  <dcterms:modified xsi:type="dcterms:W3CDTF">2022-01-23T02:10:44Z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2021-12-22T00:00:00Z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2022-01-12T00:00:00Z</vt:filetime>
  </property>
</Properties>
</file>