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862DA-572B-4E6F-817D-54FD85560E73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8B6F4-D290-4CC1-B4AF-BA48A69A6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8B057-1AEC-42BC-8802-F8B6BB8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90A6F1-85E8-40D2-BE9C-9BB85774F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2AA89-C59A-4764-AE54-85C3CF96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9B75-9D93-4048-AC6F-FBEA9A0DFEAF}" type="datetime1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F0BB8-FF09-4700-8C0C-1230DCB7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257ED-BABE-4B1A-81C8-0E229929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9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1E506-8F35-40E9-AC0D-BFEB07CD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2ECE3E-B9DB-4A22-A4F8-21713448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B5EC2-0939-44F5-BCD2-1F78ABB2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65A4-CBA5-4DAB-A6D4-8A2754996773}" type="datetime1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C5F120-65B9-484F-9B31-24397C8F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33393-F046-430A-83A0-99AD644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6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646850-A08F-4306-B387-EFAAE2AED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EB372C-F26E-497B-98BB-E67BFA111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7A012-E297-4E54-A18B-F703FE9D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CECC-9863-4D14-9AC3-339766112B49}" type="datetime1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383AE-884E-4267-95F9-3AB0FBD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FC52D-BBAB-4DBC-AC02-354B73D3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2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1A95B-9099-4541-952D-F950258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BC5F2-6E4B-472E-B6AF-7DCED4D9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8FAA78-4ACC-40F0-9744-01F309FC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D88C-35FB-4275-8126-FF8147038AD5}" type="datetime1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DFA84-496B-45B4-92F6-098F3EB0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D02CEA-38AA-482A-8009-ABC71E56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86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2266B-D4A6-45C0-B18C-22ACE691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2D2290-7367-4963-A224-21F0DB3E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00BB21-8971-402E-9324-11D5E060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FB33-A32F-42B9-AC12-D4D9C13EF95F}" type="datetime1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8661E-1E96-4E90-B42F-9A9BC7AD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A988D4-CB96-4A4D-A7FE-C37B690F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28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36DE5-3745-4CD9-BFC9-107B9023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EF2CF-4A21-4A5B-8963-8EBB55ACF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394292-90F6-423A-AAB3-5FE5044B0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8FA846-E0EB-4152-BD31-9F8C4199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8600-0DF1-4CCB-8BD5-E39C18F60F4A}" type="datetime1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8D3EE6-0678-47ED-A684-C4C42D8C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3BE59E-10F2-4C1E-901C-A76432FC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4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BF19C-336C-4BA5-A039-678BDBAC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544EF-1075-4CC6-8EF5-BAE8090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31E422-1EDD-4D53-BD79-EC55A352F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882255-1332-4D05-A6D3-E5AD2302C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1E6FEF-4C23-4D07-A83D-0E85F8705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AEDC31-B13C-40F6-AD2A-8C9FE2E7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BEE7-EE44-4284-9059-2B1DE88C86CE}" type="datetime1">
              <a:rPr lang="ru-RU" smtClean="0"/>
              <a:t>14.10.2021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4E4E6D-A021-4C11-BA21-9869AA62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931760-0277-478F-BA1B-A01168D5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86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19B1D-0FC6-4D0F-9959-273C4E56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09B20D-8A14-49DF-AC6E-94BE5806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C992-0A1F-46B8-B35A-197D450417EB}" type="datetime1">
              <a:rPr lang="ru-RU" smtClean="0"/>
              <a:t>14.10.2021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B8FB8F-1E1B-453A-9C04-8CBB4C9A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40D89C-ED30-4C16-8304-D3C6D740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3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7CE2CF-9972-43AC-BB5F-23DD7456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13CC-CC6E-4A7E-8839-B3B8915D2D1D}" type="datetime1">
              <a:rPr lang="ru-RU" smtClean="0"/>
              <a:t>14.10.2021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9DED6A-2DE7-4D82-A98A-0A5B42FA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8E87EF-F69A-4F7E-B9B0-371D8DDE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8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CB4D5-D51D-4EF1-9578-AB7FBF3B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1231C-4AA6-42CA-8886-153588DC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4930CB-9D50-4DA2-9252-7FFC929B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475ADA-D6FC-4BD9-920C-ED4A3E78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6E5-7C7C-4D54-AB55-88DAA90871AD}" type="datetime1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EC3489-57C2-44CC-A747-89DB630A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467436-E31B-4CCD-BB71-F0535F2C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0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029B0-1A0C-4EFA-A866-2AB1441C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9BA8F6-48AF-4D30-995F-857DD1B2D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096FE4-A42F-4D86-BBE5-41C7BC50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2C7286-9E9E-41B4-B492-2CCB8E5D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FCB8-B3C6-4D64-BE9F-4F5827670488}" type="datetime1">
              <a:rPr lang="ru-RU" smtClean="0"/>
              <a:t>14.10.2021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292AB9-FAF4-40CF-96BE-5FAD3848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46794C-50D0-46F9-BD35-76B7C26D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8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5222B-2D2F-43F1-BDD0-5122281A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23AAA4-260C-4C88-B73D-B843DFEA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D22D70-BE85-46B8-B237-EB678DBD9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A2D2-93D9-45BB-926A-40932BE97937}" type="datetime1">
              <a:rPr lang="ru-RU" smtClean="0"/>
              <a:t>14.10.2021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4C08E-B4E3-453E-95EB-530C634B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494F9-AC57-4EA1-B3C0-D8593952F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9333-B9C6-49B8-AF88-F6DACBA0B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48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626DE-5B69-415F-8A80-9740FEFC9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B-</a:t>
            </a:r>
            <a:r>
              <a:rPr lang="ru-RU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Tree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9E4651-092A-470C-BFDC-9FC9D07B2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 err="1"/>
              <a:t>Ст</a:t>
            </a:r>
            <a:r>
              <a:rPr lang="ru-RU" dirty="0"/>
              <a:t>-ка 2 курса магистратуры</a:t>
            </a:r>
          </a:p>
          <a:p>
            <a:pPr algn="r"/>
            <a:r>
              <a:rPr lang="ru-RU" dirty="0"/>
              <a:t>Долаева А.Р.</a:t>
            </a:r>
          </a:p>
        </p:txBody>
      </p:sp>
    </p:spTree>
    <p:extLst>
      <p:ext uri="{BB962C8B-B14F-4D97-AF65-F5344CB8AC3E}">
        <p14:creationId xmlns:p14="http://schemas.microsoft.com/office/powerpoint/2010/main" val="219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A03942-B32D-4503-9209-73A9AD89D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3508"/>
            <a:ext cx="10515600" cy="3755571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4F805A4-886E-47F2-965C-9CDB5020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49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01B462-7929-47D2-814D-087E41C11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9269"/>
            <a:ext cx="10515600" cy="3539297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A92E58A-693C-4EE4-ADD9-604A6215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9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9BAF97-B5AD-4500-9ED5-C4A80B4BA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2316"/>
            <a:ext cx="10515600" cy="3625351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D9A3581-9659-4DAB-9130-B84CB4AD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83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2042DA-3E8E-41C0-A16A-32CE4EF99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601"/>
            <a:ext cx="10515600" cy="37069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839692-94EA-4DFA-BB40-CD4BC916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2C9F7-1C2B-4FE7-A1CC-275FEC38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latin typeface="-apple-system, BlinkMacSystemFont, Roboto, Oxygen-Sans, Ubuntu, Cantarell, &quot;Helvetica Neue&quot;, sans-serif"/>
              </a:rPr>
              <a:t>CREATE INDEX</a:t>
            </a:r>
            <a:endParaRPr lang="ru-RU" sz="3200" b="1" dirty="0">
              <a:solidFill>
                <a:srgbClr val="000000"/>
              </a:solidFill>
              <a:latin typeface="-apple-system, BlinkMacSystemFont, Roboto, Oxygen-Sans, Ubuntu, Cantarell, &quot;Helvetica Neue&quot;, sans-serif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0519A8-5E8D-4F19-944A-CA6120A5D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1440"/>
            <a:ext cx="10515600" cy="2507403"/>
          </a:xfr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E03FD51-4AFF-462C-A5AD-836D5592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24" y="4020218"/>
            <a:ext cx="9424416" cy="2369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i="1" dirty="0">
                <a:solidFill>
                  <a:srgbClr val="000000"/>
                </a:solidFill>
                <a:latin typeface="-apple-system"/>
              </a:rPr>
              <a:t>метод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solidFill>
                  <a:srgbClr val="000000"/>
                </a:solidFill>
                <a:latin typeface="-apple-system"/>
              </a:rPr>
              <a:t>Имя применяемого метода индекса. Возможные варианты: </a:t>
            </a:r>
            <a:r>
              <a:rPr lang="ru-RU" altLang="ru-RU" sz="2800" i="1" dirty="0" err="1">
                <a:solidFill>
                  <a:srgbClr val="000000"/>
                </a:solidFill>
                <a:latin typeface="-apple-system"/>
              </a:rPr>
              <a:t>btree</a:t>
            </a:r>
            <a:r>
              <a:rPr lang="ru-RU" altLang="ru-RU" sz="2800" i="1" dirty="0">
                <a:solidFill>
                  <a:srgbClr val="000000"/>
                </a:solidFill>
                <a:latin typeface="-apple-system"/>
              </a:rPr>
              <a:t>, </a:t>
            </a:r>
            <a:r>
              <a:rPr lang="ru-RU" altLang="ru-RU" sz="2800" i="1" dirty="0" err="1">
                <a:solidFill>
                  <a:srgbClr val="000000"/>
                </a:solidFill>
                <a:latin typeface="-apple-system"/>
              </a:rPr>
              <a:t>hash</a:t>
            </a:r>
            <a:r>
              <a:rPr lang="ru-RU" altLang="ru-RU" sz="2800" i="1" dirty="0">
                <a:solidFill>
                  <a:srgbClr val="000000"/>
                </a:solidFill>
                <a:latin typeface="-apple-system"/>
              </a:rPr>
              <a:t>, </a:t>
            </a:r>
            <a:r>
              <a:rPr lang="ru-RU" altLang="ru-RU" sz="2800" i="1" dirty="0" err="1">
                <a:solidFill>
                  <a:srgbClr val="000000"/>
                </a:solidFill>
                <a:latin typeface="-apple-system"/>
              </a:rPr>
              <a:t>gist</a:t>
            </a:r>
            <a:r>
              <a:rPr lang="ru-RU" altLang="ru-RU" sz="2800" i="1" dirty="0">
                <a:solidFill>
                  <a:srgbClr val="000000"/>
                </a:solidFill>
                <a:latin typeface="-apple-system"/>
              </a:rPr>
              <a:t>, </a:t>
            </a:r>
            <a:r>
              <a:rPr lang="ru-RU" altLang="ru-RU" sz="2800" i="1" dirty="0" err="1">
                <a:solidFill>
                  <a:srgbClr val="000000"/>
                </a:solidFill>
                <a:latin typeface="-apple-system"/>
              </a:rPr>
              <a:t>spgist</a:t>
            </a:r>
            <a:r>
              <a:rPr lang="ru-RU" altLang="ru-RU" sz="2800" i="1" dirty="0">
                <a:solidFill>
                  <a:srgbClr val="000000"/>
                </a:solidFill>
                <a:latin typeface="-apple-system"/>
              </a:rPr>
              <a:t> и </a:t>
            </a:r>
            <a:r>
              <a:rPr lang="ru-RU" altLang="ru-RU" sz="2800" i="1" dirty="0" err="1">
                <a:solidFill>
                  <a:srgbClr val="000000"/>
                </a:solidFill>
                <a:latin typeface="-apple-system"/>
              </a:rPr>
              <a:t>gin</a:t>
            </a:r>
            <a:r>
              <a:rPr lang="ru-RU" altLang="ru-RU" sz="2800" dirty="0">
                <a:solidFill>
                  <a:srgbClr val="000000"/>
                </a:solidFill>
                <a:latin typeface="-apple-system"/>
              </a:rPr>
              <a:t>. По умолчанию подразумевается метод </a:t>
            </a:r>
            <a:r>
              <a:rPr lang="ru-RU" altLang="ru-RU" sz="2800" dirty="0" err="1">
                <a:solidFill>
                  <a:srgbClr val="000000"/>
                </a:solidFill>
                <a:latin typeface="-apple-system"/>
              </a:rPr>
              <a:t>btree</a:t>
            </a:r>
            <a:r>
              <a:rPr lang="ru-RU" altLang="ru-RU" sz="28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B2D4A4-74DE-42FF-A373-37422B6F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33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B12903-889B-451E-9262-B39C6A81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се имеющиеся в таблице данные сортируются и из них формируются листовые страницы индекса; затем на это основание «наращиваются» внутренние страницы до тех пор, пока вся пирамида не сойдется к корню.</a:t>
            </a:r>
            <a:endParaRPr lang="en-US" dirty="0">
              <a:solidFill>
                <a:srgbClr val="000000"/>
              </a:solidFill>
              <a:latin typeface="-apple-system"/>
            </a:endParaRP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Скорость этого процесса зависит от размера доступной оперативной памяти, который ограничен параметром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maintenance_work_mem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4D9130-279F-41DD-AD4E-C11AF839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3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1C5F3C-8225-420D-AE29-CCC65BAA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96" y="1240010"/>
            <a:ext cx="4720968" cy="3688606"/>
          </a:xfrm>
        </p:spPr>
        <p:txBody>
          <a:bodyPr>
            <a:normAutofit fontScale="92500" lnSpcReduction="20000"/>
          </a:bodyPr>
          <a:lstStyle/>
          <a:p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B </a:t>
            </a:r>
            <a:r>
              <a:rPr lang="ru-RU" b="1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Tree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 — это самобалансирующаяся структура данных</a:t>
            </a:r>
          </a:p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В 1972 году этот метод был впервые представлен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McCreight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, и Bayer назвал его m-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way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Search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apple-system"/>
              </a:rPr>
              <a:t>Tree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с сбалансированной высотой.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B-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Tree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определяется числом степеней, которые также называют «порядком»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m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84BFBF-0F0E-4301-988D-211DA0359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415" y="1417145"/>
            <a:ext cx="6881456" cy="402370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469597-F8D1-4BA3-B280-ED64360F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9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2F21D-20FB-48B2-A47C-434C4784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-apple-system, BlinkMacSystemFont, Roboto, Oxygen-Sans, Ubuntu, Cantarell, &quot;Helvetica Neue&quot;, sans-serif"/>
              </a:rPr>
              <a:t>Операция вставки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314C9-7021-47B5-8AD1-16995FEF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най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подходящее место для вставки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  <a:endParaRPr lang="ru-RU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встав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ить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новый ключ в нужное место, если у узла ещё нет максимального количества ключей,</a:t>
            </a:r>
          </a:p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иначе:</a:t>
            </a:r>
            <a:endParaRPr lang="ru-RU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marL="712788"/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узел вместе с новым вставленным ключом отделить от среднего элемента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  <a:endParaRPr lang="ru-RU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marL="712788"/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средний элемент сделать родительским для двух других дочерних узлов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  <a:endParaRPr lang="ru-RU" b="0" i="0" u="none" strike="noStrike" dirty="0">
              <a:solidFill>
                <a:srgbClr val="000000"/>
              </a:solidFill>
              <a:effectLst/>
              <a:latin typeface="-apple-system"/>
            </a:endParaRPr>
          </a:p>
          <a:p>
            <a:pPr marL="712788"/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узлы перестав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ить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 ключи в порядке возрастания.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1A6603-4796-48CA-A0EF-B335C817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25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1FD736-0075-4177-9032-606779641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18" y="1300296"/>
            <a:ext cx="10027062" cy="425740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BBE628-460E-48BB-B489-B0879861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34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23549BAF-A91E-46DF-8577-8EDEAEDE2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6" y="861364"/>
            <a:ext cx="9763792" cy="5301692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6A2327-BA1E-493F-8120-3CCDCDBD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B74550-AD62-488D-8C52-23DAEDA4F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99" y="969265"/>
            <a:ext cx="9635039" cy="511247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495422-0294-414D-BE8E-59AC25F0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4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A04645-3504-4BAF-AEEE-C91232AE3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9" y="1152145"/>
            <a:ext cx="9656056" cy="486100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14287C-78EA-4FD9-BF7A-B805581C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9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DD6B5-7897-4F08-A8B0-9835F981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-apple-system, BlinkMacSystemFont, Roboto, Oxygen-Sans, Ubuntu, Cantarell, &quot;Helvetica Neue&quot;, sans-serif"/>
              </a:rPr>
              <a:t>О</a:t>
            </a:r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-apple-system, BlinkMacSystemFont, Roboto, Oxygen-Sans, Ubuntu, Cantarell, &quot;Helvetica Neue&quot;, sans-serif"/>
              </a:rPr>
              <a:t>перация удаления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11ABF-2E88-4E0C-B0B3-9B509723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i="0" u="none" strike="noStrike" dirty="0">
                <a:solidFill>
                  <a:srgbClr val="2A2F35"/>
                </a:solidFill>
                <a:effectLst/>
                <a:latin typeface="-apple-system, BlinkMacSystemFont, Roboto, Oxygen-Sans, Ubuntu, Cantarell, &quot;Helvetica Neue&quot;, sans-serif"/>
              </a:rPr>
              <a:t>Если целевой ключ находится в листовом узле</a:t>
            </a:r>
            <a:endParaRPr lang="ru-RU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ru-RU" i="0" u="none" strike="noStrike" dirty="0">
                <a:solidFill>
                  <a:srgbClr val="2A2F35"/>
                </a:solidFill>
                <a:effectLst/>
                <a:latin typeface="-apple-system, BlinkMacSystemFont, Roboto, Oxygen-Sans, Ubuntu, Cantarell, &quot;Helvetica Neue&quot;, sans-serif"/>
              </a:rPr>
              <a:t>Если целевой ключ находится во внутреннем узле</a:t>
            </a:r>
          </a:p>
          <a:p>
            <a:r>
              <a:rPr lang="ru-RU" i="0" u="none" strike="noStrike" dirty="0">
                <a:solidFill>
                  <a:srgbClr val="2A2F35"/>
                </a:solidFill>
                <a:effectLst/>
                <a:latin typeface="-apple-system, BlinkMacSystemFont, Roboto, Oxygen-Sans, Ubuntu, Cantarell, &quot;Helvetica Neue&quot;, sans-serif"/>
              </a:rPr>
              <a:t>Если целевой ключ находится в корневом узле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93EE0C-511D-40F8-A375-84D11108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82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32802EA3-804B-41A3-8EA6-16188DD0E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2769"/>
            <a:ext cx="10515600" cy="3368873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A0449C3-32D1-4190-9127-C689BCDA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333-B9C6-49B8-AF88-F6DACBA0B9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2658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222</Words>
  <Application>Microsoft Office PowerPoint</Application>
  <PresentationFormat>Широкоэкранный</PresentationFormat>
  <Paragraphs>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-apple-system</vt:lpstr>
      <vt:lpstr>-apple-system, BlinkMacSystemFont, Roboto, Oxygen-Sans, Ubuntu, Cantarell, "Helvetica Neue", sans-serif</vt:lpstr>
      <vt:lpstr>Arial</vt:lpstr>
      <vt:lpstr>Calibri</vt:lpstr>
      <vt:lpstr>Calibri Light</vt:lpstr>
      <vt:lpstr>Тема Office</vt:lpstr>
      <vt:lpstr>B-Tree </vt:lpstr>
      <vt:lpstr>Презентация PowerPoint</vt:lpstr>
      <vt:lpstr>Операция вставки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Операция удаления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CREATE INDEX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Aishat Dolaeva</dc:creator>
  <cp:lastModifiedBy>Aishat Dolaeva</cp:lastModifiedBy>
  <cp:revision>7</cp:revision>
  <dcterms:created xsi:type="dcterms:W3CDTF">2021-09-16T07:16:49Z</dcterms:created>
  <dcterms:modified xsi:type="dcterms:W3CDTF">2021-10-14T12:33:50Z</dcterms:modified>
</cp:coreProperties>
</file>