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83" r:id="rId3"/>
    <p:sldId id="294" r:id="rId4"/>
    <p:sldId id="295" r:id="rId5"/>
    <p:sldId id="293" r:id="rId6"/>
    <p:sldId id="296" r:id="rId7"/>
    <p:sldId id="317" r:id="rId8"/>
    <p:sldId id="297" r:id="rId9"/>
    <p:sldId id="298" r:id="rId10"/>
    <p:sldId id="301" r:id="rId11"/>
    <p:sldId id="302" r:id="rId12"/>
    <p:sldId id="288" r:id="rId13"/>
    <p:sldId id="299" r:id="rId14"/>
    <p:sldId id="303" r:id="rId15"/>
    <p:sldId id="304" r:id="rId16"/>
    <p:sldId id="305" r:id="rId17"/>
    <p:sldId id="306" r:id="rId18"/>
    <p:sldId id="308" r:id="rId19"/>
    <p:sldId id="314" r:id="rId20"/>
    <p:sldId id="315" r:id="rId21"/>
    <p:sldId id="307" r:id="rId22"/>
    <p:sldId id="311" r:id="rId23"/>
    <p:sldId id="309" r:id="rId24"/>
    <p:sldId id="310" r:id="rId25"/>
    <p:sldId id="300" r:id="rId26"/>
    <p:sldId id="312" r:id="rId27"/>
    <p:sldId id="318" r:id="rId28"/>
    <p:sldId id="319" r:id="rId29"/>
    <p:sldId id="320" r:id="rId30"/>
    <p:sldId id="269" r:id="rId31"/>
    <p:sldId id="321" r:id="rId32"/>
    <p:sldId id="322" r:id="rId33"/>
    <p:sldId id="324" r:id="rId34"/>
    <p:sldId id="325" r:id="rId35"/>
    <p:sldId id="326"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87946" autoAdjust="0"/>
  </p:normalViewPr>
  <p:slideViewPr>
    <p:cSldViewPr snapToGrid="0">
      <p:cViewPr varScale="1">
        <p:scale>
          <a:sx n="74" d="100"/>
          <a:sy n="74" d="100"/>
        </p:scale>
        <p:origin x="82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8DCDDEC5-30C5-4E66-8232-D2CDA65410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DD3F7334-EE89-4242-AC0F-F10EFA4C2B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EFEE22-5CAB-4328-B29E-92B84F4E0AC9}" type="datetimeFigureOut">
              <a:rPr lang="ru-RU" smtClean="0"/>
              <a:t>14.10.2021</a:t>
            </a:fld>
            <a:endParaRPr lang="ru-RU"/>
          </a:p>
        </p:txBody>
      </p:sp>
      <p:sp>
        <p:nvSpPr>
          <p:cNvPr id="4" name="Нижний колонтитул 3">
            <a:extLst>
              <a:ext uri="{FF2B5EF4-FFF2-40B4-BE49-F238E27FC236}">
                <a16:creationId xmlns:a16="http://schemas.microsoft.com/office/drawing/2014/main" id="{6A1457A9-8C52-4119-97A8-E21CE02BB8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ru-RU"/>
              <a:t>ссылка кку</a:t>
            </a:r>
          </a:p>
        </p:txBody>
      </p:sp>
      <p:sp>
        <p:nvSpPr>
          <p:cNvPr id="5" name="Номер слайда 4">
            <a:extLst>
              <a:ext uri="{FF2B5EF4-FFF2-40B4-BE49-F238E27FC236}">
                <a16:creationId xmlns:a16="http://schemas.microsoft.com/office/drawing/2014/main" id="{9FE30D54-3FBC-405F-93A7-86B74EE180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396DFC-C572-4E64-AC77-EA58864265AE}" type="slidenum">
              <a:rPr lang="ru-RU" smtClean="0"/>
              <a:t>‹#›</a:t>
            </a:fld>
            <a:endParaRPr lang="ru-RU"/>
          </a:p>
        </p:txBody>
      </p:sp>
    </p:spTree>
    <p:extLst>
      <p:ext uri="{BB962C8B-B14F-4D97-AF65-F5344CB8AC3E}">
        <p14:creationId xmlns:p14="http://schemas.microsoft.com/office/powerpoint/2010/main" val="33762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95216-20B8-45DE-93FC-F86939236899}" type="datetimeFigureOut">
              <a:rPr lang="ru-RU" smtClean="0"/>
              <a:t>14.10.2021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ru-RU"/>
              <a:t>ссылка кку</a:t>
            </a:r>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B56C7-E8AB-4AC0-9B9A-725E34810F7A}" type="slidenum">
              <a:rPr lang="ru-RU" smtClean="0"/>
              <a:t>‹#›</a:t>
            </a:fld>
            <a:endParaRPr lang="ru-RU"/>
          </a:p>
        </p:txBody>
      </p:sp>
    </p:spTree>
    <p:extLst>
      <p:ext uri="{BB962C8B-B14F-4D97-AF65-F5344CB8AC3E}">
        <p14:creationId xmlns:p14="http://schemas.microsoft.com/office/powerpoint/2010/main" val="22997978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D7B56C7-E8AB-4AC0-9B9A-725E34810F7A}" type="slidenum">
              <a:rPr lang="ru-RU" smtClean="0"/>
              <a:t>2</a:t>
            </a:fld>
            <a:endParaRPr lang="ru-RU"/>
          </a:p>
        </p:txBody>
      </p:sp>
    </p:spTree>
    <p:extLst>
      <p:ext uri="{BB962C8B-B14F-4D97-AF65-F5344CB8AC3E}">
        <p14:creationId xmlns:p14="http://schemas.microsoft.com/office/powerpoint/2010/main" val="160390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D7B56C7-E8AB-4AC0-9B9A-725E34810F7A}" type="slidenum">
              <a:rPr lang="ru-RU" smtClean="0"/>
              <a:t>29</a:t>
            </a:fld>
            <a:endParaRPr lang="ru-RU"/>
          </a:p>
        </p:txBody>
      </p:sp>
    </p:spTree>
    <p:extLst>
      <p:ext uri="{BB962C8B-B14F-4D97-AF65-F5344CB8AC3E}">
        <p14:creationId xmlns:p14="http://schemas.microsoft.com/office/powerpoint/2010/main" val="20281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08B057-1AEC-42BC-8802-F8B6BB89A43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090A6F1-85E8-40D2-BE9C-9BB85774F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1E2AA89-C59A-4764-AE54-85C3CF966DD2}"/>
              </a:ext>
            </a:extLst>
          </p:cNvPr>
          <p:cNvSpPr>
            <a:spLocks noGrp="1"/>
          </p:cNvSpPr>
          <p:nvPr>
            <p:ph type="dt" sz="half" idx="10"/>
          </p:nvPr>
        </p:nvSpPr>
        <p:spPr/>
        <p:txBody>
          <a:bodyPr/>
          <a:lstStyle/>
          <a:p>
            <a:fld id="{67DD40B0-E2F4-4469-9161-B2C842EB3671}" type="datetime1">
              <a:rPr lang="ru-RU" smtClean="0"/>
              <a:t>14.10.2021</a:t>
            </a:fld>
            <a:endParaRPr lang="ru-RU"/>
          </a:p>
        </p:txBody>
      </p:sp>
      <p:sp>
        <p:nvSpPr>
          <p:cNvPr id="5" name="Нижний колонтитул 4">
            <a:extLst>
              <a:ext uri="{FF2B5EF4-FFF2-40B4-BE49-F238E27FC236}">
                <a16:creationId xmlns:a16="http://schemas.microsoft.com/office/drawing/2014/main" id="{52EF0BB8-FF09-4700-8C0C-1230DCB72B9A}"/>
              </a:ext>
            </a:extLst>
          </p:cNvPr>
          <p:cNvSpPr>
            <a:spLocks noGrp="1"/>
          </p:cNvSpPr>
          <p:nvPr>
            <p:ph type="ftr" sz="quarter" idx="11"/>
          </p:nvPr>
        </p:nvSpPr>
        <p:spPr/>
        <p:txBody>
          <a:bodyPr/>
          <a:lstStyle/>
          <a:p>
            <a:r>
              <a:rPr lang="ru-RU"/>
              <a:t>ссылка</a:t>
            </a:r>
          </a:p>
        </p:txBody>
      </p:sp>
      <p:sp>
        <p:nvSpPr>
          <p:cNvPr id="6" name="Номер слайда 5">
            <a:extLst>
              <a:ext uri="{FF2B5EF4-FFF2-40B4-BE49-F238E27FC236}">
                <a16:creationId xmlns:a16="http://schemas.microsoft.com/office/drawing/2014/main" id="{886257ED-BABE-4B1A-81C8-0E229929A4F4}"/>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422289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41E506-8F35-40E9-AC0D-BFEB07CDB94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12ECE3E-B9DB-4A22-A4F8-21713448455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6DB5EC2-0939-44F5-BCD2-1F78ABB2B2B0}"/>
              </a:ext>
            </a:extLst>
          </p:cNvPr>
          <p:cNvSpPr>
            <a:spLocks noGrp="1"/>
          </p:cNvSpPr>
          <p:nvPr>
            <p:ph type="dt" sz="half" idx="10"/>
          </p:nvPr>
        </p:nvSpPr>
        <p:spPr/>
        <p:txBody>
          <a:bodyPr/>
          <a:lstStyle/>
          <a:p>
            <a:fld id="{8FEF1053-44D9-40D4-9559-92D6CE88B7E4}" type="datetime1">
              <a:rPr lang="ru-RU" smtClean="0"/>
              <a:t>14.10.2021</a:t>
            </a:fld>
            <a:endParaRPr lang="ru-RU"/>
          </a:p>
        </p:txBody>
      </p:sp>
      <p:sp>
        <p:nvSpPr>
          <p:cNvPr id="5" name="Нижний колонтитул 4">
            <a:extLst>
              <a:ext uri="{FF2B5EF4-FFF2-40B4-BE49-F238E27FC236}">
                <a16:creationId xmlns:a16="http://schemas.microsoft.com/office/drawing/2014/main" id="{4CC5F120-65B9-484F-9B31-24397C8FB435}"/>
              </a:ext>
            </a:extLst>
          </p:cNvPr>
          <p:cNvSpPr>
            <a:spLocks noGrp="1"/>
          </p:cNvSpPr>
          <p:nvPr>
            <p:ph type="ftr" sz="quarter" idx="11"/>
          </p:nvPr>
        </p:nvSpPr>
        <p:spPr/>
        <p:txBody>
          <a:bodyPr/>
          <a:lstStyle/>
          <a:p>
            <a:r>
              <a:rPr lang="ru-RU"/>
              <a:t>ссылка</a:t>
            </a:r>
          </a:p>
        </p:txBody>
      </p:sp>
      <p:sp>
        <p:nvSpPr>
          <p:cNvPr id="6" name="Номер слайда 5">
            <a:extLst>
              <a:ext uri="{FF2B5EF4-FFF2-40B4-BE49-F238E27FC236}">
                <a16:creationId xmlns:a16="http://schemas.microsoft.com/office/drawing/2014/main" id="{31F33393-F046-430A-83A0-99AD6443D4ED}"/>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1354869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8646850-A08F-4306-B387-EFAAE2AED8D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8EB372C-F26E-497B-98BB-E67BFA1118F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6F7A012-E297-4E54-A18B-F703FE9DAE05}"/>
              </a:ext>
            </a:extLst>
          </p:cNvPr>
          <p:cNvSpPr>
            <a:spLocks noGrp="1"/>
          </p:cNvSpPr>
          <p:nvPr>
            <p:ph type="dt" sz="half" idx="10"/>
          </p:nvPr>
        </p:nvSpPr>
        <p:spPr/>
        <p:txBody>
          <a:bodyPr/>
          <a:lstStyle/>
          <a:p>
            <a:fld id="{D3F5AB2E-352C-4F2C-97F1-480157B7056A}" type="datetime1">
              <a:rPr lang="ru-RU" smtClean="0"/>
              <a:t>14.10.2021</a:t>
            </a:fld>
            <a:endParaRPr lang="ru-RU"/>
          </a:p>
        </p:txBody>
      </p:sp>
      <p:sp>
        <p:nvSpPr>
          <p:cNvPr id="5" name="Нижний колонтитул 4">
            <a:extLst>
              <a:ext uri="{FF2B5EF4-FFF2-40B4-BE49-F238E27FC236}">
                <a16:creationId xmlns:a16="http://schemas.microsoft.com/office/drawing/2014/main" id="{4FA383AE-884E-4267-95F9-3AB0FBDACD63}"/>
              </a:ext>
            </a:extLst>
          </p:cNvPr>
          <p:cNvSpPr>
            <a:spLocks noGrp="1"/>
          </p:cNvSpPr>
          <p:nvPr>
            <p:ph type="ftr" sz="quarter" idx="11"/>
          </p:nvPr>
        </p:nvSpPr>
        <p:spPr/>
        <p:txBody>
          <a:bodyPr/>
          <a:lstStyle/>
          <a:p>
            <a:r>
              <a:rPr lang="ru-RU"/>
              <a:t>ссылка</a:t>
            </a:r>
          </a:p>
        </p:txBody>
      </p:sp>
      <p:sp>
        <p:nvSpPr>
          <p:cNvPr id="6" name="Номер слайда 5">
            <a:extLst>
              <a:ext uri="{FF2B5EF4-FFF2-40B4-BE49-F238E27FC236}">
                <a16:creationId xmlns:a16="http://schemas.microsoft.com/office/drawing/2014/main" id="{306FC52D-BBAB-4DBC-AC02-354B73D3989F}"/>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53502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B1A95B-9099-4541-952D-F950258A329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6EBC5F2-6E4B-472E-B6AF-7DCED4D9C3A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8FAA78-4ACC-40F0-9744-01F309FC3F13}"/>
              </a:ext>
            </a:extLst>
          </p:cNvPr>
          <p:cNvSpPr>
            <a:spLocks noGrp="1"/>
          </p:cNvSpPr>
          <p:nvPr>
            <p:ph type="dt" sz="half" idx="10"/>
          </p:nvPr>
        </p:nvSpPr>
        <p:spPr/>
        <p:txBody>
          <a:bodyPr/>
          <a:lstStyle/>
          <a:p>
            <a:fld id="{992E033A-BDA9-42BC-8468-6A230DC70508}" type="datetime1">
              <a:rPr lang="ru-RU" smtClean="0"/>
              <a:t>14.10.2021</a:t>
            </a:fld>
            <a:endParaRPr lang="ru-RU"/>
          </a:p>
        </p:txBody>
      </p:sp>
      <p:sp>
        <p:nvSpPr>
          <p:cNvPr id="5" name="Нижний колонтитул 4">
            <a:extLst>
              <a:ext uri="{FF2B5EF4-FFF2-40B4-BE49-F238E27FC236}">
                <a16:creationId xmlns:a16="http://schemas.microsoft.com/office/drawing/2014/main" id="{2B0DFA84-496B-45B4-92F6-098F3EB022DD}"/>
              </a:ext>
            </a:extLst>
          </p:cNvPr>
          <p:cNvSpPr>
            <a:spLocks noGrp="1"/>
          </p:cNvSpPr>
          <p:nvPr>
            <p:ph type="ftr" sz="quarter" idx="11"/>
          </p:nvPr>
        </p:nvSpPr>
        <p:spPr/>
        <p:txBody>
          <a:bodyPr/>
          <a:lstStyle/>
          <a:p>
            <a:r>
              <a:rPr lang="ru-RU"/>
              <a:t>ссылка</a:t>
            </a:r>
          </a:p>
        </p:txBody>
      </p:sp>
      <p:sp>
        <p:nvSpPr>
          <p:cNvPr id="6" name="Номер слайда 5">
            <a:extLst>
              <a:ext uri="{FF2B5EF4-FFF2-40B4-BE49-F238E27FC236}">
                <a16:creationId xmlns:a16="http://schemas.microsoft.com/office/drawing/2014/main" id="{64D02CEA-38AA-482A-8009-ABC71E56FBC2}"/>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175086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32266B-D4A6-45C0-B18C-22ACE69118C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B2D2290-7367-4963-A224-21F0DB3E4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500BB21-8971-402E-9324-11D5E0601410}"/>
              </a:ext>
            </a:extLst>
          </p:cNvPr>
          <p:cNvSpPr>
            <a:spLocks noGrp="1"/>
          </p:cNvSpPr>
          <p:nvPr>
            <p:ph type="dt" sz="half" idx="10"/>
          </p:nvPr>
        </p:nvSpPr>
        <p:spPr/>
        <p:txBody>
          <a:bodyPr/>
          <a:lstStyle/>
          <a:p>
            <a:fld id="{3FEF2E3E-8D0B-444E-A5DF-FDA7CE8537CF}" type="datetime1">
              <a:rPr lang="ru-RU" smtClean="0"/>
              <a:t>14.10.2021</a:t>
            </a:fld>
            <a:endParaRPr lang="ru-RU"/>
          </a:p>
        </p:txBody>
      </p:sp>
      <p:sp>
        <p:nvSpPr>
          <p:cNvPr id="5" name="Нижний колонтитул 4">
            <a:extLst>
              <a:ext uri="{FF2B5EF4-FFF2-40B4-BE49-F238E27FC236}">
                <a16:creationId xmlns:a16="http://schemas.microsoft.com/office/drawing/2014/main" id="{A1C8661E-1E96-4E90-B42F-9A9BC7AD8A51}"/>
              </a:ext>
            </a:extLst>
          </p:cNvPr>
          <p:cNvSpPr>
            <a:spLocks noGrp="1"/>
          </p:cNvSpPr>
          <p:nvPr>
            <p:ph type="ftr" sz="quarter" idx="11"/>
          </p:nvPr>
        </p:nvSpPr>
        <p:spPr/>
        <p:txBody>
          <a:bodyPr/>
          <a:lstStyle/>
          <a:p>
            <a:r>
              <a:rPr lang="ru-RU"/>
              <a:t>ссылка</a:t>
            </a:r>
          </a:p>
        </p:txBody>
      </p:sp>
      <p:sp>
        <p:nvSpPr>
          <p:cNvPr id="6" name="Номер слайда 5">
            <a:extLst>
              <a:ext uri="{FF2B5EF4-FFF2-40B4-BE49-F238E27FC236}">
                <a16:creationId xmlns:a16="http://schemas.microsoft.com/office/drawing/2014/main" id="{F2A988D4-CB96-4A4D-A7FE-C37B690F24E9}"/>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79228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636DE5-3745-4CD9-BFC9-107B902363F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E8EF2CF-4A21-4A5B-8963-8EBB55ACF8A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1394292-90F6-423A-AAB3-5FE5044B047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D8FA846-E0EB-4152-BD31-9F8C419976B3}"/>
              </a:ext>
            </a:extLst>
          </p:cNvPr>
          <p:cNvSpPr>
            <a:spLocks noGrp="1"/>
          </p:cNvSpPr>
          <p:nvPr>
            <p:ph type="dt" sz="half" idx="10"/>
          </p:nvPr>
        </p:nvSpPr>
        <p:spPr/>
        <p:txBody>
          <a:bodyPr/>
          <a:lstStyle/>
          <a:p>
            <a:fld id="{824ACD5C-8BC0-41E5-9C05-DFB9080293A7}" type="datetime1">
              <a:rPr lang="ru-RU" smtClean="0"/>
              <a:t>14.10.2021</a:t>
            </a:fld>
            <a:endParaRPr lang="ru-RU"/>
          </a:p>
        </p:txBody>
      </p:sp>
      <p:sp>
        <p:nvSpPr>
          <p:cNvPr id="6" name="Нижний колонтитул 5">
            <a:extLst>
              <a:ext uri="{FF2B5EF4-FFF2-40B4-BE49-F238E27FC236}">
                <a16:creationId xmlns:a16="http://schemas.microsoft.com/office/drawing/2014/main" id="{E38D3EE6-0678-47ED-A684-C4C42D8C99D7}"/>
              </a:ext>
            </a:extLst>
          </p:cNvPr>
          <p:cNvSpPr>
            <a:spLocks noGrp="1"/>
          </p:cNvSpPr>
          <p:nvPr>
            <p:ph type="ftr" sz="quarter" idx="11"/>
          </p:nvPr>
        </p:nvSpPr>
        <p:spPr/>
        <p:txBody>
          <a:bodyPr/>
          <a:lstStyle/>
          <a:p>
            <a:r>
              <a:rPr lang="ru-RU"/>
              <a:t>ссылка</a:t>
            </a:r>
          </a:p>
        </p:txBody>
      </p:sp>
      <p:sp>
        <p:nvSpPr>
          <p:cNvPr id="7" name="Номер слайда 6">
            <a:extLst>
              <a:ext uri="{FF2B5EF4-FFF2-40B4-BE49-F238E27FC236}">
                <a16:creationId xmlns:a16="http://schemas.microsoft.com/office/drawing/2014/main" id="{C73BE59E-10F2-4C1E-901C-A76432FCF7B7}"/>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141841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5BF19C-336C-4BA5-A039-678BDBAC4FC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E9544EF-1075-4CC6-8EF5-BAE809043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F31E422-1EDD-4D53-BD79-EC55A352FA5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8882255-1332-4D05-A6D3-E5AD2302C0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11E6FEF-4C23-4D07-A83D-0E85F870586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DAEDC31-B13C-40F6-AD2A-8C9FE2E78F84}"/>
              </a:ext>
            </a:extLst>
          </p:cNvPr>
          <p:cNvSpPr>
            <a:spLocks noGrp="1"/>
          </p:cNvSpPr>
          <p:nvPr>
            <p:ph type="dt" sz="half" idx="10"/>
          </p:nvPr>
        </p:nvSpPr>
        <p:spPr/>
        <p:txBody>
          <a:bodyPr/>
          <a:lstStyle/>
          <a:p>
            <a:fld id="{DC4873D8-6B45-4C20-8FF7-F39F137546E9}" type="datetime1">
              <a:rPr lang="ru-RU" smtClean="0"/>
              <a:t>14.10.2021</a:t>
            </a:fld>
            <a:endParaRPr lang="ru-RU"/>
          </a:p>
        </p:txBody>
      </p:sp>
      <p:sp>
        <p:nvSpPr>
          <p:cNvPr id="8" name="Нижний колонтитул 7">
            <a:extLst>
              <a:ext uri="{FF2B5EF4-FFF2-40B4-BE49-F238E27FC236}">
                <a16:creationId xmlns:a16="http://schemas.microsoft.com/office/drawing/2014/main" id="{8E4E4E6D-A021-4C11-BA21-9869AA6229EA}"/>
              </a:ext>
            </a:extLst>
          </p:cNvPr>
          <p:cNvSpPr>
            <a:spLocks noGrp="1"/>
          </p:cNvSpPr>
          <p:nvPr>
            <p:ph type="ftr" sz="quarter" idx="11"/>
          </p:nvPr>
        </p:nvSpPr>
        <p:spPr/>
        <p:txBody>
          <a:bodyPr/>
          <a:lstStyle/>
          <a:p>
            <a:r>
              <a:rPr lang="ru-RU"/>
              <a:t>ссылка</a:t>
            </a:r>
          </a:p>
        </p:txBody>
      </p:sp>
      <p:sp>
        <p:nvSpPr>
          <p:cNvPr id="9" name="Номер слайда 8">
            <a:extLst>
              <a:ext uri="{FF2B5EF4-FFF2-40B4-BE49-F238E27FC236}">
                <a16:creationId xmlns:a16="http://schemas.microsoft.com/office/drawing/2014/main" id="{83931760-0277-478F-BA1B-A01168D5AD3B}"/>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102986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19B1D-0FC6-4D0F-9959-273C4E56DA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E09B20D-8A14-49DF-AC6E-94BE5806DB26}"/>
              </a:ext>
            </a:extLst>
          </p:cNvPr>
          <p:cNvSpPr>
            <a:spLocks noGrp="1"/>
          </p:cNvSpPr>
          <p:nvPr>
            <p:ph type="dt" sz="half" idx="10"/>
          </p:nvPr>
        </p:nvSpPr>
        <p:spPr/>
        <p:txBody>
          <a:bodyPr/>
          <a:lstStyle/>
          <a:p>
            <a:fld id="{0F244B94-98F7-486D-95B7-B35797A582AB}" type="datetime1">
              <a:rPr lang="ru-RU" smtClean="0"/>
              <a:t>14.10.2021</a:t>
            </a:fld>
            <a:endParaRPr lang="ru-RU"/>
          </a:p>
        </p:txBody>
      </p:sp>
      <p:sp>
        <p:nvSpPr>
          <p:cNvPr id="4" name="Нижний колонтитул 3">
            <a:extLst>
              <a:ext uri="{FF2B5EF4-FFF2-40B4-BE49-F238E27FC236}">
                <a16:creationId xmlns:a16="http://schemas.microsoft.com/office/drawing/2014/main" id="{8EB8FB8F-1E1B-453A-9C04-8CBB4C9AE8F5}"/>
              </a:ext>
            </a:extLst>
          </p:cNvPr>
          <p:cNvSpPr>
            <a:spLocks noGrp="1"/>
          </p:cNvSpPr>
          <p:nvPr>
            <p:ph type="ftr" sz="quarter" idx="11"/>
          </p:nvPr>
        </p:nvSpPr>
        <p:spPr/>
        <p:txBody>
          <a:bodyPr/>
          <a:lstStyle/>
          <a:p>
            <a:r>
              <a:rPr lang="ru-RU"/>
              <a:t>ссылка</a:t>
            </a:r>
          </a:p>
        </p:txBody>
      </p:sp>
      <p:sp>
        <p:nvSpPr>
          <p:cNvPr id="5" name="Номер слайда 4">
            <a:extLst>
              <a:ext uri="{FF2B5EF4-FFF2-40B4-BE49-F238E27FC236}">
                <a16:creationId xmlns:a16="http://schemas.microsoft.com/office/drawing/2014/main" id="{C140D89C-ED30-4C16-8304-D3C6D740034C}"/>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40623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67CE2CF-9972-43AC-BB5F-23DD745602D2}"/>
              </a:ext>
            </a:extLst>
          </p:cNvPr>
          <p:cNvSpPr>
            <a:spLocks noGrp="1"/>
          </p:cNvSpPr>
          <p:nvPr>
            <p:ph type="dt" sz="half" idx="10"/>
          </p:nvPr>
        </p:nvSpPr>
        <p:spPr/>
        <p:txBody>
          <a:bodyPr/>
          <a:lstStyle/>
          <a:p>
            <a:fld id="{ECCC036C-0954-487F-9F6F-F60B898278C4}" type="datetime1">
              <a:rPr lang="ru-RU" smtClean="0"/>
              <a:t>14.10.2021</a:t>
            </a:fld>
            <a:endParaRPr lang="ru-RU"/>
          </a:p>
        </p:txBody>
      </p:sp>
      <p:sp>
        <p:nvSpPr>
          <p:cNvPr id="3" name="Нижний колонтитул 2">
            <a:extLst>
              <a:ext uri="{FF2B5EF4-FFF2-40B4-BE49-F238E27FC236}">
                <a16:creationId xmlns:a16="http://schemas.microsoft.com/office/drawing/2014/main" id="{049DED6A-2DE7-4D82-A98A-0A5B42FA1145}"/>
              </a:ext>
            </a:extLst>
          </p:cNvPr>
          <p:cNvSpPr>
            <a:spLocks noGrp="1"/>
          </p:cNvSpPr>
          <p:nvPr>
            <p:ph type="ftr" sz="quarter" idx="11"/>
          </p:nvPr>
        </p:nvSpPr>
        <p:spPr/>
        <p:txBody>
          <a:bodyPr/>
          <a:lstStyle/>
          <a:p>
            <a:r>
              <a:rPr lang="ru-RU"/>
              <a:t>ссылка</a:t>
            </a:r>
          </a:p>
        </p:txBody>
      </p:sp>
      <p:sp>
        <p:nvSpPr>
          <p:cNvPr id="4" name="Номер слайда 3">
            <a:extLst>
              <a:ext uri="{FF2B5EF4-FFF2-40B4-BE49-F238E27FC236}">
                <a16:creationId xmlns:a16="http://schemas.microsoft.com/office/drawing/2014/main" id="{A28E87EF-F69A-4F7E-B9B0-371D8DDE1E46}"/>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266688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DCB4D5-D51D-4EF1-9578-AB7FBF3BDC6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1E1231C-4AA6-42CA-8886-153588DC3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44930CB-9D50-4DA2-9252-7FFC929B0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7475ADA-D6FC-4BD9-920C-ED4A3E787B34}"/>
              </a:ext>
            </a:extLst>
          </p:cNvPr>
          <p:cNvSpPr>
            <a:spLocks noGrp="1"/>
          </p:cNvSpPr>
          <p:nvPr>
            <p:ph type="dt" sz="half" idx="10"/>
          </p:nvPr>
        </p:nvSpPr>
        <p:spPr/>
        <p:txBody>
          <a:bodyPr/>
          <a:lstStyle/>
          <a:p>
            <a:fld id="{5DCBF9C2-3E3F-41A8-93AF-296F87702D94}" type="datetime1">
              <a:rPr lang="ru-RU" smtClean="0"/>
              <a:t>14.10.2021</a:t>
            </a:fld>
            <a:endParaRPr lang="ru-RU"/>
          </a:p>
        </p:txBody>
      </p:sp>
      <p:sp>
        <p:nvSpPr>
          <p:cNvPr id="6" name="Нижний колонтитул 5">
            <a:extLst>
              <a:ext uri="{FF2B5EF4-FFF2-40B4-BE49-F238E27FC236}">
                <a16:creationId xmlns:a16="http://schemas.microsoft.com/office/drawing/2014/main" id="{26EC3489-57C2-44CC-A747-89DB630AE2A0}"/>
              </a:ext>
            </a:extLst>
          </p:cNvPr>
          <p:cNvSpPr>
            <a:spLocks noGrp="1"/>
          </p:cNvSpPr>
          <p:nvPr>
            <p:ph type="ftr" sz="quarter" idx="11"/>
          </p:nvPr>
        </p:nvSpPr>
        <p:spPr/>
        <p:txBody>
          <a:bodyPr/>
          <a:lstStyle/>
          <a:p>
            <a:r>
              <a:rPr lang="ru-RU"/>
              <a:t>ссылка</a:t>
            </a:r>
          </a:p>
        </p:txBody>
      </p:sp>
      <p:sp>
        <p:nvSpPr>
          <p:cNvPr id="7" name="Номер слайда 6">
            <a:extLst>
              <a:ext uri="{FF2B5EF4-FFF2-40B4-BE49-F238E27FC236}">
                <a16:creationId xmlns:a16="http://schemas.microsoft.com/office/drawing/2014/main" id="{00467436-E31B-4CCD-BB71-F0535F2C4916}"/>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299280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029B0-1A0C-4EFA-A866-2AB1441CFE3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F9BA8F6-48AF-4D30-995F-857DD1B2D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8096FE4-A42F-4D86-BBE5-41C7BC508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2C7286-9E9E-41B4-B492-2CCB8E5D66FE}"/>
              </a:ext>
            </a:extLst>
          </p:cNvPr>
          <p:cNvSpPr>
            <a:spLocks noGrp="1"/>
          </p:cNvSpPr>
          <p:nvPr>
            <p:ph type="dt" sz="half" idx="10"/>
          </p:nvPr>
        </p:nvSpPr>
        <p:spPr/>
        <p:txBody>
          <a:bodyPr/>
          <a:lstStyle/>
          <a:p>
            <a:fld id="{D387C404-5363-4B2D-AB00-9CD90680AD7D}" type="datetime1">
              <a:rPr lang="ru-RU" smtClean="0"/>
              <a:t>14.10.2021</a:t>
            </a:fld>
            <a:endParaRPr lang="ru-RU"/>
          </a:p>
        </p:txBody>
      </p:sp>
      <p:sp>
        <p:nvSpPr>
          <p:cNvPr id="6" name="Нижний колонтитул 5">
            <a:extLst>
              <a:ext uri="{FF2B5EF4-FFF2-40B4-BE49-F238E27FC236}">
                <a16:creationId xmlns:a16="http://schemas.microsoft.com/office/drawing/2014/main" id="{EF292AB9-FAF4-40CF-96BE-5FAD3848FA03}"/>
              </a:ext>
            </a:extLst>
          </p:cNvPr>
          <p:cNvSpPr>
            <a:spLocks noGrp="1"/>
          </p:cNvSpPr>
          <p:nvPr>
            <p:ph type="ftr" sz="quarter" idx="11"/>
          </p:nvPr>
        </p:nvSpPr>
        <p:spPr/>
        <p:txBody>
          <a:bodyPr/>
          <a:lstStyle/>
          <a:p>
            <a:r>
              <a:rPr lang="ru-RU"/>
              <a:t>ссылка</a:t>
            </a:r>
          </a:p>
        </p:txBody>
      </p:sp>
      <p:sp>
        <p:nvSpPr>
          <p:cNvPr id="7" name="Номер слайда 6">
            <a:extLst>
              <a:ext uri="{FF2B5EF4-FFF2-40B4-BE49-F238E27FC236}">
                <a16:creationId xmlns:a16="http://schemas.microsoft.com/office/drawing/2014/main" id="{1146794C-50D0-46F9-BD35-76B7C26D3789}"/>
              </a:ext>
            </a:extLst>
          </p:cNvPr>
          <p:cNvSpPr>
            <a:spLocks noGrp="1"/>
          </p:cNvSpPr>
          <p:nvPr>
            <p:ph type="sldNum" sz="quarter" idx="12"/>
          </p:nvPr>
        </p:nvSpPr>
        <p:spPr/>
        <p:txBody>
          <a:bodyPr/>
          <a:lstStyle/>
          <a:p>
            <a:fld id="{994A9333-B9C6-49B8-AF88-F6DACBA0B9BB}" type="slidenum">
              <a:rPr lang="ru-RU" smtClean="0"/>
              <a:t>‹#›</a:t>
            </a:fld>
            <a:endParaRPr lang="ru-RU"/>
          </a:p>
        </p:txBody>
      </p:sp>
    </p:spTree>
    <p:extLst>
      <p:ext uri="{BB962C8B-B14F-4D97-AF65-F5344CB8AC3E}">
        <p14:creationId xmlns:p14="http://schemas.microsoft.com/office/powerpoint/2010/main" val="302018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C5222B-2D2F-43F1-BDD0-5122281A7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C23AAA4-260C-4C88-B73D-B843DFEA4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BD22D70-BE85-46B8-B237-EB678DBD9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2D76B-61D5-4647-99DD-CDFD9480BAA9}" type="datetime1">
              <a:rPr lang="ru-RU" smtClean="0"/>
              <a:t>14.10.2021</a:t>
            </a:fld>
            <a:endParaRPr lang="ru-RU"/>
          </a:p>
        </p:txBody>
      </p:sp>
      <p:sp>
        <p:nvSpPr>
          <p:cNvPr id="5" name="Нижний колонтитул 4">
            <a:extLst>
              <a:ext uri="{FF2B5EF4-FFF2-40B4-BE49-F238E27FC236}">
                <a16:creationId xmlns:a16="http://schemas.microsoft.com/office/drawing/2014/main" id="{E834C08E-B4E3-453E-95EB-530C634B8F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a:t>ссылка</a:t>
            </a:r>
          </a:p>
        </p:txBody>
      </p:sp>
      <p:sp>
        <p:nvSpPr>
          <p:cNvPr id="6" name="Номер слайда 5">
            <a:extLst>
              <a:ext uri="{FF2B5EF4-FFF2-40B4-BE49-F238E27FC236}">
                <a16:creationId xmlns:a16="http://schemas.microsoft.com/office/drawing/2014/main" id="{9C1494F9-AC57-4EA1-B3C0-D8593952F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9333-B9C6-49B8-AF88-F6DACBA0B9BB}" type="slidenum">
              <a:rPr lang="ru-RU" smtClean="0"/>
              <a:t>‹#›</a:t>
            </a:fld>
            <a:endParaRPr lang="ru-RU"/>
          </a:p>
        </p:txBody>
      </p:sp>
    </p:spTree>
    <p:extLst>
      <p:ext uri="{BB962C8B-B14F-4D97-AF65-F5344CB8AC3E}">
        <p14:creationId xmlns:p14="http://schemas.microsoft.com/office/powerpoint/2010/main" val="1150489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hyperlink" Target="https://postgrespro.ru/docs/postgrespro/10/functions-textsearc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D626DE-5B69-415F-8A80-9740FEFC9F9B}"/>
              </a:ext>
            </a:extLst>
          </p:cNvPr>
          <p:cNvSpPr>
            <a:spLocks noGrp="1"/>
          </p:cNvSpPr>
          <p:nvPr>
            <p:ph type="ctrTitle"/>
          </p:nvPr>
        </p:nvSpPr>
        <p:spPr/>
        <p:txBody>
          <a:bodyPr>
            <a:normAutofit/>
          </a:bodyPr>
          <a:lstStyle/>
          <a:p>
            <a:r>
              <a:rPr lang="en-US" b="1" i="0" u="none" strike="noStrike" dirty="0">
                <a:solidFill>
                  <a:srgbClr val="000000"/>
                </a:solidFill>
                <a:effectLst/>
                <a:latin typeface="-apple-system"/>
              </a:rPr>
              <a:t>GIN</a:t>
            </a:r>
            <a:r>
              <a:rPr lang="ru-RU" b="0" i="0" u="none" strike="noStrike" dirty="0">
                <a:solidFill>
                  <a:srgbClr val="000000"/>
                </a:solidFill>
                <a:effectLst/>
                <a:latin typeface="-apple-system"/>
              </a:rPr>
              <a:t> </a:t>
            </a:r>
            <a:br>
              <a:rPr lang="en-US" b="0" i="0" u="none" strike="noStrike" dirty="0">
                <a:solidFill>
                  <a:srgbClr val="000000"/>
                </a:solidFill>
                <a:effectLst/>
                <a:latin typeface="-apple-system"/>
              </a:rPr>
            </a:br>
            <a:r>
              <a:rPr lang="en-US" sz="3600" dirty="0">
                <a:solidFill>
                  <a:srgbClr val="000000"/>
                </a:solidFill>
                <a:latin typeface="-apple-system"/>
              </a:rPr>
              <a:t>Generalized Inverted Index</a:t>
            </a:r>
            <a:endParaRPr lang="ru-RU" dirty="0"/>
          </a:p>
        </p:txBody>
      </p:sp>
      <p:sp>
        <p:nvSpPr>
          <p:cNvPr id="3" name="Подзаголовок 2">
            <a:extLst>
              <a:ext uri="{FF2B5EF4-FFF2-40B4-BE49-F238E27FC236}">
                <a16:creationId xmlns:a16="http://schemas.microsoft.com/office/drawing/2014/main" id="{6E9E4651-092A-470C-BFDC-9FC9D07B2354}"/>
              </a:ext>
            </a:extLst>
          </p:cNvPr>
          <p:cNvSpPr>
            <a:spLocks noGrp="1"/>
          </p:cNvSpPr>
          <p:nvPr>
            <p:ph type="subTitle" idx="1"/>
          </p:nvPr>
        </p:nvSpPr>
        <p:spPr/>
        <p:txBody>
          <a:bodyPr>
            <a:normAutofit fontScale="92500" lnSpcReduction="20000"/>
          </a:bodyPr>
          <a:lstStyle/>
          <a:p>
            <a:pPr algn="r"/>
            <a:endParaRPr lang="ru-RU" sz="2800" dirty="0">
              <a:solidFill>
                <a:srgbClr val="000000"/>
              </a:solidFill>
              <a:latin typeface="-apple-system"/>
            </a:endParaRPr>
          </a:p>
          <a:p>
            <a:pPr algn="r"/>
            <a:endParaRPr lang="ru-RU" sz="2800" dirty="0">
              <a:solidFill>
                <a:srgbClr val="000000"/>
              </a:solidFill>
              <a:latin typeface="-apple-system"/>
            </a:endParaRPr>
          </a:p>
          <a:p>
            <a:pPr algn="r"/>
            <a:r>
              <a:rPr lang="ru-RU" sz="2600" dirty="0" err="1">
                <a:solidFill>
                  <a:srgbClr val="000000"/>
                </a:solidFill>
                <a:latin typeface="-apple-system"/>
              </a:rPr>
              <a:t>Ст</a:t>
            </a:r>
            <a:r>
              <a:rPr lang="ru-RU" sz="2600" dirty="0">
                <a:solidFill>
                  <a:srgbClr val="000000"/>
                </a:solidFill>
                <a:latin typeface="-apple-system"/>
              </a:rPr>
              <a:t>-ка 2 курса магистратуры</a:t>
            </a:r>
          </a:p>
          <a:p>
            <a:pPr algn="r"/>
            <a:r>
              <a:rPr lang="ru-RU" sz="2600" dirty="0">
                <a:solidFill>
                  <a:srgbClr val="000000"/>
                </a:solidFill>
                <a:latin typeface="-apple-system"/>
              </a:rPr>
              <a:t>Долаева А. Р.</a:t>
            </a:r>
          </a:p>
        </p:txBody>
      </p:sp>
    </p:spTree>
    <p:extLst>
      <p:ext uri="{BB962C8B-B14F-4D97-AF65-F5344CB8AC3E}">
        <p14:creationId xmlns:p14="http://schemas.microsoft.com/office/powerpoint/2010/main" val="219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9790EE-D65D-4292-82BF-E68FD7550CB0}"/>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Встроенные словари</a:t>
            </a:r>
          </a:p>
        </p:txBody>
      </p:sp>
      <p:sp>
        <p:nvSpPr>
          <p:cNvPr id="3" name="Объект 2">
            <a:extLst>
              <a:ext uri="{FF2B5EF4-FFF2-40B4-BE49-F238E27FC236}">
                <a16:creationId xmlns:a16="http://schemas.microsoft.com/office/drawing/2014/main" id="{EABD38BF-3349-4BD1-A200-2AAA65A99553}"/>
              </a:ext>
            </a:extLst>
          </p:cNvPr>
          <p:cNvSpPr>
            <a:spLocks noGrp="1"/>
          </p:cNvSpPr>
          <p:nvPr>
            <p:ph idx="1"/>
          </p:nvPr>
        </p:nvSpPr>
        <p:spPr/>
        <p:txBody>
          <a:bodyPr>
            <a:normAutofit fontScale="92500" lnSpcReduction="10000"/>
          </a:bodyPr>
          <a:lstStyle/>
          <a:p>
            <a:r>
              <a:rPr lang="ru-RU" sz="2800" dirty="0">
                <a:solidFill>
                  <a:srgbClr val="000000"/>
                </a:solidFill>
                <a:latin typeface="-apple-system"/>
              </a:rPr>
              <a:t>Simple - возвращает входное слово в нижнем регистре или NULL, если это стоп-слово.</a:t>
            </a:r>
          </a:p>
          <a:p>
            <a:r>
              <a:rPr lang="ru-RU" sz="2800" b="1" dirty="0" err="1">
                <a:solidFill>
                  <a:srgbClr val="000000"/>
                </a:solidFill>
                <a:latin typeface="-apple-system"/>
              </a:rPr>
              <a:t>Ispell</a:t>
            </a:r>
            <a:r>
              <a:rPr lang="ru-RU" sz="2800" dirty="0">
                <a:solidFill>
                  <a:srgbClr val="000000"/>
                </a:solidFill>
                <a:latin typeface="-apple-system"/>
              </a:rPr>
              <a:t> (</a:t>
            </a:r>
            <a:r>
              <a:rPr lang="ru-RU" sz="2800" b="1" dirty="0">
                <a:solidFill>
                  <a:srgbClr val="000000"/>
                </a:solidFill>
                <a:latin typeface="-apple-system"/>
              </a:rPr>
              <a:t>лингвистическая нормализация</a:t>
            </a:r>
            <a:r>
              <a:rPr lang="ru-RU" sz="2800" dirty="0">
                <a:solidFill>
                  <a:srgbClr val="000000"/>
                </a:solidFill>
                <a:latin typeface="-apple-system"/>
              </a:rPr>
              <a:t>) - шаблон для создания словарей для сведения слова к нормализованной форме.</a:t>
            </a:r>
          </a:p>
          <a:p>
            <a:r>
              <a:rPr lang="ru-RU" sz="2800" dirty="0" err="1">
                <a:solidFill>
                  <a:srgbClr val="000000"/>
                </a:solidFill>
                <a:latin typeface="-apple-system"/>
              </a:rPr>
              <a:t>Snowball</a:t>
            </a:r>
            <a:r>
              <a:rPr lang="ru-RU" sz="2800" dirty="0">
                <a:solidFill>
                  <a:srgbClr val="000000"/>
                </a:solidFill>
                <a:latin typeface="-apple-system"/>
              </a:rPr>
              <a:t> </a:t>
            </a:r>
            <a:r>
              <a:rPr lang="ru-RU" sz="2800" dirty="0" err="1">
                <a:solidFill>
                  <a:srgbClr val="000000"/>
                </a:solidFill>
                <a:latin typeface="-apple-system"/>
              </a:rPr>
              <a:t>stemmer</a:t>
            </a:r>
            <a:r>
              <a:rPr lang="ru-RU" sz="2800" dirty="0">
                <a:solidFill>
                  <a:srgbClr val="000000"/>
                </a:solidFill>
                <a:latin typeface="-apple-system"/>
              </a:rPr>
              <a:t> - шаблон словаря, который по определенным правилам, специфическим для каждого языка, отрезает окончания у слов.</a:t>
            </a:r>
          </a:p>
          <a:p>
            <a:r>
              <a:rPr lang="ru-RU" sz="2800" dirty="0" err="1">
                <a:solidFill>
                  <a:srgbClr val="000000"/>
                </a:solidFill>
                <a:latin typeface="-apple-system"/>
              </a:rPr>
              <a:t>synonym</a:t>
            </a:r>
            <a:r>
              <a:rPr lang="ru-RU" sz="2800" dirty="0">
                <a:solidFill>
                  <a:srgbClr val="000000"/>
                </a:solidFill>
                <a:latin typeface="-apple-system"/>
              </a:rPr>
              <a:t> шаблон используется для создания словарей, которые заменяют одно слово на другое.</a:t>
            </a:r>
          </a:p>
          <a:p>
            <a:r>
              <a:rPr lang="en-US" sz="2800" dirty="0">
                <a:solidFill>
                  <a:srgbClr val="000000"/>
                </a:solidFill>
                <a:latin typeface="-apple-system"/>
              </a:rPr>
              <a:t>Thesaurus</a:t>
            </a:r>
            <a:r>
              <a:rPr lang="ru-RU" sz="2800" dirty="0">
                <a:solidFill>
                  <a:srgbClr val="000000"/>
                </a:solidFill>
                <a:latin typeface="-apple-system"/>
              </a:rPr>
              <a:t> - шаблон для создания словарей, подобных словарю </a:t>
            </a:r>
            <a:r>
              <a:rPr lang="ru-RU" sz="2800" dirty="0" err="1">
                <a:solidFill>
                  <a:srgbClr val="000000"/>
                </a:solidFill>
                <a:latin typeface="-apple-system"/>
              </a:rPr>
              <a:t>synonym</a:t>
            </a:r>
            <a:r>
              <a:rPr lang="ru-RU" sz="2800" dirty="0">
                <a:solidFill>
                  <a:srgbClr val="000000"/>
                </a:solidFill>
                <a:latin typeface="-apple-system"/>
              </a:rPr>
              <a:t>, но с поддержкой фраз и нормализации слов.</a:t>
            </a:r>
          </a:p>
          <a:p>
            <a:endParaRPr lang="ru-RU" dirty="0"/>
          </a:p>
        </p:txBody>
      </p:sp>
      <p:sp>
        <p:nvSpPr>
          <p:cNvPr id="4" name="Нижний колонтитул 3">
            <a:extLst>
              <a:ext uri="{FF2B5EF4-FFF2-40B4-BE49-F238E27FC236}">
                <a16:creationId xmlns:a16="http://schemas.microsoft.com/office/drawing/2014/main" id="{F788544B-061E-491D-BFA5-83796454ACC9}"/>
              </a:ext>
            </a:extLst>
          </p:cNvPr>
          <p:cNvSpPr>
            <a:spLocks noGrp="1"/>
          </p:cNvSpPr>
          <p:nvPr>
            <p:ph type="ftr" sz="quarter" idx="11"/>
          </p:nvPr>
        </p:nvSpPr>
        <p:spPr>
          <a:xfrm>
            <a:off x="3108960" y="6356350"/>
            <a:ext cx="5044440" cy="365125"/>
          </a:xfrm>
        </p:spPr>
        <p:txBody>
          <a:bodyPr/>
          <a:lstStyle/>
          <a:p>
            <a:r>
              <a:rPr lang="en-US" dirty="0"/>
              <a:t>https://postgrespro.ru/docs/postgrespro/10/textsearch-dictionaries</a:t>
            </a:r>
            <a:endParaRPr lang="ru-RU" dirty="0"/>
          </a:p>
        </p:txBody>
      </p:sp>
      <p:sp>
        <p:nvSpPr>
          <p:cNvPr id="5" name="Номер слайда 4">
            <a:extLst>
              <a:ext uri="{FF2B5EF4-FFF2-40B4-BE49-F238E27FC236}">
                <a16:creationId xmlns:a16="http://schemas.microsoft.com/office/drawing/2014/main" id="{CF56CDF2-C7BD-4A51-B646-56D7ABEC4415}"/>
              </a:ext>
            </a:extLst>
          </p:cNvPr>
          <p:cNvSpPr>
            <a:spLocks noGrp="1"/>
          </p:cNvSpPr>
          <p:nvPr>
            <p:ph type="sldNum" sz="quarter" idx="12"/>
          </p:nvPr>
        </p:nvSpPr>
        <p:spPr/>
        <p:txBody>
          <a:bodyPr/>
          <a:lstStyle/>
          <a:p>
            <a:fld id="{994A9333-B9C6-49B8-AF88-F6DACBA0B9BB}" type="slidenum">
              <a:rPr lang="ru-RU" sz="4000" smtClean="0"/>
              <a:t>10</a:t>
            </a:fld>
            <a:endParaRPr lang="ru-RU" sz="4000" dirty="0"/>
          </a:p>
        </p:txBody>
      </p:sp>
    </p:spTree>
    <p:extLst>
      <p:ext uri="{BB962C8B-B14F-4D97-AF65-F5344CB8AC3E}">
        <p14:creationId xmlns:p14="http://schemas.microsoft.com/office/powerpoint/2010/main" val="206614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A82DDF-8304-47FD-A0EC-BC3BAA5D41C3}"/>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Алгоритм </a:t>
            </a:r>
            <a:r>
              <a:rPr lang="en-US" sz="3200" b="1" dirty="0">
                <a:solidFill>
                  <a:srgbClr val="000000"/>
                </a:solidFill>
                <a:latin typeface="-apple-system, BlinkMacSystemFont, Roboto, Oxygen-Sans, Ubuntu, Cantarell, &quot;Helvetica Neue&quot;, sans-serif"/>
              </a:rPr>
              <a:t>GIN</a:t>
            </a:r>
            <a:r>
              <a:rPr lang="ru-RU" sz="3200" b="1" dirty="0">
                <a:solidFill>
                  <a:srgbClr val="000000"/>
                </a:solidFill>
                <a:latin typeface="-apple-system, BlinkMacSystemFont, Roboto, Oxygen-Sans, Ubuntu, Cantarell, &quot;Helvetica Neue&quot;, sans-serif"/>
              </a:rPr>
              <a:t> (хранение документов )</a:t>
            </a:r>
          </a:p>
        </p:txBody>
      </p:sp>
      <p:sp>
        <p:nvSpPr>
          <p:cNvPr id="3" name="Объект 2">
            <a:extLst>
              <a:ext uri="{FF2B5EF4-FFF2-40B4-BE49-F238E27FC236}">
                <a16:creationId xmlns:a16="http://schemas.microsoft.com/office/drawing/2014/main" id="{B892A820-8D0B-4B6F-835D-D10E4DB9D7B1}"/>
              </a:ext>
            </a:extLst>
          </p:cNvPr>
          <p:cNvSpPr>
            <a:spLocks noGrp="1"/>
          </p:cNvSpPr>
          <p:nvPr>
            <p:ph idx="1"/>
          </p:nvPr>
        </p:nvSpPr>
        <p:spPr/>
        <p:txBody>
          <a:bodyPr>
            <a:normAutofit fontScale="85000" lnSpcReduction="20000"/>
          </a:bodyPr>
          <a:lstStyle/>
          <a:p>
            <a:pPr marL="0" indent="0">
              <a:buNone/>
            </a:pPr>
            <a:r>
              <a:rPr lang="ru-RU" sz="3700" dirty="0">
                <a:solidFill>
                  <a:srgbClr val="000000"/>
                </a:solidFill>
                <a:latin typeface="-apple-system"/>
              </a:rPr>
              <a:t>	</a:t>
            </a:r>
            <a:r>
              <a:rPr lang="ru-RU" sz="3700" b="1" dirty="0">
                <a:solidFill>
                  <a:srgbClr val="000000"/>
                </a:solidFill>
                <a:latin typeface="-apple-system"/>
              </a:rPr>
              <a:t>Хранение</a:t>
            </a:r>
            <a:r>
              <a:rPr lang="ru-RU" sz="3700" dirty="0">
                <a:solidFill>
                  <a:srgbClr val="000000"/>
                </a:solidFill>
                <a:latin typeface="-apple-system"/>
              </a:rPr>
              <a:t> документов в форме, подготовленной для поиска. Каждый документ может быть представлен в виде сортированного массива нормализованных лексем. Помимо лексем часто желательно хранить информацию об их положении для ранжирования по близости, чтобы документ, в котором слова запроса расположены «плотнее», получал более высокий ранг, чем документ с разбросанными словами.</a:t>
            </a:r>
          </a:p>
          <a:p>
            <a:pPr marL="0" indent="0">
              <a:lnSpc>
                <a:spcPct val="100000"/>
              </a:lnSpc>
              <a:buNone/>
            </a:pPr>
            <a:r>
              <a:rPr lang="ru-RU" sz="3700" dirty="0">
                <a:solidFill>
                  <a:srgbClr val="000000"/>
                </a:solidFill>
                <a:latin typeface="-apple-system"/>
              </a:rPr>
              <a:t>	Типы данных:</a:t>
            </a:r>
          </a:p>
          <a:p>
            <a:pPr>
              <a:lnSpc>
                <a:spcPct val="100000"/>
              </a:lnSpc>
            </a:pPr>
            <a:r>
              <a:rPr lang="en-US" sz="3700" b="1" dirty="0">
                <a:solidFill>
                  <a:srgbClr val="000000"/>
                </a:solidFill>
                <a:latin typeface="-apple-system"/>
              </a:rPr>
              <a:t>T</a:t>
            </a:r>
            <a:r>
              <a:rPr lang="ru-RU" sz="3700" b="1" dirty="0" err="1">
                <a:solidFill>
                  <a:srgbClr val="000000"/>
                </a:solidFill>
                <a:latin typeface="-apple-system"/>
              </a:rPr>
              <a:t>svector</a:t>
            </a:r>
            <a:r>
              <a:rPr lang="ru-RU" sz="3700" b="1" dirty="0">
                <a:solidFill>
                  <a:srgbClr val="000000"/>
                </a:solidFill>
                <a:latin typeface="-apple-system"/>
              </a:rPr>
              <a:t> -</a:t>
            </a:r>
            <a:r>
              <a:rPr lang="ru-RU" sz="3700" dirty="0">
                <a:solidFill>
                  <a:srgbClr val="000000"/>
                </a:solidFill>
                <a:latin typeface="-apple-system"/>
              </a:rPr>
              <a:t> хранения подготовленных документов,</a:t>
            </a:r>
          </a:p>
          <a:p>
            <a:pPr>
              <a:lnSpc>
                <a:spcPct val="100000"/>
              </a:lnSpc>
            </a:pPr>
            <a:r>
              <a:rPr lang="ru-RU" sz="3700" b="1" dirty="0" err="1">
                <a:solidFill>
                  <a:srgbClr val="000000"/>
                </a:solidFill>
                <a:latin typeface="-apple-system"/>
              </a:rPr>
              <a:t>tsquery</a:t>
            </a:r>
            <a:r>
              <a:rPr lang="ru-RU" sz="3700" b="1" dirty="0">
                <a:solidFill>
                  <a:srgbClr val="000000"/>
                </a:solidFill>
                <a:latin typeface="-apple-system"/>
              </a:rPr>
              <a:t> </a:t>
            </a:r>
            <a:r>
              <a:rPr lang="ru-RU" sz="3700" dirty="0">
                <a:solidFill>
                  <a:srgbClr val="000000"/>
                </a:solidFill>
                <a:latin typeface="-apple-system"/>
              </a:rPr>
              <a:t>- представления обработанных запросов.</a:t>
            </a:r>
          </a:p>
        </p:txBody>
      </p:sp>
      <p:sp>
        <p:nvSpPr>
          <p:cNvPr id="4" name="Нижний колонтитул 3">
            <a:extLst>
              <a:ext uri="{FF2B5EF4-FFF2-40B4-BE49-F238E27FC236}">
                <a16:creationId xmlns:a16="http://schemas.microsoft.com/office/drawing/2014/main" id="{0325A32C-F872-4892-B53E-05586A4F25FA}"/>
              </a:ext>
            </a:extLst>
          </p:cNvPr>
          <p:cNvSpPr>
            <a:spLocks noGrp="1"/>
          </p:cNvSpPr>
          <p:nvPr>
            <p:ph type="ftr" sz="quarter" idx="11"/>
          </p:nvPr>
        </p:nvSpPr>
        <p:spPr/>
        <p:txBody>
          <a:bodyPr/>
          <a:lstStyle/>
          <a:p>
            <a:r>
              <a:rPr lang="en-US" dirty="0"/>
              <a:t>https://postgrespro.ru/docs/postgrespro/10/textsearch-intro</a:t>
            </a:r>
            <a:endParaRPr lang="ru-RU" dirty="0"/>
          </a:p>
        </p:txBody>
      </p:sp>
      <p:sp>
        <p:nvSpPr>
          <p:cNvPr id="5" name="Номер слайда 4">
            <a:extLst>
              <a:ext uri="{FF2B5EF4-FFF2-40B4-BE49-F238E27FC236}">
                <a16:creationId xmlns:a16="http://schemas.microsoft.com/office/drawing/2014/main" id="{4E69E8F8-D0C9-4CB3-9D87-13DA01D5603E}"/>
              </a:ext>
            </a:extLst>
          </p:cNvPr>
          <p:cNvSpPr>
            <a:spLocks noGrp="1"/>
          </p:cNvSpPr>
          <p:nvPr>
            <p:ph type="sldNum" sz="quarter" idx="12"/>
          </p:nvPr>
        </p:nvSpPr>
        <p:spPr/>
        <p:txBody>
          <a:bodyPr/>
          <a:lstStyle/>
          <a:p>
            <a:fld id="{994A9333-B9C6-49B8-AF88-F6DACBA0B9BB}" type="slidenum">
              <a:rPr lang="ru-RU" sz="4000" smtClean="0"/>
              <a:t>11</a:t>
            </a:fld>
            <a:endParaRPr lang="ru-RU" sz="4000" dirty="0"/>
          </a:p>
        </p:txBody>
      </p:sp>
    </p:spTree>
    <p:extLst>
      <p:ext uri="{BB962C8B-B14F-4D97-AF65-F5344CB8AC3E}">
        <p14:creationId xmlns:p14="http://schemas.microsoft.com/office/powerpoint/2010/main" val="353662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25FD68-E8EC-40FB-BD74-37FCAAFF194F}"/>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Алгоритм </a:t>
            </a:r>
            <a:r>
              <a:rPr lang="en-US" sz="3200" b="1" dirty="0">
                <a:solidFill>
                  <a:srgbClr val="000000"/>
                </a:solidFill>
                <a:latin typeface="-apple-system, BlinkMacSystemFont, Roboto, Oxygen-Sans, Ubuntu, Cantarell, &quot;Helvetica Neue&quot;, sans-serif"/>
              </a:rPr>
              <a:t>GIN</a:t>
            </a:r>
            <a:r>
              <a:rPr lang="ru-RU" sz="3200" b="1" dirty="0">
                <a:solidFill>
                  <a:srgbClr val="000000"/>
                </a:solidFill>
                <a:latin typeface="-apple-system, BlinkMacSystemFont, Roboto, Oxygen-Sans, Ubuntu, Cantarell, &quot;Helvetica Neue&quot;, sans-serif"/>
              </a:rPr>
              <a:t> (</a:t>
            </a:r>
            <a:r>
              <a:rPr lang="en-US" sz="3200" b="1" dirty="0">
                <a:solidFill>
                  <a:srgbClr val="000000"/>
                </a:solidFill>
                <a:latin typeface="-apple-system, BlinkMacSystemFont, Roboto, Oxygen-Sans, Ubuntu, Cantarell, &quot;Helvetica Neue&quot;, sans-serif"/>
              </a:rPr>
              <a:t>B-tree</a:t>
            </a:r>
            <a:r>
              <a:rPr lang="ru-RU" sz="3200" b="1" dirty="0">
                <a:solidFill>
                  <a:srgbClr val="000000"/>
                </a:solidFill>
                <a:latin typeface="-apple-system, BlinkMacSystemFont, Roboto, Oxygen-Sans, Ubuntu, Cantarell, &quot;Helvetica Neue&quot;, sans-serif"/>
              </a:rPr>
              <a:t>)</a:t>
            </a:r>
          </a:p>
        </p:txBody>
      </p:sp>
      <p:sp>
        <p:nvSpPr>
          <p:cNvPr id="3" name="Объект 2">
            <a:extLst>
              <a:ext uri="{FF2B5EF4-FFF2-40B4-BE49-F238E27FC236}">
                <a16:creationId xmlns:a16="http://schemas.microsoft.com/office/drawing/2014/main" id="{8E298A51-0577-4F13-9577-CF289AAE038F}"/>
              </a:ext>
            </a:extLst>
          </p:cNvPr>
          <p:cNvSpPr>
            <a:spLocks noGrp="1"/>
          </p:cNvSpPr>
          <p:nvPr>
            <p:ph idx="1"/>
          </p:nvPr>
        </p:nvSpPr>
        <p:spPr>
          <a:xfrm>
            <a:off x="838200" y="1825625"/>
            <a:ext cx="10703560" cy="4351338"/>
          </a:xfrm>
        </p:spPr>
        <p:txBody>
          <a:bodyPr>
            <a:normAutofit fontScale="92500" lnSpcReduction="10000"/>
          </a:bodyPr>
          <a:lstStyle/>
          <a:p>
            <a:r>
              <a:rPr lang="ru-RU" sz="3600" dirty="0">
                <a:solidFill>
                  <a:srgbClr val="000000"/>
                </a:solidFill>
                <a:latin typeface="-apple-system"/>
              </a:rPr>
              <a:t>Индекс GIN хранит пары (ключ =&gt; набор-строк), где набор-строк содержит идентификаторы строк, в которых есть данный ключ. </a:t>
            </a:r>
          </a:p>
          <a:p>
            <a:r>
              <a:rPr lang="ru-RU" sz="3600" dirty="0">
                <a:solidFill>
                  <a:srgbClr val="000000"/>
                </a:solidFill>
                <a:latin typeface="-apple-system"/>
              </a:rPr>
              <a:t>Внутри индекс GIN содержит B-дерево, построенное по ключам, где каждый ключ является элементом одного и где каждая листовая вершина содержит либо массив("</a:t>
            </a:r>
            <a:r>
              <a:rPr lang="ru-RU" sz="3600" dirty="0" err="1">
                <a:solidFill>
                  <a:srgbClr val="000000"/>
                </a:solidFill>
                <a:latin typeface="-apple-system"/>
              </a:rPr>
              <a:t>posting</a:t>
            </a:r>
            <a:r>
              <a:rPr lang="ru-RU" sz="3600" dirty="0">
                <a:solidFill>
                  <a:srgbClr val="000000"/>
                </a:solidFill>
                <a:latin typeface="-apple-system"/>
              </a:rPr>
              <a:t> </a:t>
            </a:r>
            <a:r>
              <a:rPr lang="ru-RU" sz="3600" dirty="0" err="1">
                <a:solidFill>
                  <a:srgbClr val="000000"/>
                </a:solidFill>
                <a:latin typeface="-apple-system"/>
              </a:rPr>
              <a:t>list</a:t>
            </a:r>
            <a:r>
              <a:rPr lang="ru-RU" sz="3600" dirty="0">
                <a:solidFill>
                  <a:srgbClr val="000000"/>
                </a:solidFill>
                <a:latin typeface="-apple-system"/>
              </a:rPr>
              <a:t>") указателей на строки в куче (если этот массив достаточно маленький, чтобы поместиться в вершине индекса), либо указатель на B-дерево указателей кучи ("</a:t>
            </a:r>
            <a:r>
              <a:rPr lang="ru-RU" sz="3600" dirty="0" err="1">
                <a:solidFill>
                  <a:srgbClr val="000000"/>
                </a:solidFill>
                <a:latin typeface="-apple-system"/>
              </a:rPr>
              <a:t>posting</a:t>
            </a:r>
            <a:r>
              <a:rPr lang="ru-RU" sz="3600" dirty="0">
                <a:solidFill>
                  <a:srgbClr val="000000"/>
                </a:solidFill>
                <a:latin typeface="-apple-system"/>
              </a:rPr>
              <a:t> </a:t>
            </a:r>
            <a:r>
              <a:rPr lang="ru-RU" sz="3600" dirty="0" err="1">
                <a:solidFill>
                  <a:srgbClr val="000000"/>
                </a:solidFill>
                <a:latin typeface="-apple-system"/>
              </a:rPr>
              <a:t>tree</a:t>
            </a:r>
            <a:r>
              <a:rPr lang="ru-RU" sz="3600" dirty="0">
                <a:solidFill>
                  <a:srgbClr val="000000"/>
                </a:solidFill>
                <a:latin typeface="-apple-system"/>
              </a:rPr>
              <a:t>", “дерево рассылки”).</a:t>
            </a:r>
            <a:endParaRPr lang="ru-RU" dirty="0"/>
          </a:p>
        </p:txBody>
      </p:sp>
      <p:sp>
        <p:nvSpPr>
          <p:cNvPr id="5" name="Номер слайда 4">
            <a:extLst>
              <a:ext uri="{FF2B5EF4-FFF2-40B4-BE49-F238E27FC236}">
                <a16:creationId xmlns:a16="http://schemas.microsoft.com/office/drawing/2014/main" id="{AAB302D2-BF03-49B2-8DB7-764F2E86EB30}"/>
              </a:ext>
            </a:extLst>
          </p:cNvPr>
          <p:cNvSpPr>
            <a:spLocks noGrp="1"/>
          </p:cNvSpPr>
          <p:nvPr>
            <p:ph type="sldNum" sz="quarter" idx="12"/>
          </p:nvPr>
        </p:nvSpPr>
        <p:spPr/>
        <p:txBody>
          <a:bodyPr/>
          <a:lstStyle/>
          <a:p>
            <a:fld id="{994A9333-B9C6-49B8-AF88-F6DACBA0B9BB}" type="slidenum">
              <a:rPr lang="ru-RU" sz="4000" smtClean="0"/>
              <a:t>12</a:t>
            </a:fld>
            <a:endParaRPr lang="ru-RU" sz="4000" dirty="0"/>
          </a:p>
        </p:txBody>
      </p:sp>
      <p:sp>
        <p:nvSpPr>
          <p:cNvPr id="6" name="Нижний колонтитул 5">
            <a:extLst>
              <a:ext uri="{FF2B5EF4-FFF2-40B4-BE49-F238E27FC236}">
                <a16:creationId xmlns:a16="http://schemas.microsoft.com/office/drawing/2014/main" id="{BA93FDE7-A050-4AF3-8099-E3015C3F2B57}"/>
              </a:ext>
            </a:extLst>
          </p:cNvPr>
          <p:cNvSpPr>
            <a:spLocks noGrp="1"/>
          </p:cNvSpPr>
          <p:nvPr>
            <p:ph type="ftr" sz="quarter" idx="11"/>
          </p:nvPr>
        </p:nvSpPr>
        <p:spPr/>
        <p:txBody>
          <a:bodyPr/>
          <a:lstStyle/>
          <a:p>
            <a:r>
              <a:rPr lang="en-US" dirty="0"/>
              <a:t>https://habr.com/ru/company/postgrespro/blog/340978/</a:t>
            </a:r>
            <a:endParaRPr lang="ru-RU" dirty="0"/>
          </a:p>
        </p:txBody>
      </p:sp>
    </p:spTree>
    <p:extLst>
      <p:ext uri="{BB962C8B-B14F-4D97-AF65-F5344CB8AC3E}">
        <p14:creationId xmlns:p14="http://schemas.microsoft.com/office/powerpoint/2010/main" val="181000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29AB3B0-E073-48E9-B5F0-9D0F50C5B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409" y="235823"/>
            <a:ext cx="6609311" cy="533188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8C28303A-1E6B-400A-B0AA-8B8A81311FC1}"/>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Алгоритм </a:t>
            </a:r>
            <a:r>
              <a:rPr lang="en-US" sz="3200" b="1" dirty="0">
                <a:solidFill>
                  <a:srgbClr val="000000"/>
                </a:solidFill>
                <a:latin typeface="-apple-system, BlinkMacSystemFont, Roboto, Oxygen-Sans, Ubuntu, Cantarell, &quot;Helvetica Neue&quot;, sans-serif"/>
              </a:rPr>
              <a:t>GIN</a:t>
            </a:r>
            <a:r>
              <a:rPr lang="ru-RU" sz="3200" b="1" dirty="0">
                <a:solidFill>
                  <a:srgbClr val="000000"/>
                </a:solidFill>
                <a:latin typeface="-apple-system, BlinkMacSystemFont, Roboto, Oxygen-Sans, Ubuntu, Cantarell, &quot;Helvetica Neue&quot;, sans-serif"/>
              </a:rPr>
              <a:t> (</a:t>
            </a:r>
            <a:r>
              <a:rPr lang="en-US" sz="3200" b="1" dirty="0">
                <a:solidFill>
                  <a:srgbClr val="000000"/>
                </a:solidFill>
                <a:latin typeface="-apple-system, BlinkMacSystemFont, Roboto, Oxygen-Sans, Ubuntu, Cantarell, &quot;Helvetica Neue&quot;, sans-serif"/>
              </a:rPr>
              <a:t>B-tree</a:t>
            </a:r>
            <a:r>
              <a:rPr lang="ru-RU" sz="3200" b="1" dirty="0">
                <a:solidFill>
                  <a:srgbClr val="000000"/>
                </a:solidFill>
                <a:latin typeface="-apple-system, BlinkMacSystemFont, Roboto, Oxygen-Sans, Ubuntu, Cantarell, &quot;Helvetica Neue&quot;, sans-serif"/>
              </a:rPr>
              <a:t>)</a:t>
            </a:r>
          </a:p>
        </p:txBody>
      </p:sp>
      <p:sp>
        <p:nvSpPr>
          <p:cNvPr id="3" name="Объект 2">
            <a:extLst>
              <a:ext uri="{FF2B5EF4-FFF2-40B4-BE49-F238E27FC236}">
                <a16:creationId xmlns:a16="http://schemas.microsoft.com/office/drawing/2014/main" id="{04191F79-53B0-4F33-B459-A9F1A42CE0DC}"/>
              </a:ext>
            </a:extLst>
          </p:cNvPr>
          <p:cNvSpPr>
            <a:spLocks noGrp="1"/>
          </p:cNvSpPr>
          <p:nvPr>
            <p:ph idx="1"/>
          </p:nvPr>
        </p:nvSpPr>
        <p:spPr>
          <a:xfrm>
            <a:off x="335280" y="3860761"/>
            <a:ext cx="6492240" cy="4351338"/>
          </a:xfrm>
        </p:spPr>
        <p:txBody>
          <a:bodyPr>
            <a:normAutofit/>
          </a:bodyPr>
          <a:lstStyle/>
          <a:p>
            <a:pPr marL="0" indent="0">
              <a:buNone/>
            </a:pPr>
            <a:r>
              <a:rPr lang="en-US" sz="1200" b="0" i="0" dirty="0">
                <a:solidFill>
                  <a:srgbClr val="4A5153"/>
                </a:solidFill>
                <a:effectLst/>
                <a:latin typeface="Courier New" panose="02070309020205020404" pitchFamily="49" charset="0"/>
              </a:rPr>
              <a:t>  </a:t>
            </a:r>
            <a:r>
              <a:rPr lang="en-US" sz="1200" b="0" i="0" dirty="0" err="1">
                <a:solidFill>
                  <a:srgbClr val="4A5153"/>
                </a:solidFill>
                <a:effectLst/>
                <a:latin typeface="Courier New" panose="02070309020205020404" pitchFamily="49" charset="0"/>
              </a:rPr>
              <a:t>ctid</a:t>
            </a:r>
            <a:r>
              <a:rPr lang="en-US" sz="1200" b="0" i="0" dirty="0">
                <a:solidFill>
                  <a:srgbClr val="4A5153"/>
                </a:solidFill>
                <a:effectLst/>
                <a:latin typeface="Courier New" panose="02070309020205020404" pitchFamily="49" charset="0"/>
              </a:rPr>
              <a:t>  |           doc           |            </a:t>
            </a:r>
            <a:r>
              <a:rPr lang="en-US" sz="1200" b="0" i="0" dirty="0" err="1">
                <a:solidFill>
                  <a:srgbClr val="4A5153"/>
                </a:solidFill>
                <a:effectLst/>
                <a:latin typeface="Courier New" panose="02070309020205020404" pitchFamily="49" charset="0"/>
              </a:rPr>
              <a:t>doc_tsv</a:t>
            </a:r>
            <a:r>
              <a:rPr lang="en-US" sz="1200" b="0" i="0" dirty="0">
                <a:solidFill>
                  <a:srgbClr val="4A5153"/>
                </a:solidFill>
                <a:effectLst/>
                <a:latin typeface="Courier New" panose="02070309020205020404" pitchFamily="49" charset="0"/>
              </a:rPr>
              <a:t>            </a:t>
            </a:r>
            <a:br>
              <a:rPr lang="en-US" sz="1200" dirty="0"/>
            </a:br>
            <a:r>
              <a:rPr lang="en-US" sz="1200" b="0" i="0" dirty="0">
                <a:solidFill>
                  <a:srgbClr val="4A5153"/>
                </a:solidFill>
                <a:effectLst/>
                <a:latin typeface="Courier New" panose="02070309020205020404" pitchFamily="49" charset="0"/>
              </a:rPr>
              <a:t>--------+-------------------------+--------------------------------</a:t>
            </a:r>
            <a:br>
              <a:rPr lang="en-US" sz="1200" dirty="0"/>
            </a:br>
            <a:r>
              <a:rPr lang="en-US" sz="1200" b="0" i="0" dirty="0">
                <a:solidFill>
                  <a:srgbClr val="4A5153"/>
                </a:solidFill>
                <a:effectLst/>
                <a:latin typeface="Courier New" panose="02070309020205020404" pitchFamily="49" charset="0"/>
              </a:rPr>
              <a:t> (0,1)  | </a:t>
            </a:r>
            <a:r>
              <a:rPr lang="ru-RU" sz="1200" b="0" i="0" dirty="0">
                <a:solidFill>
                  <a:srgbClr val="4A5153"/>
                </a:solidFill>
                <a:effectLst/>
                <a:latin typeface="Courier New" panose="02070309020205020404" pitchFamily="49" charset="0"/>
              </a:rPr>
              <a:t>Во </a:t>
            </a:r>
            <a:r>
              <a:rPr lang="ru-RU" sz="1200" b="0" i="0" dirty="0">
                <a:solidFill>
                  <a:schemeClr val="accent2">
                    <a:lumMod val="75000"/>
                  </a:schemeClr>
                </a:solidFill>
                <a:effectLst/>
                <a:latin typeface="Courier New" panose="02070309020205020404" pitchFamily="49" charset="0"/>
              </a:rPr>
              <a:t>пол</a:t>
            </a:r>
            <a:r>
              <a:rPr lang="ru-RU" sz="1200" b="0" i="0" dirty="0">
                <a:solidFill>
                  <a:srgbClr val="4A5153"/>
                </a:solidFill>
                <a:effectLst/>
                <a:latin typeface="Courier New" panose="02070309020205020404" pitchFamily="49" charset="0"/>
              </a:rPr>
              <a:t>е </a:t>
            </a:r>
            <a:r>
              <a:rPr lang="ru-RU" sz="1200" b="0" i="0" dirty="0">
                <a:solidFill>
                  <a:schemeClr val="accent2">
                    <a:lumMod val="75000"/>
                  </a:schemeClr>
                </a:solidFill>
                <a:effectLst/>
                <a:latin typeface="Courier New" panose="02070309020205020404" pitchFamily="49" charset="0"/>
              </a:rPr>
              <a:t>берез</a:t>
            </a:r>
            <a:r>
              <a:rPr lang="ru-RU" sz="1200" b="0" i="0" dirty="0">
                <a:solidFill>
                  <a:srgbClr val="4A5153"/>
                </a:solidFill>
                <a:effectLst/>
                <a:latin typeface="Courier New" panose="02070309020205020404" pitchFamily="49" charset="0"/>
              </a:rPr>
              <a:t>а </a:t>
            </a:r>
            <a:r>
              <a:rPr lang="ru-RU" sz="1200" b="0" i="0" dirty="0">
                <a:solidFill>
                  <a:schemeClr val="accent2">
                    <a:lumMod val="75000"/>
                  </a:schemeClr>
                </a:solidFill>
                <a:effectLst/>
                <a:latin typeface="Courier New" panose="02070309020205020404" pitchFamily="49" charset="0"/>
              </a:rPr>
              <a:t>стоя</a:t>
            </a:r>
            <a:r>
              <a:rPr lang="ru-RU" sz="1200" b="0" i="0" dirty="0">
                <a:solidFill>
                  <a:srgbClr val="4A5153"/>
                </a:solidFill>
                <a:effectLst/>
                <a:latin typeface="Courier New" panose="02070309020205020404" pitchFamily="49" charset="0"/>
              </a:rPr>
              <a:t>ла   | 'берез':3 'пол':2 'стоя':4</a:t>
            </a:r>
            <a:br>
              <a:rPr lang="ru-RU" sz="1200" dirty="0"/>
            </a:br>
            <a:r>
              <a:rPr lang="ru-RU" sz="1200" b="0" i="0" dirty="0">
                <a:solidFill>
                  <a:srgbClr val="4A5153"/>
                </a:solidFill>
                <a:effectLst/>
                <a:latin typeface="Courier New" panose="02070309020205020404" pitchFamily="49" charset="0"/>
              </a:rPr>
              <a:t> (0,2)  | Во </a:t>
            </a:r>
            <a:r>
              <a:rPr lang="ru-RU" sz="1200" b="0" i="0" dirty="0">
                <a:solidFill>
                  <a:schemeClr val="accent2">
                    <a:lumMod val="75000"/>
                  </a:schemeClr>
                </a:solidFill>
                <a:effectLst/>
                <a:latin typeface="Courier New" panose="02070309020205020404" pitchFamily="49" charset="0"/>
              </a:rPr>
              <a:t>пол</a:t>
            </a:r>
            <a:r>
              <a:rPr lang="ru-RU" sz="1200" b="0" i="0" dirty="0">
                <a:solidFill>
                  <a:srgbClr val="4A5153"/>
                </a:solidFill>
                <a:effectLst/>
                <a:latin typeface="Courier New" panose="02070309020205020404" pitchFamily="49" charset="0"/>
              </a:rPr>
              <a:t>е </a:t>
            </a:r>
            <a:r>
              <a:rPr lang="ru-RU" sz="1200" b="0" i="0" dirty="0">
                <a:solidFill>
                  <a:schemeClr val="accent2">
                    <a:lumMod val="75000"/>
                  </a:schemeClr>
                </a:solidFill>
                <a:effectLst/>
                <a:latin typeface="Courier New" panose="02070309020205020404" pitchFamily="49" charset="0"/>
              </a:rPr>
              <a:t>кудряв</a:t>
            </a:r>
            <a:r>
              <a:rPr lang="ru-RU" sz="1200" b="0" i="0" dirty="0">
                <a:solidFill>
                  <a:srgbClr val="4A5153"/>
                </a:solidFill>
                <a:effectLst/>
                <a:latin typeface="Courier New" panose="02070309020205020404" pitchFamily="49" charset="0"/>
              </a:rPr>
              <a:t>ая </a:t>
            </a:r>
            <a:r>
              <a:rPr lang="ru-RU" sz="1200" b="0" i="0" dirty="0">
                <a:solidFill>
                  <a:schemeClr val="accent2">
                    <a:lumMod val="75000"/>
                  </a:schemeClr>
                </a:solidFill>
                <a:effectLst/>
                <a:latin typeface="Courier New" panose="02070309020205020404" pitchFamily="49" charset="0"/>
              </a:rPr>
              <a:t>стоя</a:t>
            </a:r>
            <a:r>
              <a:rPr lang="ru-RU" sz="1200" b="0" i="0" dirty="0">
                <a:solidFill>
                  <a:srgbClr val="4A5153"/>
                </a:solidFill>
                <a:effectLst/>
                <a:latin typeface="Courier New" panose="02070309020205020404" pitchFamily="49" charset="0"/>
              </a:rPr>
              <a:t>ла | 'кудряв':3 'пол':2 'стоя':4</a:t>
            </a:r>
            <a:br>
              <a:rPr lang="ru-RU" sz="1200" dirty="0"/>
            </a:br>
            <a:r>
              <a:rPr lang="ru-RU" sz="1200" b="0" i="0" dirty="0">
                <a:solidFill>
                  <a:srgbClr val="4A5153"/>
                </a:solidFill>
                <a:effectLst/>
                <a:latin typeface="Courier New" panose="02070309020205020404" pitchFamily="49" charset="0"/>
              </a:rPr>
              <a:t> (0,3)  |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a:solidFill>
                  <a:schemeClr val="accent2">
                    <a:lumMod val="75000"/>
                  </a:schemeClr>
                </a:solidFill>
                <a:effectLst/>
                <a:latin typeface="Courier New" panose="02070309020205020404" pitchFamily="49" charset="0"/>
              </a:rPr>
              <a:t>стоя</a:t>
            </a:r>
            <a:r>
              <a:rPr lang="ru-RU" sz="1200" b="0" i="0" dirty="0">
                <a:solidFill>
                  <a:srgbClr val="4A5153"/>
                </a:solidFill>
                <a:effectLst/>
                <a:latin typeface="Courier New" panose="02070309020205020404" pitchFamily="49" charset="0"/>
              </a:rPr>
              <a:t>ла      | 'люл':1,2 'стоя':3</a:t>
            </a:r>
            <a:br>
              <a:rPr lang="ru-RU" sz="1200" dirty="0"/>
            </a:br>
            <a:r>
              <a:rPr lang="ru-RU" sz="1200" b="0" i="0" dirty="0">
                <a:solidFill>
                  <a:srgbClr val="4A5153"/>
                </a:solidFill>
                <a:effectLst/>
                <a:latin typeface="Courier New" panose="02070309020205020404" pitchFamily="49" charset="0"/>
              </a:rPr>
              <a:t> (0,4)  |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a:solidFill>
                  <a:schemeClr val="accent2">
                    <a:lumMod val="75000"/>
                  </a:schemeClr>
                </a:solidFill>
                <a:effectLst/>
                <a:latin typeface="Courier New" panose="02070309020205020404" pitchFamily="49" charset="0"/>
              </a:rPr>
              <a:t>стоя</a:t>
            </a:r>
            <a:r>
              <a:rPr lang="ru-RU" sz="1200" b="0" i="0" dirty="0">
                <a:solidFill>
                  <a:srgbClr val="4A5153"/>
                </a:solidFill>
                <a:effectLst/>
                <a:latin typeface="Courier New" panose="02070309020205020404" pitchFamily="49" charset="0"/>
              </a:rPr>
              <a:t>ла      | 'люл':1,2 'стоя':3</a:t>
            </a:r>
            <a:br>
              <a:rPr lang="ru-RU" sz="1200" dirty="0"/>
            </a:br>
            <a:r>
              <a:rPr lang="ru-RU" sz="1200" b="0" i="0" dirty="0">
                <a:solidFill>
                  <a:srgbClr val="4A5153"/>
                </a:solidFill>
                <a:effectLst/>
                <a:latin typeface="Courier New" panose="02070309020205020404" pitchFamily="49" charset="0"/>
              </a:rPr>
              <a:t> (1,1)  | </a:t>
            </a:r>
            <a:r>
              <a:rPr lang="ru-RU" sz="1200" b="0" i="0" dirty="0">
                <a:solidFill>
                  <a:schemeClr val="accent2">
                    <a:lumMod val="75000"/>
                  </a:schemeClr>
                </a:solidFill>
                <a:effectLst/>
                <a:latin typeface="Courier New" panose="02070309020205020404" pitchFamily="49" charset="0"/>
              </a:rPr>
              <a:t>Нек</a:t>
            </a:r>
            <a:r>
              <a:rPr lang="ru-RU" sz="1200" b="0" i="0" dirty="0">
                <a:solidFill>
                  <a:srgbClr val="4A5153"/>
                </a:solidFill>
                <a:effectLst/>
                <a:latin typeface="Courier New" panose="02070309020205020404" pitchFamily="49" charset="0"/>
              </a:rPr>
              <a:t>ому </a:t>
            </a:r>
            <a:r>
              <a:rPr lang="ru-RU" sz="1200" b="0" i="0" dirty="0">
                <a:solidFill>
                  <a:schemeClr val="accent2">
                    <a:lumMod val="75000"/>
                  </a:schemeClr>
                </a:solidFill>
                <a:effectLst/>
                <a:latin typeface="Courier New" panose="02070309020205020404" pitchFamily="49" charset="0"/>
              </a:rPr>
              <a:t>берез</a:t>
            </a:r>
            <a:r>
              <a:rPr lang="ru-RU" sz="1200" b="0" i="0" dirty="0">
                <a:solidFill>
                  <a:srgbClr val="4A5153"/>
                </a:solidFill>
                <a:effectLst/>
                <a:latin typeface="Courier New" panose="02070309020205020404" pitchFamily="49" charset="0"/>
              </a:rPr>
              <a:t>у </a:t>
            </a:r>
            <a:r>
              <a:rPr lang="ru-RU" sz="1200" b="0" i="0" dirty="0" err="1">
                <a:solidFill>
                  <a:schemeClr val="accent2">
                    <a:lumMod val="75000"/>
                  </a:schemeClr>
                </a:solidFill>
                <a:effectLst/>
                <a:latin typeface="Courier New" panose="02070309020205020404" pitchFamily="49" charset="0"/>
              </a:rPr>
              <a:t>заломат</a:t>
            </a:r>
            <a:r>
              <a:rPr lang="ru-RU" sz="1200" b="0" i="0" dirty="0" err="1">
                <a:solidFill>
                  <a:srgbClr val="4A5153"/>
                </a:solidFill>
                <a:effectLst/>
                <a:latin typeface="Courier New" panose="02070309020205020404" pitchFamily="49" charset="0"/>
              </a:rPr>
              <a:t>и</a:t>
            </a:r>
            <a:r>
              <a:rPr lang="ru-RU" sz="1200" b="0" i="0" dirty="0">
                <a:solidFill>
                  <a:srgbClr val="4A5153"/>
                </a:solidFill>
                <a:effectLst/>
                <a:latin typeface="Courier New" panose="02070309020205020404" pitchFamily="49" charset="0"/>
              </a:rPr>
              <a:t>  | 'берез':2 'заломат':3 'нек':1</a:t>
            </a:r>
            <a:br>
              <a:rPr lang="ru-RU" sz="1200" dirty="0"/>
            </a:br>
            <a:r>
              <a:rPr lang="ru-RU" sz="1200" b="0" i="0" dirty="0">
                <a:solidFill>
                  <a:srgbClr val="4A5153"/>
                </a:solidFill>
                <a:effectLst/>
                <a:latin typeface="Courier New" panose="02070309020205020404" pitchFamily="49" charset="0"/>
              </a:rPr>
              <a:t> (1,2)  | </a:t>
            </a:r>
            <a:r>
              <a:rPr lang="ru-RU" sz="1200" b="0" i="0" dirty="0">
                <a:solidFill>
                  <a:schemeClr val="accent2">
                    <a:lumMod val="75000"/>
                  </a:schemeClr>
                </a:solidFill>
                <a:effectLst/>
                <a:latin typeface="Courier New" panose="02070309020205020404" pitchFamily="49" charset="0"/>
              </a:rPr>
              <a:t>Нек</a:t>
            </a:r>
            <a:r>
              <a:rPr lang="ru-RU" sz="1200" b="0" i="0" dirty="0">
                <a:solidFill>
                  <a:srgbClr val="4A5153"/>
                </a:solidFill>
                <a:effectLst/>
                <a:latin typeface="Courier New" panose="02070309020205020404" pitchFamily="49" charset="0"/>
              </a:rPr>
              <a:t>ому </a:t>
            </a:r>
            <a:r>
              <a:rPr lang="ru-RU" sz="1200" b="0" i="0" dirty="0" err="1">
                <a:solidFill>
                  <a:schemeClr val="accent2">
                    <a:lumMod val="75000"/>
                  </a:schemeClr>
                </a:solidFill>
                <a:effectLst/>
                <a:latin typeface="Courier New" panose="02070309020205020404" pitchFamily="49" charset="0"/>
              </a:rPr>
              <a:t>кудряв</a:t>
            </a:r>
            <a:r>
              <a:rPr lang="ru-RU" sz="1200" b="0" i="0" dirty="0" err="1">
                <a:solidFill>
                  <a:srgbClr val="4A5153"/>
                </a:solidFill>
                <a:effectLst/>
                <a:latin typeface="Courier New" panose="02070309020205020404" pitchFamily="49" charset="0"/>
              </a:rPr>
              <a:t>у</a:t>
            </a:r>
            <a:r>
              <a:rPr lang="ru-RU" sz="1200" b="0" i="0" dirty="0">
                <a:solidFill>
                  <a:srgbClr val="4A5153"/>
                </a:solidFill>
                <a:effectLst/>
                <a:latin typeface="Courier New" panose="02070309020205020404" pitchFamily="49" charset="0"/>
              </a:rPr>
              <a:t> </a:t>
            </a:r>
            <a:r>
              <a:rPr lang="ru-RU" sz="1200" b="0" i="0" dirty="0" err="1">
                <a:solidFill>
                  <a:schemeClr val="accent2">
                    <a:lumMod val="75000"/>
                  </a:schemeClr>
                </a:solidFill>
                <a:effectLst/>
                <a:latin typeface="Courier New" panose="02070309020205020404" pitchFamily="49" charset="0"/>
              </a:rPr>
              <a:t>заломат</a:t>
            </a:r>
            <a:r>
              <a:rPr lang="ru-RU" sz="1200" b="0" i="0" dirty="0" err="1">
                <a:solidFill>
                  <a:srgbClr val="4A5153"/>
                </a:solidFill>
                <a:effectLst/>
                <a:latin typeface="Courier New" panose="02070309020205020404" pitchFamily="49" charset="0"/>
              </a:rPr>
              <a:t>и</a:t>
            </a:r>
            <a:r>
              <a:rPr lang="ru-RU" sz="1200" b="0" i="0" dirty="0">
                <a:solidFill>
                  <a:srgbClr val="4A5153"/>
                </a:solidFill>
                <a:effectLst/>
                <a:latin typeface="Courier New" panose="02070309020205020404" pitchFamily="49" charset="0"/>
              </a:rPr>
              <a:t> | 'заломат':3 'кудряв':2 'нек':1</a:t>
            </a:r>
            <a:br>
              <a:rPr lang="ru-RU" sz="1200" dirty="0"/>
            </a:br>
            <a:r>
              <a:rPr lang="ru-RU" sz="1200" b="0" i="0" dirty="0">
                <a:solidFill>
                  <a:srgbClr val="4A5153"/>
                </a:solidFill>
                <a:effectLst/>
                <a:latin typeface="Courier New" panose="02070309020205020404" pitchFamily="49" charset="0"/>
              </a:rPr>
              <a:t> (1,3)  |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err="1">
                <a:solidFill>
                  <a:schemeClr val="accent2">
                    <a:lumMod val="75000"/>
                  </a:schemeClr>
                </a:solidFill>
                <a:effectLst/>
                <a:latin typeface="Courier New" panose="02070309020205020404" pitchFamily="49" charset="0"/>
              </a:rPr>
              <a:t>заломат</a:t>
            </a:r>
            <a:r>
              <a:rPr lang="ru-RU" sz="1200" b="0" i="0" dirty="0" err="1">
                <a:solidFill>
                  <a:srgbClr val="4A5153"/>
                </a:solidFill>
                <a:effectLst/>
                <a:latin typeface="Courier New" panose="02070309020205020404" pitchFamily="49" charset="0"/>
              </a:rPr>
              <a:t>и</a:t>
            </a:r>
            <a:r>
              <a:rPr lang="ru-RU" sz="1200" b="0" i="0" dirty="0">
                <a:solidFill>
                  <a:srgbClr val="4A5153"/>
                </a:solidFill>
                <a:effectLst/>
                <a:latin typeface="Courier New" panose="02070309020205020404" pitchFamily="49" charset="0"/>
              </a:rPr>
              <a:t>    | 'заломат':3 'люл':1,2</a:t>
            </a:r>
            <a:br>
              <a:rPr lang="ru-RU" sz="1200" dirty="0"/>
            </a:br>
            <a:r>
              <a:rPr lang="ru-RU" sz="1200" b="0" i="0" dirty="0">
                <a:solidFill>
                  <a:srgbClr val="4A5153"/>
                </a:solidFill>
                <a:effectLst/>
                <a:latin typeface="Courier New" panose="02070309020205020404" pitchFamily="49" charset="0"/>
              </a:rPr>
              <a:t> (1,4)  |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err="1">
                <a:solidFill>
                  <a:schemeClr val="accent2">
                    <a:lumMod val="75000"/>
                  </a:schemeClr>
                </a:solidFill>
                <a:effectLst/>
                <a:latin typeface="Courier New" panose="02070309020205020404" pitchFamily="49" charset="0"/>
              </a:rPr>
              <a:t>заломат</a:t>
            </a:r>
            <a:r>
              <a:rPr lang="ru-RU" sz="1200" b="0" i="0" dirty="0" err="1">
                <a:solidFill>
                  <a:srgbClr val="4A5153"/>
                </a:solidFill>
                <a:effectLst/>
                <a:latin typeface="Courier New" panose="02070309020205020404" pitchFamily="49" charset="0"/>
              </a:rPr>
              <a:t>и</a:t>
            </a:r>
            <a:r>
              <a:rPr lang="ru-RU" sz="1200" b="0" i="0" dirty="0">
                <a:solidFill>
                  <a:srgbClr val="4A5153"/>
                </a:solidFill>
                <a:effectLst/>
                <a:latin typeface="Courier New" panose="02070309020205020404" pitchFamily="49" charset="0"/>
              </a:rPr>
              <a:t>    | 'заломат':3 'люл':1,2</a:t>
            </a:r>
            <a:br>
              <a:rPr lang="ru-RU" sz="1200" dirty="0"/>
            </a:br>
            <a:r>
              <a:rPr lang="ru-RU" sz="1200" b="0" i="0" dirty="0">
                <a:solidFill>
                  <a:srgbClr val="4A5153"/>
                </a:solidFill>
                <a:effectLst/>
                <a:latin typeface="Courier New" panose="02070309020205020404" pitchFamily="49" charset="0"/>
              </a:rPr>
              <a:t> (2,1)  | Я </a:t>
            </a:r>
            <a:r>
              <a:rPr lang="ru-RU" sz="1200" b="0" i="0" dirty="0">
                <a:solidFill>
                  <a:schemeClr val="accent2">
                    <a:lumMod val="75000"/>
                  </a:schemeClr>
                </a:solidFill>
                <a:effectLst/>
                <a:latin typeface="Courier New" panose="02070309020205020404" pitchFamily="49" charset="0"/>
              </a:rPr>
              <a:t>пойд</a:t>
            </a:r>
            <a:r>
              <a:rPr lang="ru-RU" sz="1200" b="0" i="0" dirty="0">
                <a:solidFill>
                  <a:srgbClr val="4A5153"/>
                </a:solidFill>
                <a:effectLst/>
                <a:latin typeface="Courier New" panose="02070309020205020404" pitchFamily="49" charset="0"/>
              </a:rPr>
              <a:t>у </a:t>
            </a:r>
            <a:r>
              <a:rPr lang="ru-RU" sz="1200" b="0" i="0" dirty="0">
                <a:solidFill>
                  <a:schemeClr val="accent2">
                    <a:lumMod val="75000"/>
                  </a:schemeClr>
                </a:solidFill>
                <a:effectLst/>
                <a:latin typeface="Courier New" panose="02070309020205020404" pitchFamily="49" charset="0"/>
              </a:rPr>
              <a:t>погуля</a:t>
            </a:r>
            <a:r>
              <a:rPr lang="ru-RU" sz="1200" b="0" i="0" dirty="0">
                <a:solidFill>
                  <a:srgbClr val="4A5153"/>
                </a:solidFill>
                <a:effectLst/>
                <a:latin typeface="Courier New" panose="02070309020205020404" pitchFamily="49" charset="0"/>
              </a:rPr>
              <a:t>ю         | 'погуля':3 'пойд':2</a:t>
            </a:r>
            <a:br>
              <a:rPr lang="ru-RU" sz="1200" dirty="0"/>
            </a:br>
            <a:r>
              <a:rPr lang="ru-RU" sz="1200" b="0" i="0" dirty="0">
                <a:solidFill>
                  <a:srgbClr val="4A5153"/>
                </a:solidFill>
                <a:effectLst/>
                <a:latin typeface="Courier New" panose="02070309020205020404" pitchFamily="49" charset="0"/>
              </a:rPr>
              <a:t> (2,2)  | </a:t>
            </a:r>
            <a:r>
              <a:rPr lang="ru-RU" sz="1200" b="0" i="0" dirty="0">
                <a:solidFill>
                  <a:schemeClr val="accent2">
                    <a:lumMod val="75000"/>
                  </a:schemeClr>
                </a:solidFill>
                <a:effectLst/>
                <a:latin typeface="Courier New" panose="02070309020205020404" pitchFamily="49" charset="0"/>
              </a:rPr>
              <a:t>Бел</a:t>
            </a:r>
            <a:r>
              <a:rPr lang="ru-RU" sz="1200" b="0" i="0" dirty="0">
                <a:solidFill>
                  <a:srgbClr val="4A5153"/>
                </a:solidFill>
                <a:effectLst/>
                <a:latin typeface="Courier New" panose="02070309020205020404" pitchFamily="49" charset="0"/>
              </a:rPr>
              <a:t>ую </a:t>
            </a:r>
            <a:r>
              <a:rPr lang="ru-RU" sz="1200" b="0" i="0" dirty="0">
                <a:solidFill>
                  <a:schemeClr val="accent2">
                    <a:lumMod val="75000"/>
                  </a:schemeClr>
                </a:solidFill>
                <a:effectLst/>
                <a:latin typeface="Courier New" panose="02070309020205020404" pitchFamily="49" charset="0"/>
              </a:rPr>
              <a:t>берез</a:t>
            </a:r>
            <a:r>
              <a:rPr lang="ru-RU" sz="1200" b="0" i="0" dirty="0">
                <a:solidFill>
                  <a:srgbClr val="4A5153"/>
                </a:solidFill>
                <a:effectLst/>
                <a:latin typeface="Courier New" panose="02070309020205020404" pitchFamily="49" charset="0"/>
              </a:rPr>
              <a:t>у </a:t>
            </a:r>
            <a:r>
              <a:rPr lang="ru-RU" sz="1200" b="0" i="0" dirty="0" err="1">
                <a:solidFill>
                  <a:schemeClr val="accent2">
                    <a:lumMod val="75000"/>
                  </a:schemeClr>
                </a:solidFill>
                <a:effectLst/>
                <a:latin typeface="Courier New" panose="02070309020205020404" pitchFamily="49" charset="0"/>
              </a:rPr>
              <a:t>залома</a:t>
            </a:r>
            <a:r>
              <a:rPr lang="ru-RU" sz="1200" b="0" i="0" dirty="0" err="1">
                <a:solidFill>
                  <a:srgbClr val="4A5153"/>
                </a:solidFill>
                <a:effectLst/>
                <a:latin typeface="Courier New" panose="02070309020205020404" pitchFamily="49" charset="0"/>
              </a:rPr>
              <a:t>ю</a:t>
            </a:r>
            <a:r>
              <a:rPr lang="ru-RU" sz="1200" b="0" i="0" dirty="0">
                <a:solidFill>
                  <a:srgbClr val="4A5153"/>
                </a:solidFill>
                <a:effectLst/>
                <a:latin typeface="Courier New" panose="02070309020205020404" pitchFamily="49" charset="0"/>
              </a:rPr>
              <a:t>    | 'бел':1 'берез':2 'залома':3</a:t>
            </a:r>
            <a:br>
              <a:rPr lang="ru-RU" sz="1200" dirty="0"/>
            </a:br>
            <a:r>
              <a:rPr lang="ru-RU" sz="1200" b="0" i="0" dirty="0">
                <a:solidFill>
                  <a:srgbClr val="4A5153"/>
                </a:solidFill>
                <a:effectLst/>
                <a:latin typeface="Courier New" panose="02070309020205020404" pitchFamily="49" charset="0"/>
              </a:rPr>
              <a:t> (2,3)  |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err="1">
                <a:solidFill>
                  <a:schemeClr val="accent2">
                    <a:lumMod val="75000"/>
                  </a:schemeClr>
                </a:solidFill>
                <a:effectLst/>
                <a:latin typeface="Courier New" panose="02070309020205020404" pitchFamily="49" charset="0"/>
              </a:rPr>
              <a:t>залома</a:t>
            </a:r>
            <a:r>
              <a:rPr lang="ru-RU" sz="1200" b="0" i="0" dirty="0" err="1">
                <a:solidFill>
                  <a:srgbClr val="4A5153"/>
                </a:solidFill>
                <a:effectLst/>
                <a:latin typeface="Courier New" panose="02070309020205020404" pitchFamily="49" charset="0"/>
              </a:rPr>
              <a:t>ю</a:t>
            </a:r>
            <a:r>
              <a:rPr lang="ru-RU" sz="1200" b="0" i="0" dirty="0">
                <a:solidFill>
                  <a:srgbClr val="4A5153"/>
                </a:solidFill>
                <a:effectLst/>
                <a:latin typeface="Courier New" panose="02070309020205020404" pitchFamily="49" charset="0"/>
              </a:rPr>
              <a:t>     | 'залома':3 'люл':1,2</a:t>
            </a:r>
            <a:br>
              <a:rPr lang="ru-RU" sz="1200" dirty="0"/>
            </a:br>
            <a:r>
              <a:rPr lang="ru-RU" sz="1200" b="0" i="0" dirty="0">
                <a:solidFill>
                  <a:srgbClr val="4A5153"/>
                </a:solidFill>
                <a:effectLst/>
                <a:latin typeface="Courier New" panose="02070309020205020404" pitchFamily="49" charset="0"/>
              </a:rPr>
              <a:t> (2,4)  |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a:solidFill>
                  <a:schemeClr val="accent2">
                    <a:lumMod val="75000"/>
                  </a:schemeClr>
                </a:solidFill>
                <a:effectLst/>
                <a:latin typeface="Courier New" panose="02070309020205020404" pitchFamily="49" charset="0"/>
              </a:rPr>
              <a:t>люл</a:t>
            </a:r>
            <a:r>
              <a:rPr lang="ru-RU" sz="1200" b="0" i="0" dirty="0">
                <a:solidFill>
                  <a:srgbClr val="4A5153"/>
                </a:solidFill>
                <a:effectLst/>
                <a:latin typeface="Courier New" panose="02070309020205020404" pitchFamily="49" charset="0"/>
              </a:rPr>
              <a:t>и, </a:t>
            </a:r>
            <a:r>
              <a:rPr lang="ru-RU" sz="1200" b="0" i="0" dirty="0" err="1">
                <a:solidFill>
                  <a:schemeClr val="accent2">
                    <a:lumMod val="75000"/>
                  </a:schemeClr>
                </a:solidFill>
                <a:effectLst/>
                <a:latin typeface="Courier New" panose="02070309020205020404" pitchFamily="49" charset="0"/>
              </a:rPr>
              <a:t>залома</a:t>
            </a:r>
            <a:r>
              <a:rPr lang="ru-RU" sz="1200" b="0" i="0" dirty="0" err="1">
                <a:solidFill>
                  <a:srgbClr val="4A5153"/>
                </a:solidFill>
                <a:effectLst/>
                <a:latin typeface="Courier New" panose="02070309020205020404" pitchFamily="49" charset="0"/>
              </a:rPr>
              <a:t>ю</a:t>
            </a:r>
            <a:r>
              <a:rPr lang="ru-RU" sz="1200" b="0" i="0" dirty="0">
                <a:solidFill>
                  <a:srgbClr val="4A5153"/>
                </a:solidFill>
                <a:effectLst/>
                <a:latin typeface="Courier New" panose="02070309020205020404" pitchFamily="49" charset="0"/>
              </a:rPr>
              <a:t>     | 'залома':3 'люл':1,2</a:t>
            </a:r>
            <a:endParaRPr lang="ru-RU" sz="1800" dirty="0"/>
          </a:p>
        </p:txBody>
      </p:sp>
      <p:sp>
        <p:nvSpPr>
          <p:cNvPr id="4" name="Нижний колонтитул 3">
            <a:extLst>
              <a:ext uri="{FF2B5EF4-FFF2-40B4-BE49-F238E27FC236}">
                <a16:creationId xmlns:a16="http://schemas.microsoft.com/office/drawing/2014/main" id="{5F1CB708-DD2F-4BE1-ADE1-1B89097D07AB}"/>
              </a:ext>
            </a:extLst>
          </p:cNvPr>
          <p:cNvSpPr>
            <a:spLocks noGrp="1"/>
          </p:cNvSpPr>
          <p:nvPr>
            <p:ph type="ftr" sz="quarter" idx="11"/>
          </p:nvPr>
        </p:nvSpPr>
        <p:spPr/>
        <p:txBody>
          <a:bodyPr/>
          <a:lstStyle/>
          <a:p>
            <a:r>
              <a:rPr lang="en-US" dirty="0"/>
              <a:t>https://habr.com/ru/company/postgrespro/blog/340978/</a:t>
            </a:r>
            <a:endParaRPr lang="ru-RU" dirty="0"/>
          </a:p>
        </p:txBody>
      </p:sp>
      <p:sp>
        <p:nvSpPr>
          <p:cNvPr id="5" name="Номер слайда 4">
            <a:extLst>
              <a:ext uri="{FF2B5EF4-FFF2-40B4-BE49-F238E27FC236}">
                <a16:creationId xmlns:a16="http://schemas.microsoft.com/office/drawing/2014/main" id="{8167DF52-BB5D-4245-89DB-CD91C4D619AA}"/>
              </a:ext>
            </a:extLst>
          </p:cNvPr>
          <p:cNvSpPr>
            <a:spLocks noGrp="1"/>
          </p:cNvSpPr>
          <p:nvPr>
            <p:ph type="sldNum" sz="quarter" idx="12"/>
          </p:nvPr>
        </p:nvSpPr>
        <p:spPr/>
        <p:txBody>
          <a:bodyPr/>
          <a:lstStyle/>
          <a:p>
            <a:fld id="{994A9333-B9C6-49B8-AF88-F6DACBA0B9BB}" type="slidenum">
              <a:rPr lang="ru-RU" sz="4000" smtClean="0"/>
              <a:t>13</a:t>
            </a:fld>
            <a:endParaRPr lang="ru-RU" sz="4000" dirty="0"/>
          </a:p>
        </p:txBody>
      </p:sp>
    </p:spTree>
    <p:extLst>
      <p:ext uri="{BB962C8B-B14F-4D97-AF65-F5344CB8AC3E}">
        <p14:creationId xmlns:p14="http://schemas.microsoft.com/office/powerpoint/2010/main" val="357628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FF11D-2EE1-4794-AD56-01BF7A31F593}"/>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Поиск</a:t>
            </a:r>
          </a:p>
        </p:txBody>
      </p:sp>
      <p:sp>
        <p:nvSpPr>
          <p:cNvPr id="3" name="Объект 2">
            <a:extLst>
              <a:ext uri="{FF2B5EF4-FFF2-40B4-BE49-F238E27FC236}">
                <a16:creationId xmlns:a16="http://schemas.microsoft.com/office/drawing/2014/main" id="{B8CA2823-D9E1-470B-916E-8456018A3BAC}"/>
              </a:ext>
            </a:extLst>
          </p:cNvPr>
          <p:cNvSpPr>
            <a:spLocks noGrp="1"/>
          </p:cNvSpPr>
          <p:nvPr>
            <p:ph idx="1"/>
          </p:nvPr>
        </p:nvSpPr>
        <p:spPr>
          <a:xfrm>
            <a:off x="302138" y="1847850"/>
            <a:ext cx="5256998" cy="1379181"/>
          </a:xfrm>
        </p:spPr>
        <p:txBody>
          <a:bodyPr>
            <a:normAutofit fontScale="55000" lnSpcReduction="20000"/>
          </a:bodyPr>
          <a:lstStyle/>
          <a:p>
            <a:pPr marL="0" indent="0">
              <a:buNone/>
            </a:pPr>
            <a:r>
              <a:rPr lang="ru-RU" sz="3300" dirty="0">
                <a:solidFill>
                  <a:srgbClr val="000000"/>
                </a:solidFill>
                <a:latin typeface="-apple-system"/>
              </a:rPr>
              <a:t>…</a:t>
            </a:r>
            <a:r>
              <a:rPr lang="en-US" sz="3300" dirty="0">
                <a:solidFill>
                  <a:srgbClr val="0070C0"/>
                </a:solidFill>
                <a:latin typeface="-apple-system"/>
              </a:rPr>
              <a:t> </a:t>
            </a:r>
            <a:r>
              <a:rPr lang="en-US" sz="3300" dirty="0" err="1">
                <a:solidFill>
                  <a:schemeClr val="accent1">
                    <a:lumMod val="75000"/>
                  </a:schemeClr>
                </a:solidFill>
                <a:latin typeface="-apple-system"/>
              </a:rPr>
              <a:t>to_tsquery</a:t>
            </a:r>
            <a:r>
              <a:rPr lang="en-US" sz="3300" dirty="0">
                <a:latin typeface="-apple-system"/>
              </a:rPr>
              <a:t>('</a:t>
            </a:r>
            <a:r>
              <a:rPr lang="ru-RU" sz="3300" dirty="0">
                <a:solidFill>
                  <a:schemeClr val="accent2">
                    <a:lumMod val="75000"/>
                  </a:schemeClr>
                </a:solidFill>
                <a:latin typeface="-apple-system"/>
              </a:rPr>
              <a:t>стояла</a:t>
            </a:r>
            <a:r>
              <a:rPr lang="ru-RU" sz="3300" dirty="0">
                <a:latin typeface="-apple-system"/>
              </a:rPr>
              <a:t> &amp; </a:t>
            </a:r>
            <a:r>
              <a:rPr lang="ru-RU" sz="3300" dirty="0">
                <a:solidFill>
                  <a:schemeClr val="accent2">
                    <a:lumMod val="75000"/>
                  </a:schemeClr>
                </a:solidFill>
                <a:latin typeface="-apple-system"/>
              </a:rPr>
              <a:t>кудрявая</a:t>
            </a:r>
            <a:r>
              <a:rPr lang="ru-RU" sz="3300" dirty="0">
                <a:latin typeface="-apple-system"/>
              </a:rPr>
              <a:t>’);</a:t>
            </a:r>
            <a:endParaRPr lang="en-US" sz="3300" dirty="0">
              <a:latin typeface="-apple-system"/>
            </a:endParaRPr>
          </a:p>
          <a:p>
            <a:pPr marL="0" indent="0">
              <a:buNone/>
            </a:pPr>
            <a:endParaRPr lang="en-US" sz="3300" dirty="0">
              <a:solidFill>
                <a:srgbClr val="000000"/>
              </a:solidFill>
              <a:latin typeface="-apple-system"/>
            </a:endParaRPr>
          </a:p>
          <a:p>
            <a:pPr marL="0" indent="0">
              <a:buNone/>
            </a:pPr>
            <a:r>
              <a:rPr lang="ru-RU" sz="3300" dirty="0">
                <a:solidFill>
                  <a:srgbClr val="000000"/>
                </a:solidFill>
                <a:latin typeface="-apple-system"/>
              </a:rPr>
              <a:t>для «стоя» — (0,1), (0,2), (0,3), (0,4);</a:t>
            </a:r>
          </a:p>
          <a:p>
            <a:pPr marL="0" indent="0">
              <a:buNone/>
            </a:pPr>
            <a:r>
              <a:rPr lang="ru-RU" sz="3300" dirty="0">
                <a:solidFill>
                  <a:srgbClr val="000000"/>
                </a:solidFill>
                <a:latin typeface="-apple-system"/>
              </a:rPr>
              <a:t>для «кудряв» — (0,2), (1,2).</a:t>
            </a:r>
          </a:p>
        </p:txBody>
      </p:sp>
      <p:sp>
        <p:nvSpPr>
          <p:cNvPr id="4" name="Нижний колонтитул 3">
            <a:extLst>
              <a:ext uri="{FF2B5EF4-FFF2-40B4-BE49-F238E27FC236}">
                <a16:creationId xmlns:a16="http://schemas.microsoft.com/office/drawing/2014/main" id="{A8EF2752-73B0-43D0-9468-1E95F38D67A2}"/>
              </a:ext>
            </a:extLst>
          </p:cNvPr>
          <p:cNvSpPr>
            <a:spLocks noGrp="1"/>
          </p:cNvSpPr>
          <p:nvPr>
            <p:ph type="ftr" sz="quarter" idx="11"/>
          </p:nvPr>
        </p:nvSpPr>
        <p:spPr/>
        <p:txBody>
          <a:bodyPr/>
          <a:lstStyle/>
          <a:p>
            <a:r>
              <a:rPr lang="en-US" dirty="0"/>
              <a:t>https://habr.com/ru/company/postgrespro/blog/340978/</a:t>
            </a:r>
            <a:endParaRPr lang="ru-RU" dirty="0"/>
          </a:p>
        </p:txBody>
      </p:sp>
      <p:sp>
        <p:nvSpPr>
          <p:cNvPr id="5" name="Номер слайда 4">
            <a:extLst>
              <a:ext uri="{FF2B5EF4-FFF2-40B4-BE49-F238E27FC236}">
                <a16:creationId xmlns:a16="http://schemas.microsoft.com/office/drawing/2014/main" id="{A4EFCB99-7D32-4104-A342-68B860551D54}"/>
              </a:ext>
            </a:extLst>
          </p:cNvPr>
          <p:cNvSpPr>
            <a:spLocks noGrp="1"/>
          </p:cNvSpPr>
          <p:nvPr>
            <p:ph type="sldNum" sz="quarter" idx="12"/>
          </p:nvPr>
        </p:nvSpPr>
        <p:spPr/>
        <p:txBody>
          <a:bodyPr/>
          <a:lstStyle/>
          <a:p>
            <a:fld id="{994A9333-B9C6-49B8-AF88-F6DACBA0B9BB}" type="slidenum">
              <a:rPr lang="ru-RU" sz="4000" smtClean="0"/>
              <a:t>14</a:t>
            </a:fld>
            <a:endParaRPr lang="ru-RU" sz="4000" dirty="0"/>
          </a:p>
        </p:txBody>
      </p:sp>
      <p:pic>
        <p:nvPicPr>
          <p:cNvPr id="2050" name="Picture 2">
            <a:extLst>
              <a:ext uri="{FF2B5EF4-FFF2-40B4-BE49-F238E27FC236}">
                <a16:creationId xmlns:a16="http://schemas.microsoft.com/office/drawing/2014/main" id="{02DCD0D6-D429-44F5-999B-5AB4EE410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855" y="467590"/>
            <a:ext cx="6841116" cy="5518883"/>
          </a:xfrm>
          <a:prstGeom prst="rect">
            <a:avLst/>
          </a:prstGeom>
          <a:noFill/>
          <a:extLst>
            <a:ext uri="{909E8E84-426E-40DD-AFC4-6F175D3DCCD1}">
              <a14:hiddenFill xmlns:a14="http://schemas.microsoft.com/office/drawing/2010/main">
                <a:solidFill>
                  <a:srgbClr val="FFFFFF"/>
                </a:solidFill>
              </a14:hiddenFill>
            </a:ext>
          </a:extLst>
        </p:spPr>
      </p:pic>
      <p:pic>
        <p:nvPicPr>
          <p:cNvPr id="8" name="Рисунок 7">
            <a:extLst>
              <a:ext uri="{FF2B5EF4-FFF2-40B4-BE49-F238E27FC236}">
                <a16:creationId xmlns:a16="http://schemas.microsoft.com/office/drawing/2014/main" id="{84474AC8-3E15-490D-802C-EF89D9CA783A}"/>
              </a:ext>
            </a:extLst>
          </p:cNvPr>
          <p:cNvPicPr>
            <a:picLocks noChangeAspect="1"/>
          </p:cNvPicPr>
          <p:nvPr/>
        </p:nvPicPr>
        <p:blipFill>
          <a:blip r:embed="rId3"/>
          <a:stretch>
            <a:fillRect/>
          </a:stretch>
        </p:blipFill>
        <p:spPr>
          <a:xfrm>
            <a:off x="302138" y="3596908"/>
            <a:ext cx="4326947" cy="2650429"/>
          </a:xfrm>
          <a:prstGeom prst="rect">
            <a:avLst/>
          </a:prstGeom>
        </p:spPr>
      </p:pic>
    </p:spTree>
    <p:extLst>
      <p:ext uri="{BB962C8B-B14F-4D97-AF65-F5344CB8AC3E}">
        <p14:creationId xmlns:p14="http://schemas.microsoft.com/office/powerpoint/2010/main" val="228632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ABB8DE-0834-402D-AC70-BDEFF2B44F7E}"/>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Построение индекса по двум полям</a:t>
            </a:r>
          </a:p>
        </p:txBody>
      </p:sp>
      <p:pic>
        <p:nvPicPr>
          <p:cNvPr id="7" name="Объект 6">
            <a:extLst>
              <a:ext uri="{FF2B5EF4-FFF2-40B4-BE49-F238E27FC236}">
                <a16:creationId xmlns:a16="http://schemas.microsoft.com/office/drawing/2014/main" id="{F7B7580D-526D-459A-A220-0320D5209508}"/>
              </a:ext>
            </a:extLst>
          </p:cNvPr>
          <p:cNvPicPr>
            <a:picLocks noGrp="1" noChangeAspect="1"/>
          </p:cNvPicPr>
          <p:nvPr>
            <p:ph idx="1"/>
          </p:nvPr>
        </p:nvPicPr>
        <p:blipFill>
          <a:blip r:embed="rId2"/>
          <a:stretch>
            <a:fillRect/>
          </a:stretch>
        </p:blipFill>
        <p:spPr>
          <a:xfrm>
            <a:off x="5222241" y="1347631"/>
            <a:ext cx="6600814" cy="4764298"/>
          </a:xfrm>
        </p:spPr>
      </p:pic>
      <p:sp>
        <p:nvSpPr>
          <p:cNvPr id="4" name="Нижний колонтитул 3">
            <a:extLst>
              <a:ext uri="{FF2B5EF4-FFF2-40B4-BE49-F238E27FC236}">
                <a16:creationId xmlns:a16="http://schemas.microsoft.com/office/drawing/2014/main" id="{2C0AE710-B74E-469C-962D-88E2EA5CE7D1}"/>
              </a:ext>
            </a:extLst>
          </p:cNvPr>
          <p:cNvSpPr>
            <a:spLocks noGrp="1"/>
          </p:cNvSpPr>
          <p:nvPr>
            <p:ph type="ftr" sz="quarter" idx="11"/>
          </p:nvPr>
        </p:nvSpPr>
        <p:spPr>
          <a:xfrm>
            <a:off x="191249" y="6329903"/>
            <a:ext cx="10434320" cy="365125"/>
          </a:xfrm>
        </p:spPr>
        <p:txBody>
          <a:bodyPr/>
          <a:lstStyle/>
          <a:p>
            <a:r>
              <a:rPr lang="en-US" dirty="0"/>
              <a:t>https://docs.yandex.ru/docs/view?tm=1632944957&amp;tld=ru&amp;lang=en&amp;name=fastinsert_and_multicolumn_GIN.pdf&amp;text=create%20index%20gin%20example&amp;url=http%3A%2F%2Fwww.sigaev.ru%2Fgin%2Ffastinsert_and_multicolumn_GIN.pdf&amp;lr=98546&amp;mime=pdf&amp;l10n=ru&amp;sign=47eb1953c459461c66f626a764e8df04&amp;keyno=0</a:t>
            </a:r>
            <a:endParaRPr lang="ru-RU" dirty="0"/>
          </a:p>
        </p:txBody>
      </p:sp>
      <p:sp>
        <p:nvSpPr>
          <p:cNvPr id="5" name="Номер слайда 4">
            <a:extLst>
              <a:ext uri="{FF2B5EF4-FFF2-40B4-BE49-F238E27FC236}">
                <a16:creationId xmlns:a16="http://schemas.microsoft.com/office/drawing/2014/main" id="{B85CBCD3-DCE0-41B6-8A55-D790B429DB06}"/>
              </a:ext>
            </a:extLst>
          </p:cNvPr>
          <p:cNvSpPr>
            <a:spLocks noGrp="1"/>
          </p:cNvSpPr>
          <p:nvPr>
            <p:ph type="sldNum" sz="quarter" idx="12"/>
          </p:nvPr>
        </p:nvSpPr>
        <p:spPr/>
        <p:txBody>
          <a:bodyPr/>
          <a:lstStyle/>
          <a:p>
            <a:fld id="{994A9333-B9C6-49B8-AF88-F6DACBA0B9BB}" type="slidenum">
              <a:rPr lang="ru-RU" sz="4000" smtClean="0"/>
              <a:t>15</a:t>
            </a:fld>
            <a:endParaRPr lang="ru-RU" sz="4000" dirty="0"/>
          </a:p>
        </p:txBody>
      </p:sp>
      <p:pic>
        <p:nvPicPr>
          <p:cNvPr id="9" name="Рисунок 8">
            <a:extLst>
              <a:ext uri="{FF2B5EF4-FFF2-40B4-BE49-F238E27FC236}">
                <a16:creationId xmlns:a16="http://schemas.microsoft.com/office/drawing/2014/main" id="{A919B1EE-808A-4A30-814A-9BB4F1777522}"/>
              </a:ext>
            </a:extLst>
          </p:cNvPr>
          <p:cNvPicPr>
            <a:picLocks noChangeAspect="1"/>
          </p:cNvPicPr>
          <p:nvPr/>
        </p:nvPicPr>
        <p:blipFill>
          <a:blip r:embed="rId3"/>
          <a:stretch>
            <a:fillRect/>
          </a:stretch>
        </p:blipFill>
        <p:spPr>
          <a:xfrm>
            <a:off x="191249" y="1920455"/>
            <a:ext cx="5030992" cy="1809325"/>
          </a:xfrm>
          <a:prstGeom prst="rect">
            <a:avLst/>
          </a:prstGeom>
        </p:spPr>
      </p:pic>
    </p:spTree>
    <p:extLst>
      <p:ext uri="{BB962C8B-B14F-4D97-AF65-F5344CB8AC3E}">
        <p14:creationId xmlns:p14="http://schemas.microsoft.com/office/powerpoint/2010/main" val="1979414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441260B6-0D57-47CE-8874-2F00EC05F77F}"/>
              </a:ext>
            </a:extLst>
          </p:cNvPr>
          <p:cNvPicPr>
            <a:picLocks noChangeAspect="1"/>
          </p:cNvPicPr>
          <p:nvPr/>
        </p:nvPicPr>
        <p:blipFill>
          <a:blip r:embed="rId3"/>
          <a:stretch>
            <a:fillRect/>
          </a:stretch>
        </p:blipFill>
        <p:spPr>
          <a:xfrm>
            <a:off x="838200" y="4519929"/>
            <a:ext cx="7991760" cy="1346518"/>
          </a:xfrm>
          <a:prstGeom prst="rect">
            <a:avLst/>
          </a:prstGeom>
        </p:spPr>
      </p:pic>
      <p:pic>
        <p:nvPicPr>
          <p:cNvPr id="9" name="Рисунок 8">
            <a:extLst>
              <a:ext uri="{FF2B5EF4-FFF2-40B4-BE49-F238E27FC236}">
                <a16:creationId xmlns:a16="http://schemas.microsoft.com/office/drawing/2014/main" id="{7C1B4361-0004-4649-BA16-C508F501EDB4}"/>
              </a:ext>
            </a:extLst>
          </p:cNvPr>
          <p:cNvPicPr>
            <a:picLocks noChangeAspect="1"/>
          </p:cNvPicPr>
          <p:nvPr/>
        </p:nvPicPr>
        <p:blipFill>
          <a:blip r:embed="rId4"/>
          <a:stretch>
            <a:fillRect/>
          </a:stretch>
        </p:blipFill>
        <p:spPr>
          <a:xfrm>
            <a:off x="774700" y="2759373"/>
            <a:ext cx="8055260" cy="1237475"/>
          </a:xfrm>
          <a:prstGeom prst="rect">
            <a:avLst/>
          </a:prstGeom>
        </p:spPr>
      </p:pic>
      <p:sp>
        <p:nvSpPr>
          <p:cNvPr id="2" name="Заголовок 1">
            <a:extLst>
              <a:ext uri="{FF2B5EF4-FFF2-40B4-BE49-F238E27FC236}">
                <a16:creationId xmlns:a16="http://schemas.microsoft.com/office/drawing/2014/main" id="{0681E057-B479-4242-A3F9-C005BA363A6E}"/>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Сравнение индексов GIN и </a:t>
            </a:r>
            <a:r>
              <a:rPr lang="ru-RU" sz="3200" b="1" dirty="0" err="1">
                <a:solidFill>
                  <a:srgbClr val="000000"/>
                </a:solidFill>
                <a:latin typeface="-apple-system, BlinkMacSystemFont, Roboto, Oxygen-Sans, Ubuntu, Cantarell, &quot;Helvetica Neue&quot;, sans-serif"/>
              </a:rPr>
              <a:t>GiST</a:t>
            </a:r>
            <a:endParaRPr lang="ru-RU" sz="3200" b="1" dirty="0">
              <a:solidFill>
                <a:srgbClr val="000000"/>
              </a:solidFill>
              <a:latin typeface="-apple-system, BlinkMacSystemFont, Roboto, Oxygen-Sans, Ubuntu, Cantarell, &quot;Helvetica Neue&quot;, sans-serif"/>
            </a:endParaRPr>
          </a:p>
        </p:txBody>
      </p:sp>
      <p:sp>
        <p:nvSpPr>
          <p:cNvPr id="3" name="Объект 2">
            <a:extLst>
              <a:ext uri="{FF2B5EF4-FFF2-40B4-BE49-F238E27FC236}">
                <a16:creationId xmlns:a16="http://schemas.microsoft.com/office/drawing/2014/main" id="{3EC02D78-1F29-4285-AD0B-21BD5F46F2A5}"/>
              </a:ext>
            </a:extLst>
          </p:cNvPr>
          <p:cNvSpPr>
            <a:spLocks noGrp="1"/>
          </p:cNvSpPr>
          <p:nvPr>
            <p:ph idx="1"/>
          </p:nvPr>
        </p:nvSpPr>
        <p:spPr>
          <a:xfrm>
            <a:off x="838200" y="1561465"/>
            <a:ext cx="10515600" cy="4351338"/>
          </a:xfrm>
        </p:spPr>
        <p:txBody>
          <a:bodyPr>
            <a:normAutofit/>
          </a:bodyPr>
          <a:lstStyle/>
          <a:p>
            <a:pPr marL="0" indent="0">
              <a:buNone/>
            </a:pPr>
            <a:r>
              <a:rPr lang="en-US" dirty="0">
                <a:solidFill>
                  <a:srgbClr val="000000"/>
                </a:solidFill>
                <a:latin typeface="-apple-system"/>
              </a:rPr>
              <a:t>	</a:t>
            </a:r>
            <a:r>
              <a:rPr lang="ru-RU" dirty="0">
                <a:solidFill>
                  <a:srgbClr val="000000"/>
                </a:solidFill>
                <a:latin typeface="-apple-system"/>
              </a:rPr>
              <a:t>Коллекция абстрактов научных статей, которая содержит 459841 абстрактов. Тестировались три индекса - </a:t>
            </a:r>
            <a:r>
              <a:rPr lang="ru-RU" dirty="0" err="1">
                <a:solidFill>
                  <a:srgbClr val="000000"/>
                </a:solidFill>
                <a:latin typeface="-apple-system"/>
              </a:rPr>
              <a:t>GiN</a:t>
            </a:r>
            <a:r>
              <a:rPr lang="ru-RU" dirty="0">
                <a:solidFill>
                  <a:srgbClr val="000000"/>
                </a:solidFill>
                <a:latin typeface="-apple-system"/>
              </a:rPr>
              <a:t>-индекс и два </a:t>
            </a:r>
            <a:r>
              <a:rPr lang="ru-RU" dirty="0" err="1">
                <a:solidFill>
                  <a:srgbClr val="000000"/>
                </a:solidFill>
                <a:latin typeface="-apple-system"/>
              </a:rPr>
              <a:t>GiST</a:t>
            </a:r>
            <a:r>
              <a:rPr lang="ru-RU" dirty="0">
                <a:solidFill>
                  <a:srgbClr val="000000"/>
                </a:solidFill>
                <a:latin typeface="-apple-system"/>
              </a:rPr>
              <a:t>-индекса с разными факторами заполнения (</a:t>
            </a:r>
            <a:r>
              <a:rPr lang="ru-RU" dirty="0" err="1">
                <a:solidFill>
                  <a:srgbClr val="000000"/>
                </a:solidFill>
                <a:latin typeface="-apple-system"/>
              </a:rPr>
              <a:t>fillfactor</a:t>
            </a:r>
            <a:r>
              <a:rPr lang="ru-RU" dirty="0">
                <a:solidFill>
                  <a:srgbClr val="000000"/>
                </a:solidFill>
                <a:latin typeface="-apple-system"/>
              </a:rPr>
              <a:t>).</a:t>
            </a:r>
          </a:p>
          <a:p>
            <a:pPr marL="0" indent="0">
              <a:buNone/>
            </a:pPr>
            <a:endParaRPr lang="en-US" dirty="0">
              <a:solidFill>
                <a:srgbClr val="000000"/>
              </a:solidFill>
              <a:latin typeface="-apple-system"/>
            </a:endParaRPr>
          </a:p>
          <a:p>
            <a:pPr marL="0" indent="0">
              <a:buNone/>
            </a:pPr>
            <a:endParaRPr lang="ru-RU" dirty="0">
              <a:solidFill>
                <a:srgbClr val="000000"/>
              </a:solidFill>
              <a:latin typeface="-apple-system"/>
            </a:endParaRPr>
          </a:p>
          <a:p>
            <a:pPr marL="0" indent="0">
              <a:buNone/>
            </a:pPr>
            <a:r>
              <a:rPr lang="ru-RU" dirty="0">
                <a:solidFill>
                  <a:srgbClr val="000000"/>
                </a:solidFill>
                <a:latin typeface="-apple-system"/>
              </a:rPr>
              <a:t>Обновление индекса проверялось для 95,1035,10546</a:t>
            </a:r>
            <a:r>
              <a:rPr lang="ru-RU" sz="3200" dirty="0">
                <a:solidFill>
                  <a:srgbClr val="000000"/>
                </a:solidFill>
                <a:latin typeface="-apple-system"/>
              </a:rPr>
              <a:t> </a:t>
            </a:r>
            <a:r>
              <a:rPr lang="ru-RU" sz="3300" dirty="0">
                <a:solidFill>
                  <a:srgbClr val="000000"/>
                </a:solidFill>
                <a:latin typeface="-apple-system"/>
              </a:rPr>
              <a:t>записей.</a:t>
            </a:r>
          </a:p>
        </p:txBody>
      </p:sp>
      <p:sp>
        <p:nvSpPr>
          <p:cNvPr id="4" name="Нижний колонтитул 3">
            <a:extLst>
              <a:ext uri="{FF2B5EF4-FFF2-40B4-BE49-F238E27FC236}">
                <a16:creationId xmlns:a16="http://schemas.microsoft.com/office/drawing/2014/main" id="{6AE1A288-EEA8-4765-AC75-F5FF3178D5E0}"/>
              </a:ext>
            </a:extLst>
          </p:cNvPr>
          <p:cNvSpPr>
            <a:spLocks noGrp="1"/>
          </p:cNvSpPr>
          <p:nvPr>
            <p:ph type="ftr" sz="quarter" idx="11"/>
          </p:nvPr>
        </p:nvSpPr>
        <p:spPr>
          <a:xfrm>
            <a:off x="2428240" y="6356350"/>
            <a:ext cx="5725160" cy="365125"/>
          </a:xfrm>
        </p:spPr>
        <p:txBody>
          <a:bodyPr/>
          <a:lstStyle/>
          <a:p>
            <a:r>
              <a:rPr lang="en-US" dirty="0"/>
              <a:t>http://www.sai.msu.su/~megera/postgres/talks/fts_pgsql_intro.html#ftspgsql</a:t>
            </a:r>
            <a:endParaRPr lang="ru-RU" dirty="0"/>
          </a:p>
        </p:txBody>
      </p:sp>
      <p:sp>
        <p:nvSpPr>
          <p:cNvPr id="5" name="Номер слайда 4">
            <a:extLst>
              <a:ext uri="{FF2B5EF4-FFF2-40B4-BE49-F238E27FC236}">
                <a16:creationId xmlns:a16="http://schemas.microsoft.com/office/drawing/2014/main" id="{E8B62183-FD1F-425E-A505-68D29386AD80}"/>
              </a:ext>
            </a:extLst>
          </p:cNvPr>
          <p:cNvSpPr>
            <a:spLocks noGrp="1"/>
          </p:cNvSpPr>
          <p:nvPr>
            <p:ph type="sldNum" sz="quarter" idx="12"/>
          </p:nvPr>
        </p:nvSpPr>
        <p:spPr/>
        <p:txBody>
          <a:bodyPr/>
          <a:lstStyle/>
          <a:p>
            <a:fld id="{994A9333-B9C6-49B8-AF88-F6DACBA0B9BB}" type="slidenum">
              <a:rPr lang="ru-RU" sz="4000" smtClean="0"/>
              <a:t>16</a:t>
            </a:fld>
            <a:endParaRPr lang="ru-RU" sz="4000" dirty="0"/>
          </a:p>
        </p:txBody>
      </p:sp>
    </p:spTree>
    <p:extLst>
      <p:ext uri="{BB962C8B-B14F-4D97-AF65-F5344CB8AC3E}">
        <p14:creationId xmlns:p14="http://schemas.microsoft.com/office/powerpoint/2010/main" val="157922620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0D1962-DE5A-4EAE-A5EC-BD58D30D8A04}"/>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Операторы текстового поиска</a:t>
            </a:r>
          </a:p>
        </p:txBody>
      </p:sp>
      <p:graphicFrame>
        <p:nvGraphicFramePr>
          <p:cNvPr id="6" name="Объект 5">
            <a:extLst>
              <a:ext uri="{FF2B5EF4-FFF2-40B4-BE49-F238E27FC236}">
                <a16:creationId xmlns:a16="http://schemas.microsoft.com/office/drawing/2014/main" id="{24D03D99-C067-4D39-B216-5E5799CE584F}"/>
              </a:ext>
            </a:extLst>
          </p:cNvPr>
          <p:cNvGraphicFramePr>
            <a:graphicFrameLocks noGrp="1"/>
          </p:cNvGraphicFramePr>
          <p:nvPr>
            <p:ph idx="1"/>
            <p:extLst>
              <p:ext uri="{D42A27DB-BD31-4B8C-83A1-F6EECF244321}">
                <p14:modId xmlns:p14="http://schemas.microsoft.com/office/powerpoint/2010/main" val="4091960394"/>
              </p:ext>
            </p:extLst>
          </p:nvPr>
        </p:nvGraphicFramePr>
        <p:xfrm>
          <a:off x="2997201" y="1371600"/>
          <a:ext cx="5942000" cy="4858134"/>
        </p:xfrm>
        <a:graphic>
          <a:graphicData uri="http://schemas.openxmlformats.org/drawingml/2006/table">
            <a:tbl>
              <a:tblPr/>
              <a:tblGrid>
                <a:gridCol w="1188400">
                  <a:extLst>
                    <a:ext uri="{9D8B030D-6E8A-4147-A177-3AD203B41FA5}">
                      <a16:colId xmlns:a16="http://schemas.microsoft.com/office/drawing/2014/main" val="3181420454"/>
                    </a:ext>
                  </a:extLst>
                </a:gridCol>
                <a:gridCol w="1188400">
                  <a:extLst>
                    <a:ext uri="{9D8B030D-6E8A-4147-A177-3AD203B41FA5}">
                      <a16:colId xmlns:a16="http://schemas.microsoft.com/office/drawing/2014/main" val="1874954124"/>
                    </a:ext>
                  </a:extLst>
                </a:gridCol>
                <a:gridCol w="1188400">
                  <a:extLst>
                    <a:ext uri="{9D8B030D-6E8A-4147-A177-3AD203B41FA5}">
                      <a16:colId xmlns:a16="http://schemas.microsoft.com/office/drawing/2014/main" val="2471904475"/>
                    </a:ext>
                  </a:extLst>
                </a:gridCol>
                <a:gridCol w="1188400">
                  <a:extLst>
                    <a:ext uri="{9D8B030D-6E8A-4147-A177-3AD203B41FA5}">
                      <a16:colId xmlns:a16="http://schemas.microsoft.com/office/drawing/2014/main" val="846262095"/>
                    </a:ext>
                  </a:extLst>
                </a:gridCol>
                <a:gridCol w="1188400">
                  <a:extLst>
                    <a:ext uri="{9D8B030D-6E8A-4147-A177-3AD203B41FA5}">
                      <a16:colId xmlns:a16="http://schemas.microsoft.com/office/drawing/2014/main" val="1603857598"/>
                    </a:ext>
                  </a:extLst>
                </a:gridCol>
              </a:tblGrid>
              <a:tr h="220020">
                <a:tc>
                  <a:txBody>
                    <a:bodyPr/>
                    <a:lstStyle/>
                    <a:p>
                      <a:pPr algn="l" fontAlgn="ctr"/>
                      <a:r>
                        <a:rPr lang="ru-RU" sz="1000">
                          <a:effectLst/>
                        </a:rPr>
                        <a:t>Оператор</a:t>
                      </a:r>
                    </a:p>
                  </a:txBody>
                  <a:tcPr marL="49447" marR="49447" marT="24724" marB="24724" anchor="ctr">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0ECEF"/>
                    </a:solidFill>
                  </a:tcPr>
                </a:tc>
                <a:tc>
                  <a:txBody>
                    <a:bodyPr/>
                    <a:lstStyle/>
                    <a:p>
                      <a:pPr algn="l" fontAlgn="ctr"/>
                      <a:r>
                        <a:rPr lang="ru-RU" sz="1000">
                          <a:effectLst/>
                        </a:rPr>
                        <a:t>Тип результата</a:t>
                      </a:r>
                    </a:p>
                  </a:txBody>
                  <a:tcPr marL="49447" marR="49447" marT="24724" marB="24724" anchor="ctr">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0ECEF"/>
                    </a:solidFill>
                  </a:tcPr>
                </a:tc>
                <a:tc>
                  <a:txBody>
                    <a:bodyPr/>
                    <a:lstStyle/>
                    <a:p>
                      <a:pPr algn="l" fontAlgn="ctr"/>
                      <a:r>
                        <a:rPr lang="ru-RU" sz="1000">
                          <a:effectLst/>
                        </a:rPr>
                        <a:t>Описание</a:t>
                      </a:r>
                    </a:p>
                  </a:txBody>
                  <a:tcPr marL="49447" marR="49447" marT="24724" marB="24724" anchor="ctr">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0ECEF"/>
                    </a:solidFill>
                  </a:tcPr>
                </a:tc>
                <a:tc>
                  <a:txBody>
                    <a:bodyPr/>
                    <a:lstStyle/>
                    <a:p>
                      <a:pPr algn="l" fontAlgn="ctr"/>
                      <a:r>
                        <a:rPr lang="ru-RU" sz="1000">
                          <a:effectLst/>
                        </a:rPr>
                        <a:t>Пример</a:t>
                      </a:r>
                    </a:p>
                  </a:txBody>
                  <a:tcPr marL="49447" marR="49447" marT="24724" marB="24724" anchor="ctr">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0ECEF"/>
                    </a:solidFill>
                  </a:tcPr>
                </a:tc>
                <a:tc>
                  <a:txBody>
                    <a:bodyPr/>
                    <a:lstStyle/>
                    <a:p>
                      <a:pPr algn="l" fontAlgn="ctr"/>
                      <a:r>
                        <a:rPr lang="ru-RU" sz="1000">
                          <a:effectLst/>
                        </a:rPr>
                        <a:t>Результат</a:t>
                      </a:r>
                    </a:p>
                  </a:txBody>
                  <a:tcPr marL="49447" marR="49447" marT="24724" marB="24724" anchor="ctr">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0ECEF"/>
                    </a:solidFill>
                  </a:tcPr>
                </a:tc>
                <a:extLst>
                  <a:ext uri="{0D108BD9-81ED-4DB2-BD59-A6C34878D82A}">
                    <a16:rowId xmlns:a16="http://schemas.microsoft.com/office/drawing/2014/main" val="344512678"/>
                  </a:ext>
                </a:extLst>
              </a:tr>
              <a:tr h="718382">
                <a:tc>
                  <a:txBody>
                    <a:bodyPr/>
                    <a:lstStyle/>
                    <a:p>
                      <a:pPr fontAlgn="t"/>
                      <a:r>
                        <a:rPr lang="ru-RU" sz="1000">
                          <a:effectLst/>
                        </a:rPr>
                        <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boolean</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tsvector </a:t>
                      </a:r>
                      <a:r>
                        <a:rPr lang="ru-RU" sz="1000">
                          <a:effectLst/>
                        </a:rPr>
                        <a:t>соответствует </a:t>
                      </a:r>
                      <a:r>
                        <a:rPr lang="en-US" sz="1000">
                          <a:effectLst/>
                        </a:rPr>
                        <a:t>tsquery ?</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to_tsvector('fat cats ate rats') @@ to_tsquery('cat &amp; rat')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2318199"/>
                  </a:ext>
                </a:extLst>
              </a:tr>
              <a:tr h="718382">
                <a:tc>
                  <a:txBody>
                    <a:bodyPr/>
                    <a:lstStyle/>
                    <a:p>
                      <a:pPr fontAlgn="t"/>
                      <a:r>
                        <a:rPr lang="ru-RU" sz="1000" dirty="0">
                          <a:effectLst/>
                        </a:rPr>
                        <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dirty="0" err="1">
                          <a:effectLst/>
                        </a:rPr>
                        <a:t>boolean</a:t>
                      </a:r>
                      <a:endParaRPr lang="en-US" sz="1000" dirty="0">
                        <a:effectLst/>
                      </a:endParaRP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1000">
                          <a:effectLst/>
                        </a:rPr>
                        <a:t>устаревший синоним для @@</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dirty="0" err="1">
                          <a:effectLst/>
                        </a:rPr>
                        <a:t>to_tsvector</a:t>
                      </a:r>
                      <a:r>
                        <a:rPr lang="en-US" sz="1000" dirty="0">
                          <a:effectLst/>
                        </a:rPr>
                        <a:t>('fat cats ate rats') @@@ </a:t>
                      </a:r>
                      <a:r>
                        <a:rPr lang="en-US" sz="1000" dirty="0" err="1">
                          <a:effectLst/>
                        </a:rPr>
                        <a:t>to_tsquery</a:t>
                      </a:r>
                      <a:r>
                        <a:rPr lang="en-US" sz="1000" dirty="0">
                          <a:effectLst/>
                        </a:rPr>
                        <a:t>('cat &amp; rat')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62586611"/>
                  </a:ext>
                </a:extLst>
              </a:tr>
              <a:tr h="552262">
                <a:tc>
                  <a:txBody>
                    <a:bodyPr/>
                    <a:lstStyle/>
                    <a:p>
                      <a:pPr fontAlgn="t"/>
                      <a:r>
                        <a:rPr lang="ru-RU" sz="1000" dirty="0">
                          <a:effectLst/>
                        </a:rPr>
                        <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tsvector</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1000">
                          <a:effectLst/>
                        </a:rPr>
                        <a:t>объединяет два значения </a:t>
                      </a:r>
                      <a:r>
                        <a:rPr lang="en-US" sz="1000">
                          <a:effectLst/>
                        </a:rPr>
                        <a:t>tsvector</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'a:1 b:2'::tsvector || 'c:1 d:2 b:3'::tsvector</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'a':1 'b':2,5 'c':3 'd':4</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72685663"/>
                  </a:ext>
                </a:extLst>
              </a:tr>
              <a:tr h="552262">
                <a:tc>
                  <a:txBody>
                    <a:bodyPr/>
                    <a:lstStyle/>
                    <a:p>
                      <a:pPr fontAlgn="t"/>
                      <a:r>
                        <a:rPr lang="ru-RU" sz="1000">
                          <a:effectLst/>
                        </a:rPr>
                        <a:t>&amp;&amp;</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1000">
                          <a:effectLst/>
                        </a:rPr>
                        <a:t>логическое И (AND) двух запросов 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'fat | rat'::tsquery &amp;&amp; 'cat'::tsquery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 'fat' | 'rat' ) &amp; 'cat'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03905657"/>
                  </a:ext>
                </a:extLst>
              </a:tr>
              <a:tr h="552262">
                <a:tc>
                  <a:txBody>
                    <a:bodyPr/>
                    <a:lstStyle/>
                    <a:p>
                      <a:pPr fontAlgn="t"/>
                      <a:r>
                        <a:rPr lang="ru-RU" sz="1000">
                          <a:effectLst/>
                        </a:rPr>
                        <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1000">
                          <a:effectLst/>
                        </a:rPr>
                        <a:t>логическое ИЛИ (OR) двух запросов 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'fat | rat'::tsquery || 'cat'::tsquery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 'fat' | 'rat' ) | 'cat'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59632595"/>
                  </a:ext>
                </a:extLst>
              </a:tr>
              <a:tr h="386141">
                <a:tc>
                  <a:txBody>
                    <a:bodyPr/>
                    <a:lstStyle/>
                    <a:p>
                      <a:pPr fontAlgn="t"/>
                      <a:r>
                        <a:rPr lang="ru-RU" sz="1000">
                          <a:effectLst/>
                        </a:rPr>
                        <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1000">
                          <a:effectLst/>
                        </a:rPr>
                        <a:t>отрицание запроса </a:t>
                      </a:r>
                      <a:r>
                        <a:rPr lang="en-US" sz="1000">
                          <a:effectLst/>
                        </a:rPr>
                        <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 'cat'::tsquery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!'cat'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51029088"/>
                  </a:ext>
                </a:extLst>
              </a:tr>
              <a:tr h="386141">
                <a:tc>
                  <a:txBody>
                    <a:bodyPr/>
                    <a:lstStyle/>
                    <a:p>
                      <a:pPr fontAlgn="t"/>
                      <a:r>
                        <a:rPr lang="ru-RU" sz="1000">
                          <a:effectLst/>
                        </a:rPr>
                        <a:t>&lt;-&gt;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tsquery </a:t>
                      </a:r>
                      <a:r>
                        <a:rPr lang="ru-RU" sz="1000">
                          <a:effectLst/>
                        </a:rPr>
                        <a:t>предшествует </a:t>
                      </a:r>
                      <a:r>
                        <a:rPr lang="en-US" sz="1000">
                          <a:effectLst/>
                        </a:rPr>
                        <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to_tsquery('fat') &lt;-&gt; to_tsquery('rat')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'fat' &lt;-&gt; 'rat'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6912272"/>
                  </a:ext>
                </a:extLst>
              </a:tr>
              <a:tr h="386141">
                <a:tc>
                  <a:txBody>
                    <a:bodyPr/>
                    <a:lstStyle/>
                    <a:p>
                      <a:pPr fontAlgn="t"/>
                      <a:r>
                        <a:rPr lang="ru-RU" sz="1000">
                          <a:effectLst/>
                        </a:rPr>
                        <a:t>@&gt;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boolean</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1000">
                          <a:effectLst/>
                        </a:rPr>
                        <a:t>запрос </a:t>
                      </a:r>
                      <a:r>
                        <a:rPr lang="en-US" sz="1000">
                          <a:effectLst/>
                        </a:rPr>
                        <a:t>tsquery </a:t>
                      </a:r>
                      <a:r>
                        <a:rPr lang="ru-RU" sz="1000">
                          <a:effectLst/>
                        </a:rPr>
                        <a:t>включает другой?</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'cat'::tsquery @&gt; 'cat &amp; rat'::tsquery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f</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29584824"/>
                  </a:ext>
                </a:extLst>
              </a:tr>
              <a:tr h="386141">
                <a:tc>
                  <a:txBody>
                    <a:bodyPr/>
                    <a:lstStyle/>
                    <a:p>
                      <a:pPr fontAlgn="t"/>
                      <a:r>
                        <a:rPr lang="ru-RU" sz="1000">
                          <a:effectLst/>
                        </a:rPr>
                        <a:t>&lt;@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boolean</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ru-RU" sz="1000">
                          <a:effectLst/>
                        </a:rPr>
                        <a:t>запрос tsquery включён в другой?</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a:effectLst/>
                        </a:rPr>
                        <a:t>'cat'::tsquery &lt;@ 'cat &amp; rat'::tsquery</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000" dirty="0">
                          <a:effectLst/>
                        </a:rPr>
                        <a:t>t</a:t>
                      </a:r>
                    </a:p>
                  </a:txBody>
                  <a:tcPr marL="49447" marR="49447" marT="24724" marB="24724">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46330832"/>
                  </a:ext>
                </a:extLst>
              </a:tr>
            </a:tbl>
          </a:graphicData>
        </a:graphic>
      </p:graphicFrame>
      <p:sp>
        <p:nvSpPr>
          <p:cNvPr id="4" name="Нижний колонтитул 3">
            <a:extLst>
              <a:ext uri="{FF2B5EF4-FFF2-40B4-BE49-F238E27FC236}">
                <a16:creationId xmlns:a16="http://schemas.microsoft.com/office/drawing/2014/main" id="{73570BE9-6EBD-4017-BC9A-F442DE39D978}"/>
              </a:ext>
            </a:extLst>
          </p:cNvPr>
          <p:cNvSpPr>
            <a:spLocks noGrp="1"/>
          </p:cNvSpPr>
          <p:nvPr>
            <p:ph type="ftr" sz="quarter" idx="11"/>
          </p:nvPr>
        </p:nvSpPr>
        <p:spPr>
          <a:xfrm>
            <a:off x="670560" y="6356350"/>
            <a:ext cx="8808720" cy="365125"/>
          </a:xfrm>
        </p:spPr>
        <p:txBody>
          <a:bodyPr/>
          <a:lstStyle/>
          <a:p>
            <a:r>
              <a:rPr lang="ru-RU" dirty="0" err="1">
                <a:solidFill>
                  <a:schemeClr val="bg1">
                    <a:lumMod val="65000"/>
                  </a:schemeClr>
                </a:solidFill>
                <a:hlinkClick r:id="rId2">
                  <a:extLst>
                    <a:ext uri="{A12FA001-AC4F-418D-AE19-62706E023703}">
                      <ahyp:hlinkClr xmlns:ahyp="http://schemas.microsoft.com/office/drawing/2018/hyperlinkcolor" val="tx"/>
                    </a:ext>
                  </a:extLst>
                </a:hlinkClick>
              </a:rPr>
              <a:t>Postgres</a:t>
            </a:r>
            <a:r>
              <a:rPr lang="ru-RU" dirty="0">
                <a:solidFill>
                  <a:schemeClr val="bg1">
                    <a:lumMod val="65000"/>
                  </a:schemeClr>
                </a:solidFill>
                <a:hlinkClick r:id="rId2">
                  <a:extLst>
                    <a:ext uri="{A12FA001-AC4F-418D-AE19-62706E023703}">
                      <ahyp:hlinkClr xmlns:ahyp="http://schemas.microsoft.com/office/drawing/2018/hyperlinkcolor" val="tx"/>
                    </a:ext>
                  </a:extLst>
                </a:hlinkClick>
              </a:rPr>
              <a:t> Pro Standard : Документация: 10: 9.13. Функции и операторы текстового поиска : Компания </a:t>
            </a:r>
            <a:r>
              <a:rPr lang="ru-RU" dirty="0" err="1">
                <a:solidFill>
                  <a:schemeClr val="bg1">
                    <a:lumMod val="65000"/>
                  </a:schemeClr>
                </a:solidFill>
                <a:hlinkClick r:id="rId2">
                  <a:extLst>
                    <a:ext uri="{A12FA001-AC4F-418D-AE19-62706E023703}">
                      <ahyp:hlinkClr xmlns:ahyp="http://schemas.microsoft.com/office/drawing/2018/hyperlinkcolor" val="tx"/>
                    </a:ext>
                  </a:extLst>
                </a:hlinkClick>
              </a:rPr>
              <a:t>Postgres</a:t>
            </a:r>
            <a:r>
              <a:rPr lang="ru-RU" dirty="0">
                <a:solidFill>
                  <a:schemeClr val="bg1">
                    <a:lumMod val="65000"/>
                  </a:schemeClr>
                </a:solidFill>
                <a:hlinkClick r:id="rId2">
                  <a:extLst>
                    <a:ext uri="{A12FA001-AC4F-418D-AE19-62706E023703}">
                      <ahyp:hlinkClr xmlns:ahyp="http://schemas.microsoft.com/office/drawing/2018/hyperlinkcolor" val="tx"/>
                    </a:ext>
                  </a:extLst>
                </a:hlinkClick>
              </a:rPr>
              <a:t> Professional</a:t>
            </a:r>
            <a:endParaRPr lang="ru-RU" dirty="0">
              <a:solidFill>
                <a:schemeClr val="bg1">
                  <a:lumMod val="65000"/>
                </a:schemeClr>
              </a:solidFill>
            </a:endParaRPr>
          </a:p>
        </p:txBody>
      </p:sp>
      <p:sp>
        <p:nvSpPr>
          <p:cNvPr id="5" name="Номер слайда 4">
            <a:extLst>
              <a:ext uri="{FF2B5EF4-FFF2-40B4-BE49-F238E27FC236}">
                <a16:creationId xmlns:a16="http://schemas.microsoft.com/office/drawing/2014/main" id="{02F06C7C-7ECB-4003-9D59-FBBD79320D12}"/>
              </a:ext>
            </a:extLst>
          </p:cNvPr>
          <p:cNvSpPr>
            <a:spLocks noGrp="1"/>
          </p:cNvSpPr>
          <p:nvPr>
            <p:ph type="sldNum" sz="quarter" idx="12"/>
          </p:nvPr>
        </p:nvSpPr>
        <p:spPr/>
        <p:txBody>
          <a:bodyPr/>
          <a:lstStyle/>
          <a:p>
            <a:fld id="{994A9333-B9C6-49B8-AF88-F6DACBA0B9BB}" type="slidenum">
              <a:rPr lang="ru-RU" sz="4000" smtClean="0"/>
              <a:t>17</a:t>
            </a:fld>
            <a:endParaRPr lang="ru-RU" sz="4000" dirty="0"/>
          </a:p>
        </p:txBody>
      </p:sp>
    </p:spTree>
    <p:extLst>
      <p:ext uri="{BB962C8B-B14F-4D97-AF65-F5344CB8AC3E}">
        <p14:creationId xmlns:p14="http://schemas.microsoft.com/office/powerpoint/2010/main" val="374628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a:extLst>
              <a:ext uri="{FF2B5EF4-FFF2-40B4-BE49-F238E27FC236}">
                <a16:creationId xmlns:a16="http://schemas.microsoft.com/office/drawing/2014/main" id="{AFACB9BB-789D-440C-875B-C2085D2A0892}"/>
              </a:ext>
            </a:extLst>
          </p:cNvPr>
          <p:cNvSpPr>
            <a:spLocks noGrp="1"/>
          </p:cNvSpPr>
          <p:nvPr>
            <p:ph type="ftr" sz="quarter" idx="11"/>
          </p:nvPr>
        </p:nvSpPr>
        <p:spPr>
          <a:xfrm>
            <a:off x="2826327" y="6356350"/>
            <a:ext cx="5327073" cy="365125"/>
          </a:xfrm>
        </p:spPr>
        <p:txBody>
          <a:bodyPr/>
          <a:lstStyle/>
          <a:p>
            <a:r>
              <a:rPr lang="en-US" dirty="0"/>
              <a:t>https://postgrespro.ru/docs/postgrespro/10/textsearch-controls</a:t>
            </a:r>
            <a:endParaRPr lang="ru-RU" dirty="0"/>
          </a:p>
        </p:txBody>
      </p:sp>
      <p:sp>
        <p:nvSpPr>
          <p:cNvPr id="5" name="Номер слайда 4">
            <a:extLst>
              <a:ext uri="{FF2B5EF4-FFF2-40B4-BE49-F238E27FC236}">
                <a16:creationId xmlns:a16="http://schemas.microsoft.com/office/drawing/2014/main" id="{8F214337-0689-4B2B-B7FD-F915C7CC5DDE}"/>
              </a:ext>
            </a:extLst>
          </p:cNvPr>
          <p:cNvSpPr>
            <a:spLocks noGrp="1"/>
          </p:cNvSpPr>
          <p:nvPr>
            <p:ph type="sldNum" sz="quarter" idx="12"/>
          </p:nvPr>
        </p:nvSpPr>
        <p:spPr/>
        <p:txBody>
          <a:bodyPr/>
          <a:lstStyle/>
          <a:p>
            <a:fld id="{994A9333-B9C6-49B8-AF88-F6DACBA0B9BB}" type="slidenum">
              <a:rPr lang="ru-RU" sz="4000" smtClean="0"/>
              <a:t>18</a:t>
            </a:fld>
            <a:endParaRPr lang="ru-RU" sz="4000" dirty="0"/>
          </a:p>
        </p:txBody>
      </p:sp>
      <p:pic>
        <p:nvPicPr>
          <p:cNvPr id="6" name="Объект 5">
            <a:extLst>
              <a:ext uri="{FF2B5EF4-FFF2-40B4-BE49-F238E27FC236}">
                <a16:creationId xmlns:a16="http://schemas.microsoft.com/office/drawing/2014/main" id="{65663B08-C13E-4073-A504-5BC579E67890}"/>
              </a:ext>
            </a:extLst>
          </p:cNvPr>
          <p:cNvPicPr>
            <a:picLocks noGrp="1" noChangeAspect="1"/>
          </p:cNvPicPr>
          <p:nvPr>
            <p:ph idx="1"/>
          </p:nvPr>
        </p:nvPicPr>
        <p:blipFill rotWithShape="1">
          <a:blip r:embed="rId2"/>
          <a:srcRect l="365" t="1" b="6787"/>
          <a:stretch/>
        </p:blipFill>
        <p:spPr>
          <a:xfrm>
            <a:off x="980210" y="973976"/>
            <a:ext cx="9805034" cy="2247899"/>
          </a:xfrm>
          <a:prstGeom prst="rect">
            <a:avLst/>
          </a:prstGeom>
        </p:spPr>
      </p:pic>
      <p:sp>
        <p:nvSpPr>
          <p:cNvPr id="7" name="TextBox 6">
            <a:extLst>
              <a:ext uri="{FF2B5EF4-FFF2-40B4-BE49-F238E27FC236}">
                <a16:creationId xmlns:a16="http://schemas.microsoft.com/office/drawing/2014/main" id="{ABE9D9E4-60AB-4E28-B295-0141DE7CB643}"/>
              </a:ext>
            </a:extLst>
          </p:cNvPr>
          <p:cNvSpPr txBox="1"/>
          <p:nvPr/>
        </p:nvSpPr>
        <p:spPr>
          <a:xfrm>
            <a:off x="833869" y="3521478"/>
            <a:ext cx="11062854" cy="400110"/>
          </a:xfrm>
          <a:prstGeom prst="rect">
            <a:avLst/>
          </a:prstGeom>
          <a:noFill/>
        </p:spPr>
        <p:txBody>
          <a:bodyPr wrap="square">
            <a:spAutoFit/>
          </a:bodyPr>
          <a:lstStyle/>
          <a:p>
            <a:pPr marL="0" indent="0">
              <a:buNone/>
            </a:pPr>
            <a:r>
              <a:rPr lang="en-US" sz="2000" dirty="0">
                <a:solidFill>
                  <a:srgbClr val="000000"/>
                </a:solidFill>
                <a:latin typeface="-apple-system"/>
              </a:rPr>
              <a:t>“just laughed my way through </a:t>
            </a:r>
            <a:r>
              <a:rPr lang="en-US" sz="2000" dirty="0" err="1">
                <a:solidFill>
                  <a:srgbClr val="000000"/>
                </a:solidFill>
                <a:latin typeface="-apple-system"/>
              </a:rPr>
              <a:t>RedMonk</a:t>
            </a:r>
            <a:r>
              <a:rPr lang="en-US" sz="2000" dirty="0">
                <a:solidFill>
                  <a:srgbClr val="000000"/>
                </a:solidFill>
                <a:latin typeface="-apple-system"/>
              </a:rPr>
              <a:t> twitter commentary of Adobe Engage - AWESOME!”</a:t>
            </a:r>
            <a:endParaRPr lang="ru-RU" sz="2000" dirty="0">
              <a:solidFill>
                <a:srgbClr val="000000"/>
              </a:solidFill>
              <a:latin typeface="-apple-system"/>
            </a:endParaRPr>
          </a:p>
        </p:txBody>
      </p:sp>
      <p:pic>
        <p:nvPicPr>
          <p:cNvPr id="8" name="Рисунок 7">
            <a:extLst>
              <a:ext uri="{FF2B5EF4-FFF2-40B4-BE49-F238E27FC236}">
                <a16:creationId xmlns:a16="http://schemas.microsoft.com/office/drawing/2014/main" id="{F4A63743-ACBA-4827-912A-E95CD29AFE72}"/>
              </a:ext>
            </a:extLst>
          </p:cNvPr>
          <p:cNvPicPr>
            <a:picLocks noChangeAspect="1"/>
          </p:cNvPicPr>
          <p:nvPr/>
        </p:nvPicPr>
        <p:blipFill>
          <a:blip r:embed="rId3"/>
          <a:stretch>
            <a:fillRect/>
          </a:stretch>
        </p:blipFill>
        <p:spPr>
          <a:xfrm>
            <a:off x="980210" y="4166467"/>
            <a:ext cx="8101445" cy="454894"/>
          </a:xfrm>
          <a:prstGeom prst="rect">
            <a:avLst/>
          </a:prstGeom>
        </p:spPr>
      </p:pic>
      <p:pic>
        <p:nvPicPr>
          <p:cNvPr id="9" name="Рисунок 8">
            <a:extLst>
              <a:ext uri="{FF2B5EF4-FFF2-40B4-BE49-F238E27FC236}">
                <a16:creationId xmlns:a16="http://schemas.microsoft.com/office/drawing/2014/main" id="{1D05E420-31EF-42D4-BB47-FCCEE4E18258}"/>
              </a:ext>
            </a:extLst>
          </p:cNvPr>
          <p:cNvPicPr>
            <a:picLocks noChangeAspect="1"/>
          </p:cNvPicPr>
          <p:nvPr/>
        </p:nvPicPr>
        <p:blipFill rotWithShape="1">
          <a:blip r:embed="rId4"/>
          <a:srcRect l="4505"/>
          <a:stretch/>
        </p:blipFill>
        <p:spPr>
          <a:xfrm>
            <a:off x="980210" y="4712126"/>
            <a:ext cx="7874042" cy="1034047"/>
          </a:xfrm>
          <a:prstGeom prst="rect">
            <a:avLst/>
          </a:prstGeom>
        </p:spPr>
      </p:pic>
    </p:spTree>
    <p:extLst>
      <p:ext uri="{BB962C8B-B14F-4D97-AF65-F5344CB8AC3E}">
        <p14:creationId xmlns:p14="http://schemas.microsoft.com/office/powerpoint/2010/main" val="405723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a:extLst>
              <a:ext uri="{FF2B5EF4-FFF2-40B4-BE49-F238E27FC236}">
                <a16:creationId xmlns:a16="http://schemas.microsoft.com/office/drawing/2014/main" id="{76BC4CCD-5171-4DD3-955A-A8ACB39C03C6}"/>
              </a:ext>
            </a:extLst>
          </p:cNvPr>
          <p:cNvSpPr>
            <a:spLocks noGrp="1"/>
          </p:cNvSpPr>
          <p:nvPr>
            <p:ph type="ftr" sz="quarter" idx="11"/>
          </p:nvPr>
        </p:nvSpPr>
        <p:spPr>
          <a:xfrm>
            <a:off x="2639291" y="6356350"/>
            <a:ext cx="5514109" cy="365125"/>
          </a:xfrm>
        </p:spPr>
        <p:txBody>
          <a:bodyPr/>
          <a:lstStyle/>
          <a:p>
            <a:r>
              <a:rPr lang="en-US" dirty="0"/>
              <a:t>https://postgrespro.ru/docs/postgrespro/9.5/textsearch-debugging</a:t>
            </a:r>
            <a:endParaRPr lang="ru-RU" dirty="0"/>
          </a:p>
        </p:txBody>
      </p:sp>
      <p:sp>
        <p:nvSpPr>
          <p:cNvPr id="5" name="Номер слайда 4">
            <a:extLst>
              <a:ext uri="{FF2B5EF4-FFF2-40B4-BE49-F238E27FC236}">
                <a16:creationId xmlns:a16="http://schemas.microsoft.com/office/drawing/2014/main" id="{6C27C503-EE04-4886-9E63-EC540BF3D9AC}"/>
              </a:ext>
            </a:extLst>
          </p:cNvPr>
          <p:cNvSpPr>
            <a:spLocks noGrp="1"/>
          </p:cNvSpPr>
          <p:nvPr>
            <p:ph type="sldNum" sz="quarter" idx="12"/>
          </p:nvPr>
        </p:nvSpPr>
        <p:spPr/>
        <p:txBody>
          <a:bodyPr/>
          <a:lstStyle/>
          <a:p>
            <a:fld id="{994A9333-B9C6-49B8-AF88-F6DACBA0B9BB}" type="slidenum">
              <a:rPr lang="ru-RU" sz="4000" smtClean="0"/>
              <a:t>19</a:t>
            </a:fld>
            <a:endParaRPr lang="ru-RU" sz="4000" dirty="0"/>
          </a:p>
        </p:txBody>
      </p:sp>
      <p:pic>
        <p:nvPicPr>
          <p:cNvPr id="13" name="Рисунок 12">
            <a:extLst>
              <a:ext uri="{FF2B5EF4-FFF2-40B4-BE49-F238E27FC236}">
                <a16:creationId xmlns:a16="http://schemas.microsoft.com/office/drawing/2014/main" id="{9A2E7A96-BF48-4EB4-B696-D22A9F27C394}"/>
              </a:ext>
            </a:extLst>
          </p:cNvPr>
          <p:cNvPicPr>
            <a:picLocks noChangeAspect="1"/>
          </p:cNvPicPr>
          <p:nvPr/>
        </p:nvPicPr>
        <p:blipFill>
          <a:blip r:embed="rId2"/>
          <a:stretch>
            <a:fillRect/>
          </a:stretch>
        </p:blipFill>
        <p:spPr>
          <a:xfrm>
            <a:off x="6506063" y="738631"/>
            <a:ext cx="5086350" cy="552450"/>
          </a:xfrm>
          <a:prstGeom prst="rect">
            <a:avLst/>
          </a:prstGeom>
        </p:spPr>
      </p:pic>
      <p:pic>
        <p:nvPicPr>
          <p:cNvPr id="15" name="Рисунок 14">
            <a:extLst>
              <a:ext uri="{FF2B5EF4-FFF2-40B4-BE49-F238E27FC236}">
                <a16:creationId xmlns:a16="http://schemas.microsoft.com/office/drawing/2014/main" id="{4A984F76-4A9E-4B92-905D-B19706FC2E8D}"/>
              </a:ext>
            </a:extLst>
          </p:cNvPr>
          <p:cNvPicPr>
            <a:picLocks noChangeAspect="1"/>
          </p:cNvPicPr>
          <p:nvPr/>
        </p:nvPicPr>
        <p:blipFill>
          <a:blip r:embed="rId3"/>
          <a:stretch>
            <a:fillRect/>
          </a:stretch>
        </p:blipFill>
        <p:spPr>
          <a:xfrm>
            <a:off x="599587" y="259773"/>
            <a:ext cx="5496413" cy="6046788"/>
          </a:xfrm>
          <a:prstGeom prst="rect">
            <a:avLst/>
          </a:prstGeom>
        </p:spPr>
      </p:pic>
      <p:pic>
        <p:nvPicPr>
          <p:cNvPr id="24" name="Рисунок 23">
            <a:extLst>
              <a:ext uri="{FF2B5EF4-FFF2-40B4-BE49-F238E27FC236}">
                <a16:creationId xmlns:a16="http://schemas.microsoft.com/office/drawing/2014/main" id="{B9589919-7371-482B-B6A8-781B82503C2F}"/>
              </a:ext>
            </a:extLst>
          </p:cNvPr>
          <p:cNvPicPr>
            <a:picLocks noChangeAspect="1"/>
          </p:cNvPicPr>
          <p:nvPr/>
        </p:nvPicPr>
        <p:blipFill>
          <a:blip r:embed="rId4"/>
          <a:stretch>
            <a:fillRect/>
          </a:stretch>
        </p:blipFill>
        <p:spPr>
          <a:xfrm>
            <a:off x="6506063" y="2804762"/>
            <a:ext cx="5276850" cy="361950"/>
          </a:xfrm>
          <a:prstGeom prst="rect">
            <a:avLst/>
          </a:prstGeom>
        </p:spPr>
      </p:pic>
      <p:pic>
        <p:nvPicPr>
          <p:cNvPr id="25" name="Объект 8">
            <a:extLst>
              <a:ext uri="{FF2B5EF4-FFF2-40B4-BE49-F238E27FC236}">
                <a16:creationId xmlns:a16="http://schemas.microsoft.com/office/drawing/2014/main" id="{9ED7DA76-9FBC-49E9-804E-D1AD8D0D05F4}"/>
              </a:ext>
            </a:extLst>
          </p:cNvPr>
          <p:cNvPicPr>
            <a:picLocks noGrp="1" noChangeAspect="1"/>
          </p:cNvPicPr>
          <p:nvPr>
            <p:ph idx="1"/>
          </p:nvPr>
        </p:nvPicPr>
        <p:blipFill>
          <a:blip r:embed="rId5"/>
          <a:stretch>
            <a:fillRect/>
          </a:stretch>
        </p:blipFill>
        <p:spPr>
          <a:xfrm>
            <a:off x="6506063" y="3283167"/>
            <a:ext cx="1876425" cy="2295525"/>
          </a:xfrm>
        </p:spPr>
      </p:pic>
    </p:spTree>
    <p:extLst>
      <p:ext uri="{BB962C8B-B14F-4D97-AF65-F5344CB8AC3E}">
        <p14:creationId xmlns:p14="http://schemas.microsoft.com/office/powerpoint/2010/main" val="210316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EEEFAA-A4C1-4172-A431-709DEBBD5DA5}"/>
              </a:ext>
            </a:extLst>
          </p:cNvPr>
          <p:cNvSpPr>
            <a:spLocks noGrp="1"/>
          </p:cNvSpPr>
          <p:nvPr>
            <p:ph type="title"/>
          </p:nvPr>
        </p:nvSpPr>
        <p:spPr/>
        <p:txBody>
          <a:bodyPr>
            <a:normAutofit/>
          </a:bodyPr>
          <a:lstStyle/>
          <a:p>
            <a:r>
              <a:rPr lang="ru-RU" sz="3200" b="1" dirty="0">
                <a:solidFill>
                  <a:srgbClr val="000000"/>
                </a:solidFill>
                <a:latin typeface="-apple-system, BlinkMacSystemFont, Roboto, Oxygen-Sans, Ubuntu, Cantarell, &quot;Helvetica Neue&quot;, sans-serif"/>
              </a:rPr>
              <a:t>Полнотекстовый поиск</a:t>
            </a:r>
          </a:p>
        </p:txBody>
      </p:sp>
      <p:sp>
        <p:nvSpPr>
          <p:cNvPr id="3" name="Объект 2">
            <a:extLst>
              <a:ext uri="{FF2B5EF4-FFF2-40B4-BE49-F238E27FC236}">
                <a16:creationId xmlns:a16="http://schemas.microsoft.com/office/drawing/2014/main" id="{FB853B39-70C4-4310-BE41-02C1CFD0FF22}"/>
              </a:ext>
            </a:extLst>
          </p:cNvPr>
          <p:cNvSpPr>
            <a:spLocks noGrp="1"/>
          </p:cNvSpPr>
          <p:nvPr>
            <p:ph idx="1"/>
          </p:nvPr>
        </p:nvSpPr>
        <p:spPr/>
        <p:txBody>
          <a:bodyPr>
            <a:normAutofit fontScale="85000" lnSpcReduction="20000"/>
          </a:bodyPr>
          <a:lstStyle/>
          <a:p>
            <a:r>
              <a:rPr lang="ru-RU" b="1" dirty="0">
                <a:solidFill>
                  <a:srgbClr val="000000"/>
                </a:solidFill>
                <a:latin typeface="-apple-system"/>
              </a:rPr>
              <a:t>Полнотекстовый поиск </a:t>
            </a:r>
            <a:r>
              <a:rPr lang="ru-RU" dirty="0">
                <a:solidFill>
                  <a:srgbClr val="000000"/>
                </a:solidFill>
                <a:latin typeface="-apple-system"/>
              </a:rPr>
              <a:t>—</a:t>
            </a:r>
            <a:r>
              <a:rPr lang="en-US" dirty="0">
                <a:solidFill>
                  <a:srgbClr val="000000"/>
                </a:solidFill>
                <a:latin typeface="-apple-system"/>
              </a:rPr>
              <a:t> </a:t>
            </a:r>
            <a:r>
              <a:rPr lang="ru-RU" dirty="0">
                <a:solidFill>
                  <a:srgbClr val="000000"/>
                </a:solidFill>
                <a:latin typeface="-apple-system"/>
              </a:rPr>
              <a:t>автоматизированный</a:t>
            </a:r>
            <a:r>
              <a:rPr lang="en-US" dirty="0">
                <a:solidFill>
                  <a:srgbClr val="000000"/>
                </a:solidFill>
                <a:latin typeface="-apple-system"/>
              </a:rPr>
              <a:t> </a:t>
            </a:r>
            <a:r>
              <a:rPr lang="ru-RU" dirty="0">
                <a:solidFill>
                  <a:srgbClr val="000000"/>
                </a:solidFill>
                <a:latin typeface="-apple-system"/>
              </a:rPr>
              <a:t>поиск</a:t>
            </a:r>
            <a:r>
              <a:rPr lang="en-US" dirty="0">
                <a:solidFill>
                  <a:srgbClr val="000000"/>
                </a:solidFill>
                <a:latin typeface="-apple-system"/>
              </a:rPr>
              <a:t> </a:t>
            </a:r>
            <a:r>
              <a:rPr lang="ru-RU" dirty="0">
                <a:solidFill>
                  <a:srgbClr val="000000"/>
                </a:solidFill>
                <a:latin typeface="-apple-system"/>
              </a:rPr>
              <a:t>документов на естественном языке, соответствующие запросу,</a:t>
            </a:r>
            <a:r>
              <a:rPr lang="en-US" dirty="0">
                <a:solidFill>
                  <a:srgbClr val="000000"/>
                </a:solidFill>
                <a:latin typeface="-apple-system"/>
              </a:rPr>
              <a:t> </a:t>
            </a:r>
            <a:r>
              <a:rPr lang="ru-RU" dirty="0">
                <a:solidFill>
                  <a:srgbClr val="000000"/>
                </a:solidFill>
                <a:latin typeface="-apple-system"/>
              </a:rPr>
              <a:t>при</a:t>
            </a:r>
            <a:r>
              <a:rPr lang="en-US" dirty="0">
                <a:solidFill>
                  <a:srgbClr val="000000"/>
                </a:solidFill>
                <a:latin typeface="-apple-system"/>
              </a:rPr>
              <a:t> </a:t>
            </a:r>
            <a:r>
              <a:rPr lang="ru-RU" dirty="0">
                <a:solidFill>
                  <a:srgbClr val="000000"/>
                </a:solidFill>
                <a:latin typeface="-apple-system"/>
              </a:rPr>
              <a:t>котором</a:t>
            </a:r>
            <a:r>
              <a:rPr lang="en-US" dirty="0">
                <a:solidFill>
                  <a:srgbClr val="000000"/>
                </a:solidFill>
                <a:latin typeface="-apple-system"/>
              </a:rPr>
              <a:t> </a:t>
            </a:r>
            <a:r>
              <a:rPr lang="ru-RU" dirty="0">
                <a:solidFill>
                  <a:srgbClr val="000000"/>
                </a:solidFill>
                <a:latin typeface="-apple-system"/>
              </a:rPr>
              <a:t>поиск</a:t>
            </a:r>
            <a:r>
              <a:rPr lang="en-US" dirty="0">
                <a:solidFill>
                  <a:srgbClr val="000000"/>
                </a:solidFill>
                <a:latin typeface="-apple-system"/>
              </a:rPr>
              <a:t> </a:t>
            </a:r>
            <a:r>
              <a:rPr lang="ru-RU" dirty="0">
                <a:solidFill>
                  <a:srgbClr val="000000"/>
                </a:solidFill>
                <a:latin typeface="-apple-system"/>
              </a:rPr>
              <a:t>ведётся</a:t>
            </a:r>
            <a:r>
              <a:rPr lang="en-US" dirty="0">
                <a:solidFill>
                  <a:srgbClr val="000000"/>
                </a:solidFill>
                <a:latin typeface="-apple-system"/>
              </a:rPr>
              <a:t> </a:t>
            </a:r>
            <a:r>
              <a:rPr lang="ru-RU" dirty="0">
                <a:solidFill>
                  <a:srgbClr val="000000"/>
                </a:solidFill>
                <a:latin typeface="-apple-system"/>
              </a:rPr>
              <a:t>не</a:t>
            </a:r>
            <a:r>
              <a:rPr lang="en-US" dirty="0">
                <a:solidFill>
                  <a:srgbClr val="000000"/>
                </a:solidFill>
                <a:latin typeface="-apple-system"/>
              </a:rPr>
              <a:t> </a:t>
            </a:r>
            <a:r>
              <a:rPr lang="ru-RU" dirty="0">
                <a:solidFill>
                  <a:srgbClr val="000000"/>
                </a:solidFill>
                <a:latin typeface="-apple-system"/>
              </a:rPr>
              <a:t>по</a:t>
            </a:r>
            <a:r>
              <a:rPr lang="en-US" dirty="0">
                <a:solidFill>
                  <a:srgbClr val="000000"/>
                </a:solidFill>
                <a:latin typeface="-apple-system"/>
              </a:rPr>
              <a:t> </a:t>
            </a:r>
            <a:r>
              <a:rPr lang="ru-RU" dirty="0">
                <a:solidFill>
                  <a:srgbClr val="000000"/>
                </a:solidFill>
                <a:latin typeface="-apple-system"/>
              </a:rPr>
              <a:t>именам</a:t>
            </a:r>
            <a:r>
              <a:rPr lang="en-US" dirty="0">
                <a:solidFill>
                  <a:srgbClr val="000000"/>
                </a:solidFill>
                <a:latin typeface="-apple-system"/>
              </a:rPr>
              <a:t> </a:t>
            </a:r>
            <a:r>
              <a:rPr lang="ru-RU" dirty="0">
                <a:solidFill>
                  <a:srgbClr val="000000"/>
                </a:solidFill>
                <a:latin typeface="-apple-system"/>
              </a:rPr>
              <a:t>документов,</a:t>
            </a:r>
            <a:r>
              <a:rPr lang="en-US" dirty="0">
                <a:solidFill>
                  <a:srgbClr val="000000"/>
                </a:solidFill>
                <a:latin typeface="-apple-system"/>
              </a:rPr>
              <a:t> </a:t>
            </a:r>
            <a:r>
              <a:rPr lang="ru-RU" dirty="0">
                <a:solidFill>
                  <a:srgbClr val="000000"/>
                </a:solidFill>
                <a:latin typeface="-apple-system"/>
              </a:rPr>
              <a:t>а</a:t>
            </a:r>
            <a:r>
              <a:rPr lang="en-US" dirty="0">
                <a:solidFill>
                  <a:srgbClr val="000000"/>
                </a:solidFill>
                <a:latin typeface="-apple-system"/>
              </a:rPr>
              <a:t> </a:t>
            </a:r>
            <a:r>
              <a:rPr lang="ru-RU" dirty="0">
                <a:solidFill>
                  <a:srgbClr val="000000"/>
                </a:solidFill>
                <a:latin typeface="-apple-system"/>
              </a:rPr>
              <a:t>по</a:t>
            </a:r>
            <a:r>
              <a:rPr lang="en-US" dirty="0">
                <a:solidFill>
                  <a:srgbClr val="000000"/>
                </a:solidFill>
                <a:latin typeface="-apple-system"/>
              </a:rPr>
              <a:t> </a:t>
            </a:r>
            <a:r>
              <a:rPr lang="ru-RU" dirty="0">
                <a:solidFill>
                  <a:srgbClr val="000000"/>
                </a:solidFill>
                <a:latin typeface="-apple-system"/>
              </a:rPr>
              <a:t>их</a:t>
            </a:r>
            <a:r>
              <a:rPr lang="en-US" dirty="0">
                <a:solidFill>
                  <a:srgbClr val="000000"/>
                </a:solidFill>
                <a:latin typeface="-apple-system"/>
              </a:rPr>
              <a:t> </a:t>
            </a:r>
            <a:r>
              <a:rPr lang="ru-RU" dirty="0">
                <a:solidFill>
                  <a:srgbClr val="000000"/>
                </a:solidFill>
                <a:latin typeface="-apple-system"/>
              </a:rPr>
              <a:t>содержимому,</a:t>
            </a:r>
            <a:r>
              <a:rPr lang="en-US" dirty="0">
                <a:solidFill>
                  <a:srgbClr val="000000"/>
                </a:solidFill>
                <a:latin typeface="-apple-system"/>
              </a:rPr>
              <a:t> </a:t>
            </a:r>
            <a:r>
              <a:rPr lang="ru-RU" dirty="0">
                <a:solidFill>
                  <a:srgbClr val="000000"/>
                </a:solidFill>
                <a:latin typeface="-apple-system"/>
              </a:rPr>
              <a:t>всему</a:t>
            </a:r>
            <a:r>
              <a:rPr lang="en-US" dirty="0">
                <a:solidFill>
                  <a:srgbClr val="000000"/>
                </a:solidFill>
                <a:latin typeface="-apple-system"/>
              </a:rPr>
              <a:t> </a:t>
            </a:r>
            <a:r>
              <a:rPr lang="ru-RU" dirty="0">
                <a:solidFill>
                  <a:srgbClr val="000000"/>
                </a:solidFill>
                <a:latin typeface="-apple-system"/>
              </a:rPr>
              <a:t>или</a:t>
            </a:r>
            <a:r>
              <a:rPr lang="en-US" dirty="0">
                <a:solidFill>
                  <a:srgbClr val="000000"/>
                </a:solidFill>
                <a:latin typeface="-apple-system"/>
              </a:rPr>
              <a:t> </a:t>
            </a:r>
            <a:r>
              <a:rPr lang="ru-RU" dirty="0">
                <a:solidFill>
                  <a:srgbClr val="000000"/>
                </a:solidFill>
                <a:latin typeface="-apple-system"/>
              </a:rPr>
              <a:t>существенной</a:t>
            </a:r>
            <a:r>
              <a:rPr lang="en-US" dirty="0">
                <a:solidFill>
                  <a:srgbClr val="000000"/>
                </a:solidFill>
                <a:latin typeface="-apple-system"/>
              </a:rPr>
              <a:t> </a:t>
            </a:r>
            <a:r>
              <a:rPr lang="ru-RU" dirty="0">
                <a:solidFill>
                  <a:srgbClr val="000000"/>
                </a:solidFill>
                <a:latin typeface="-apple-system"/>
              </a:rPr>
              <a:t>части.</a:t>
            </a:r>
          </a:p>
          <a:p>
            <a:r>
              <a:rPr lang="ru-RU" b="1" dirty="0">
                <a:solidFill>
                  <a:srgbClr val="000000"/>
                </a:solidFill>
                <a:latin typeface="-apple-system"/>
              </a:rPr>
              <a:t>Документ </a:t>
            </a:r>
            <a:r>
              <a:rPr lang="ru-RU" dirty="0">
                <a:solidFill>
                  <a:srgbClr val="000000"/>
                </a:solidFill>
                <a:latin typeface="-apple-system"/>
              </a:rPr>
              <a:t>— это единица обработки в системе полнотекстового поиска (статья, сообщение). Система поиска текста должна уметь разбирать документы и сохранять связи </a:t>
            </a:r>
            <a:r>
              <a:rPr lang="ru-RU" b="1" dirty="0">
                <a:solidFill>
                  <a:srgbClr val="000000"/>
                </a:solidFill>
                <a:latin typeface="-apple-system"/>
              </a:rPr>
              <a:t>лексем (ключевых слов</a:t>
            </a:r>
            <a:r>
              <a:rPr lang="ru-RU" dirty="0">
                <a:solidFill>
                  <a:srgbClr val="000000"/>
                </a:solidFill>
                <a:latin typeface="-apple-system"/>
              </a:rPr>
              <a:t>) с содержащим их документом. В контексте поиска в </a:t>
            </a:r>
            <a:r>
              <a:rPr lang="ru-RU" dirty="0" err="1">
                <a:solidFill>
                  <a:srgbClr val="000000"/>
                </a:solidFill>
                <a:latin typeface="-apple-system"/>
              </a:rPr>
              <a:t>Postgres</a:t>
            </a:r>
            <a:r>
              <a:rPr lang="ru-RU" dirty="0">
                <a:solidFill>
                  <a:srgbClr val="000000"/>
                </a:solidFill>
                <a:latin typeface="-apple-system"/>
              </a:rPr>
              <a:t> документ — это содержимое </a:t>
            </a:r>
            <a:r>
              <a:rPr lang="ru-RU" b="1" dirty="0">
                <a:solidFill>
                  <a:srgbClr val="000000"/>
                </a:solidFill>
                <a:latin typeface="-apple-system"/>
              </a:rPr>
              <a:t>текстового поля в строке таблицы </a:t>
            </a:r>
            <a:r>
              <a:rPr lang="ru-RU" dirty="0">
                <a:solidFill>
                  <a:srgbClr val="000000"/>
                </a:solidFill>
                <a:latin typeface="-apple-system"/>
              </a:rPr>
              <a:t>или объединение таких полей, которые могут храниться в разных таблицах или формироваться динамически.</a:t>
            </a:r>
          </a:p>
          <a:p>
            <a:pPr marL="0" indent="0">
              <a:buNone/>
            </a:pPr>
            <a:r>
              <a:rPr lang="ru-RU" dirty="0">
                <a:solidFill>
                  <a:srgbClr val="000000"/>
                </a:solidFill>
                <a:latin typeface="-apple-system"/>
              </a:rPr>
              <a:t>	Этапы:</a:t>
            </a:r>
          </a:p>
          <a:p>
            <a:r>
              <a:rPr lang="ru-RU" b="1" dirty="0" err="1">
                <a:solidFill>
                  <a:srgbClr val="000000"/>
                </a:solidFill>
                <a:latin typeface="-apple-system"/>
              </a:rPr>
              <a:t>Токенизация</a:t>
            </a:r>
            <a:endParaRPr lang="ru-RU" b="1" dirty="0">
              <a:solidFill>
                <a:srgbClr val="000000"/>
              </a:solidFill>
              <a:latin typeface="-apple-system"/>
            </a:endParaRPr>
          </a:p>
          <a:p>
            <a:r>
              <a:rPr lang="ru-RU" b="1" dirty="0">
                <a:solidFill>
                  <a:srgbClr val="000000"/>
                </a:solidFill>
                <a:latin typeface="-apple-system"/>
              </a:rPr>
              <a:t>Лексическая обработка</a:t>
            </a:r>
          </a:p>
          <a:p>
            <a:r>
              <a:rPr lang="ru-RU" b="1" dirty="0">
                <a:solidFill>
                  <a:srgbClr val="000000"/>
                </a:solidFill>
                <a:latin typeface="-apple-system"/>
              </a:rPr>
              <a:t>Индексация</a:t>
            </a:r>
          </a:p>
        </p:txBody>
      </p:sp>
      <p:sp>
        <p:nvSpPr>
          <p:cNvPr id="5" name="Номер слайда 4">
            <a:extLst>
              <a:ext uri="{FF2B5EF4-FFF2-40B4-BE49-F238E27FC236}">
                <a16:creationId xmlns:a16="http://schemas.microsoft.com/office/drawing/2014/main" id="{05B69117-944C-4A0A-8D39-EC20421454A6}"/>
              </a:ext>
            </a:extLst>
          </p:cNvPr>
          <p:cNvSpPr>
            <a:spLocks noGrp="1"/>
          </p:cNvSpPr>
          <p:nvPr>
            <p:ph type="sldNum" sz="quarter" idx="12"/>
          </p:nvPr>
        </p:nvSpPr>
        <p:spPr/>
        <p:txBody>
          <a:bodyPr/>
          <a:lstStyle/>
          <a:p>
            <a:fld id="{994A9333-B9C6-49B8-AF88-F6DACBA0B9BB}" type="slidenum">
              <a:rPr lang="ru-RU" sz="4000" smtClean="0"/>
              <a:t>2</a:t>
            </a:fld>
            <a:endParaRPr lang="ru-RU" sz="4000" dirty="0"/>
          </a:p>
        </p:txBody>
      </p:sp>
      <p:sp>
        <p:nvSpPr>
          <p:cNvPr id="6" name="Нижний колонтитул 5">
            <a:extLst>
              <a:ext uri="{FF2B5EF4-FFF2-40B4-BE49-F238E27FC236}">
                <a16:creationId xmlns:a16="http://schemas.microsoft.com/office/drawing/2014/main" id="{B8A91FA1-40FB-4FDC-ADDE-E197B90AC617}"/>
              </a:ext>
            </a:extLst>
          </p:cNvPr>
          <p:cNvSpPr>
            <a:spLocks noGrp="1"/>
          </p:cNvSpPr>
          <p:nvPr>
            <p:ph type="ftr" sz="quarter" idx="11"/>
          </p:nvPr>
        </p:nvSpPr>
        <p:spPr/>
        <p:txBody>
          <a:bodyPr/>
          <a:lstStyle/>
          <a:p>
            <a:r>
              <a:rPr lang="en-US" dirty="0"/>
              <a:t>https://postgrespro.ru/docs/postgrespro/10/textsearch-intro</a:t>
            </a:r>
            <a:endParaRPr lang="ru-RU" dirty="0"/>
          </a:p>
        </p:txBody>
      </p:sp>
      <p:sp>
        <p:nvSpPr>
          <p:cNvPr id="7" name="TextBox 6">
            <a:extLst>
              <a:ext uri="{FF2B5EF4-FFF2-40B4-BE49-F238E27FC236}">
                <a16:creationId xmlns:a16="http://schemas.microsoft.com/office/drawing/2014/main" id="{87C54037-B520-4D72-A9E3-F06907EC68A2}"/>
              </a:ext>
            </a:extLst>
          </p:cNvPr>
          <p:cNvSpPr txBox="1"/>
          <p:nvPr/>
        </p:nvSpPr>
        <p:spPr>
          <a:xfrm>
            <a:off x="5637068" y="2971800"/>
            <a:ext cx="914400" cy="369332"/>
          </a:xfrm>
          <a:prstGeom prst="rect">
            <a:avLst/>
          </a:prstGeom>
          <a:noFill/>
        </p:spPr>
        <p:txBody>
          <a:bodyPr wrap="square" rtlCol="0">
            <a:spAutoFit/>
          </a:bodyPr>
          <a:lstStyle/>
          <a:p>
            <a:endParaRPr lang="ru-RU" dirty="0"/>
          </a:p>
        </p:txBody>
      </p:sp>
      <p:sp>
        <p:nvSpPr>
          <p:cNvPr id="8" name="TextBox 7">
            <a:extLst>
              <a:ext uri="{FF2B5EF4-FFF2-40B4-BE49-F238E27FC236}">
                <a16:creationId xmlns:a16="http://schemas.microsoft.com/office/drawing/2014/main" id="{CD19AAA6-7591-42C1-AEF2-24C99D8E1D83}"/>
              </a:ext>
            </a:extLst>
          </p:cNvPr>
          <p:cNvSpPr txBox="1"/>
          <p:nvPr/>
        </p:nvSpPr>
        <p:spPr>
          <a:xfrm>
            <a:off x="11353800" y="6721475"/>
            <a:ext cx="184731" cy="369332"/>
          </a:xfrm>
          <a:prstGeom prst="rect">
            <a:avLst/>
          </a:prstGeom>
          <a:noFill/>
        </p:spPr>
        <p:txBody>
          <a:bodyPr wrap="none" rtlCol="0">
            <a:spAutoFit/>
          </a:bodyPr>
          <a:lstStyle/>
          <a:p>
            <a:endParaRPr lang="ru-RU" dirty="0"/>
          </a:p>
        </p:txBody>
      </p:sp>
    </p:spTree>
    <p:extLst>
      <p:ext uri="{BB962C8B-B14F-4D97-AF65-F5344CB8AC3E}">
        <p14:creationId xmlns:p14="http://schemas.microsoft.com/office/powerpoint/2010/main" val="328533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a:extLst>
              <a:ext uri="{FF2B5EF4-FFF2-40B4-BE49-F238E27FC236}">
                <a16:creationId xmlns:a16="http://schemas.microsoft.com/office/drawing/2014/main" id="{28E7F580-F5BF-493D-815A-E2D4CD580A4D}"/>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BECCC447-F783-4C5A-8135-188B6A24DFB7}"/>
              </a:ext>
            </a:extLst>
          </p:cNvPr>
          <p:cNvSpPr>
            <a:spLocks noGrp="1"/>
          </p:cNvSpPr>
          <p:nvPr>
            <p:ph type="sldNum" sz="quarter" idx="12"/>
          </p:nvPr>
        </p:nvSpPr>
        <p:spPr/>
        <p:txBody>
          <a:bodyPr/>
          <a:lstStyle/>
          <a:p>
            <a:fld id="{994A9333-B9C6-49B8-AF88-F6DACBA0B9BB}" type="slidenum">
              <a:rPr lang="ru-RU" sz="4000" smtClean="0"/>
              <a:t>20</a:t>
            </a:fld>
            <a:endParaRPr lang="ru-RU" sz="4000" dirty="0"/>
          </a:p>
        </p:txBody>
      </p:sp>
      <p:pic>
        <p:nvPicPr>
          <p:cNvPr id="7" name="Рисунок 6">
            <a:extLst>
              <a:ext uri="{FF2B5EF4-FFF2-40B4-BE49-F238E27FC236}">
                <a16:creationId xmlns:a16="http://schemas.microsoft.com/office/drawing/2014/main" id="{8F936AF0-ED89-4A3D-BC41-4E0D3AF72247}"/>
              </a:ext>
            </a:extLst>
          </p:cNvPr>
          <p:cNvPicPr>
            <a:picLocks noChangeAspect="1"/>
          </p:cNvPicPr>
          <p:nvPr/>
        </p:nvPicPr>
        <p:blipFill>
          <a:blip r:embed="rId2"/>
          <a:stretch>
            <a:fillRect/>
          </a:stretch>
        </p:blipFill>
        <p:spPr>
          <a:xfrm>
            <a:off x="685800" y="502480"/>
            <a:ext cx="8399233" cy="674938"/>
          </a:xfrm>
          <a:prstGeom prst="rect">
            <a:avLst/>
          </a:prstGeom>
        </p:spPr>
      </p:pic>
      <p:pic>
        <p:nvPicPr>
          <p:cNvPr id="9" name="Рисунок 8">
            <a:extLst>
              <a:ext uri="{FF2B5EF4-FFF2-40B4-BE49-F238E27FC236}">
                <a16:creationId xmlns:a16="http://schemas.microsoft.com/office/drawing/2014/main" id="{BB9C3AB2-0C63-45D1-B66B-3CBB2A002BFD}"/>
              </a:ext>
            </a:extLst>
          </p:cNvPr>
          <p:cNvPicPr>
            <a:picLocks noChangeAspect="1"/>
          </p:cNvPicPr>
          <p:nvPr/>
        </p:nvPicPr>
        <p:blipFill>
          <a:blip r:embed="rId3"/>
          <a:stretch>
            <a:fillRect/>
          </a:stretch>
        </p:blipFill>
        <p:spPr>
          <a:xfrm>
            <a:off x="685800" y="1063390"/>
            <a:ext cx="8378538" cy="674938"/>
          </a:xfrm>
          <a:prstGeom prst="rect">
            <a:avLst/>
          </a:prstGeom>
        </p:spPr>
      </p:pic>
      <p:pic>
        <p:nvPicPr>
          <p:cNvPr id="11" name="Рисунок 10">
            <a:extLst>
              <a:ext uri="{FF2B5EF4-FFF2-40B4-BE49-F238E27FC236}">
                <a16:creationId xmlns:a16="http://schemas.microsoft.com/office/drawing/2014/main" id="{4FC50C2F-F87E-47AE-997F-A728BFEA2B7D}"/>
              </a:ext>
            </a:extLst>
          </p:cNvPr>
          <p:cNvPicPr>
            <a:picLocks noChangeAspect="1"/>
          </p:cNvPicPr>
          <p:nvPr/>
        </p:nvPicPr>
        <p:blipFill>
          <a:blip r:embed="rId4"/>
          <a:stretch>
            <a:fillRect/>
          </a:stretch>
        </p:blipFill>
        <p:spPr>
          <a:xfrm>
            <a:off x="685800" y="2025936"/>
            <a:ext cx="8742220" cy="516273"/>
          </a:xfrm>
          <a:prstGeom prst="rect">
            <a:avLst/>
          </a:prstGeom>
        </p:spPr>
      </p:pic>
      <p:pic>
        <p:nvPicPr>
          <p:cNvPr id="13" name="Рисунок 12">
            <a:extLst>
              <a:ext uri="{FF2B5EF4-FFF2-40B4-BE49-F238E27FC236}">
                <a16:creationId xmlns:a16="http://schemas.microsoft.com/office/drawing/2014/main" id="{760E63C4-81EE-4F62-A842-73E8C93CF3A2}"/>
              </a:ext>
            </a:extLst>
          </p:cNvPr>
          <p:cNvPicPr>
            <a:picLocks noChangeAspect="1"/>
          </p:cNvPicPr>
          <p:nvPr/>
        </p:nvPicPr>
        <p:blipFill>
          <a:blip r:embed="rId5"/>
          <a:stretch>
            <a:fillRect/>
          </a:stretch>
        </p:blipFill>
        <p:spPr>
          <a:xfrm>
            <a:off x="685800" y="2600131"/>
            <a:ext cx="8378538" cy="732020"/>
          </a:xfrm>
          <a:prstGeom prst="rect">
            <a:avLst/>
          </a:prstGeom>
        </p:spPr>
      </p:pic>
      <p:pic>
        <p:nvPicPr>
          <p:cNvPr id="15" name="Рисунок 14">
            <a:extLst>
              <a:ext uri="{FF2B5EF4-FFF2-40B4-BE49-F238E27FC236}">
                <a16:creationId xmlns:a16="http://schemas.microsoft.com/office/drawing/2014/main" id="{78353B99-261E-4F58-B9B4-053817AFD004}"/>
              </a:ext>
            </a:extLst>
          </p:cNvPr>
          <p:cNvPicPr>
            <a:picLocks noChangeAspect="1"/>
          </p:cNvPicPr>
          <p:nvPr/>
        </p:nvPicPr>
        <p:blipFill>
          <a:blip r:embed="rId6"/>
          <a:stretch>
            <a:fillRect/>
          </a:stretch>
        </p:blipFill>
        <p:spPr>
          <a:xfrm>
            <a:off x="685801" y="3535951"/>
            <a:ext cx="8378538" cy="712519"/>
          </a:xfrm>
          <a:prstGeom prst="rect">
            <a:avLst/>
          </a:prstGeom>
        </p:spPr>
      </p:pic>
      <p:pic>
        <p:nvPicPr>
          <p:cNvPr id="17" name="Рисунок 16">
            <a:extLst>
              <a:ext uri="{FF2B5EF4-FFF2-40B4-BE49-F238E27FC236}">
                <a16:creationId xmlns:a16="http://schemas.microsoft.com/office/drawing/2014/main" id="{3BA3004F-1F32-4D03-BC04-3C2D6CDE8013}"/>
              </a:ext>
            </a:extLst>
          </p:cNvPr>
          <p:cNvPicPr>
            <a:picLocks noChangeAspect="1"/>
          </p:cNvPicPr>
          <p:nvPr/>
        </p:nvPicPr>
        <p:blipFill>
          <a:blip r:embed="rId7"/>
          <a:stretch>
            <a:fillRect/>
          </a:stretch>
        </p:blipFill>
        <p:spPr>
          <a:xfrm>
            <a:off x="685800" y="4549320"/>
            <a:ext cx="7553325" cy="409575"/>
          </a:xfrm>
          <a:prstGeom prst="rect">
            <a:avLst/>
          </a:prstGeom>
        </p:spPr>
      </p:pic>
      <p:pic>
        <p:nvPicPr>
          <p:cNvPr id="19" name="Рисунок 18">
            <a:extLst>
              <a:ext uri="{FF2B5EF4-FFF2-40B4-BE49-F238E27FC236}">
                <a16:creationId xmlns:a16="http://schemas.microsoft.com/office/drawing/2014/main" id="{D85F6729-291E-4907-AF34-4E31BA14D772}"/>
              </a:ext>
            </a:extLst>
          </p:cNvPr>
          <p:cNvPicPr>
            <a:picLocks noChangeAspect="1"/>
          </p:cNvPicPr>
          <p:nvPr/>
        </p:nvPicPr>
        <p:blipFill>
          <a:blip r:embed="rId8"/>
          <a:stretch>
            <a:fillRect/>
          </a:stretch>
        </p:blipFill>
        <p:spPr>
          <a:xfrm>
            <a:off x="685800" y="5133489"/>
            <a:ext cx="8399233" cy="638692"/>
          </a:xfrm>
          <a:prstGeom prst="rect">
            <a:avLst/>
          </a:prstGeom>
        </p:spPr>
      </p:pic>
    </p:spTree>
    <p:extLst>
      <p:ext uri="{BB962C8B-B14F-4D97-AF65-F5344CB8AC3E}">
        <p14:creationId xmlns:p14="http://schemas.microsoft.com/office/powerpoint/2010/main" val="296758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BF8397-A0CF-412F-816C-C2B517D8DC1C}"/>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Логические операторы в запросах (</a:t>
            </a:r>
            <a:r>
              <a:rPr lang="ru-RU" sz="3200" b="1" dirty="0" err="1">
                <a:solidFill>
                  <a:srgbClr val="000000"/>
                </a:solidFill>
                <a:latin typeface="-apple-system, BlinkMacSystemFont, Roboto, Oxygen-Sans, Ubuntu, Cantarell, &quot;Helvetica Neue&quot;, sans-serif"/>
              </a:rPr>
              <a:t>tsquery</a:t>
            </a:r>
            <a:r>
              <a:rPr lang="ru-RU" sz="3200" b="1" dirty="0">
                <a:solidFill>
                  <a:srgbClr val="000000"/>
                </a:solidFill>
                <a:latin typeface="-apple-system, BlinkMacSystemFont, Roboto, Oxygen-Sans, Ubuntu, Cantarell, &quot;Helvetica Neue&quot;, sans-serif"/>
              </a:rPr>
              <a:t>)</a:t>
            </a:r>
          </a:p>
        </p:txBody>
      </p:sp>
      <p:sp>
        <p:nvSpPr>
          <p:cNvPr id="3" name="Объект 2">
            <a:extLst>
              <a:ext uri="{FF2B5EF4-FFF2-40B4-BE49-F238E27FC236}">
                <a16:creationId xmlns:a16="http://schemas.microsoft.com/office/drawing/2014/main" id="{4E2DA267-4B30-4253-B94C-31CE91A7F4DA}"/>
              </a:ext>
            </a:extLst>
          </p:cNvPr>
          <p:cNvSpPr>
            <a:spLocks noGrp="1"/>
          </p:cNvSpPr>
          <p:nvPr>
            <p:ph idx="1"/>
          </p:nvPr>
        </p:nvSpPr>
        <p:spPr/>
        <p:txBody>
          <a:bodyPr>
            <a:normAutofit fontScale="92500"/>
          </a:bodyPr>
          <a:lstStyle/>
          <a:p>
            <a:r>
              <a:rPr lang="ru-RU" b="1" dirty="0">
                <a:solidFill>
                  <a:srgbClr val="000000"/>
                </a:solidFill>
                <a:latin typeface="-apple-system"/>
              </a:rPr>
              <a:t>&amp; (И) </a:t>
            </a:r>
            <a:r>
              <a:rPr lang="ru-RU" dirty="0">
                <a:solidFill>
                  <a:srgbClr val="000000"/>
                </a:solidFill>
                <a:latin typeface="-apple-system"/>
              </a:rPr>
              <a:t>указывает, что оба его операнда должны присутствовать в документе</a:t>
            </a:r>
          </a:p>
          <a:p>
            <a:r>
              <a:rPr lang="ru-RU" b="1" dirty="0">
                <a:solidFill>
                  <a:srgbClr val="000000"/>
                </a:solidFill>
                <a:latin typeface="-apple-system"/>
              </a:rPr>
              <a:t>| (ИЛИ) </a:t>
            </a:r>
            <a:r>
              <a:rPr lang="ru-RU" dirty="0">
                <a:solidFill>
                  <a:srgbClr val="000000"/>
                </a:solidFill>
                <a:latin typeface="-apple-system"/>
              </a:rPr>
              <a:t>указывает, что в документе должен присутствовать минимум один из его операндов</a:t>
            </a:r>
          </a:p>
          <a:p>
            <a:r>
              <a:rPr lang="ru-RU" b="1" dirty="0">
                <a:solidFill>
                  <a:srgbClr val="000000"/>
                </a:solidFill>
                <a:latin typeface="-apple-system"/>
              </a:rPr>
              <a:t>! (НЕ) </a:t>
            </a:r>
            <a:r>
              <a:rPr lang="ru-RU" dirty="0">
                <a:solidFill>
                  <a:srgbClr val="000000"/>
                </a:solidFill>
                <a:latin typeface="-apple-system"/>
              </a:rPr>
              <a:t>указывает, что его операнд не должен присутствовать</a:t>
            </a:r>
          </a:p>
          <a:p>
            <a:r>
              <a:rPr lang="ru-RU" b="1" dirty="0">
                <a:solidFill>
                  <a:srgbClr val="000000"/>
                </a:solidFill>
                <a:latin typeface="-apple-system"/>
              </a:rPr>
              <a:t>&lt;-&gt; </a:t>
            </a:r>
            <a:r>
              <a:rPr lang="en-US" b="1" dirty="0">
                <a:solidFill>
                  <a:srgbClr val="000000"/>
                </a:solidFill>
                <a:latin typeface="-apple-system"/>
              </a:rPr>
              <a:t>(&lt;1&gt;)</a:t>
            </a:r>
            <a:r>
              <a:rPr lang="ru-RU" b="1" dirty="0">
                <a:solidFill>
                  <a:srgbClr val="000000"/>
                </a:solidFill>
                <a:latin typeface="-apple-system"/>
              </a:rPr>
              <a:t> (ПРЕДШЕСТВУЕТ) </a:t>
            </a:r>
            <a:r>
              <a:rPr lang="ru-RU" dirty="0">
                <a:solidFill>
                  <a:srgbClr val="000000"/>
                </a:solidFill>
                <a:latin typeface="-apple-system"/>
              </a:rPr>
              <a:t>находит соответствие, только если его операнды расположены рядом и в заданном порядке. Общая версия оператора ПРЕДШЕСТВУЕТ имеет вид </a:t>
            </a:r>
            <a:r>
              <a:rPr lang="ru-RU" b="1" dirty="0">
                <a:solidFill>
                  <a:srgbClr val="000000"/>
                </a:solidFill>
                <a:latin typeface="-apple-system"/>
              </a:rPr>
              <a:t>&lt;</a:t>
            </a:r>
            <a:r>
              <a:rPr lang="en-US" b="1" dirty="0">
                <a:solidFill>
                  <a:srgbClr val="000000"/>
                </a:solidFill>
                <a:latin typeface="-apple-system"/>
              </a:rPr>
              <a:t>N</a:t>
            </a:r>
            <a:r>
              <a:rPr lang="ru-RU" b="1" dirty="0">
                <a:solidFill>
                  <a:srgbClr val="000000"/>
                </a:solidFill>
                <a:latin typeface="-apple-system"/>
              </a:rPr>
              <a:t>&gt;</a:t>
            </a:r>
            <a:r>
              <a:rPr lang="ru-RU" dirty="0">
                <a:solidFill>
                  <a:srgbClr val="000000"/>
                </a:solidFill>
                <a:latin typeface="-apple-system"/>
              </a:rPr>
              <a:t>, где N — целое число, выражающее разность между позициями найденных лексем. </a:t>
            </a:r>
          </a:p>
          <a:p>
            <a:r>
              <a:rPr lang="ru-RU" dirty="0"/>
              <a:t>Приоритеты в порядке возрастания: |, &amp;, &lt;-&gt; и !.</a:t>
            </a:r>
            <a:endParaRPr lang="ru-RU" dirty="0">
              <a:solidFill>
                <a:srgbClr val="000000"/>
              </a:solidFill>
              <a:latin typeface="-apple-system"/>
            </a:endParaRPr>
          </a:p>
        </p:txBody>
      </p:sp>
      <p:sp>
        <p:nvSpPr>
          <p:cNvPr id="4" name="Нижний колонтитул 3">
            <a:extLst>
              <a:ext uri="{FF2B5EF4-FFF2-40B4-BE49-F238E27FC236}">
                <a16:creationId xmlns:a16="http://schemas.microsoft.com/office/drawing/2014/main" id="{5D935F4E-9DDB-41D0-A6AB-6F25C90928A4}"/>
              </a:ext>
            </a:extLst>
          </p:cNvPr>
          <p:cNvSpPr>
            <a:spLocks noGrp="1"/>
          </p:cNvSpPr>
          <p:nvPr>
            <p:ph type="ftr" sz="quarter" idx="11"/>
          </p:nvPr>
        </p:nvSpPr>
        <p:spPr>
          <a:xfrm>
            <a:off x="2830286" y="6356350"/>
            <a:ext cx="5323114" cy="365125"/>
          </a:xfrm>
        </p:spPr>
        <p:txBody>
          <a:bodyPr/>
          <a:lstStyle/>
          <a:p>
            <a:r>
              <a:rPr lang="en-US" dirty="0"/>
              <a:t>https://postgrespro.ru/docs/postgrespro/10/textsearch-controls</a:t>
            </a:r>
            <a:endParaRPr lang="ru-RU" dirty="0"/>
          </a:p>
        </p:txBody>
      </p:sp>
      <p:sp>
        <p:nvSpPr>
          <p:cNvPr id="5" name="Номер слайда 4">
            <a:extLst>
              <a:ext uri="{FF2B5EF4-FFF2-40B4-BE49-F238E27FC236}">
                <a16:creationId xmlns:a16="http://schemas.microsoft.com/office/drawing/2014/main" id="{525F831A-2DEE-4AEF-B1B0-7542599FD6CA}"/>
              </a:ext>
            </a:extLst>
          </p:cNvPr>
          <p:cNvSpPr>
            <a:spLocks noGrp="1"/>
          </p:cNvSpPr>
          <p:nvPr>
            <p:ph type="sldNum" sz="quarter" idx="12"/>
          </p:nvPr>
        </p:nvSpPr>
        <p:spPr/>
        <p:txBody>
          <a:bodyPr/>
          <a:lstStyle/>
          <a:p>
            <a:fld id="{994A9333-B9C6-49B8-AF88-F6DACBA0B9BB}" type="slidenum">
              <a:rPr lang="ru-RU" sz="4000" smtClean="0"/>
              <a:t>21</a:t>
            </a:fld>
            <a:endParaRPr lang="ru-RU" sz="4000" dirty="0"/>
          </a:p>
        </p:txBody>
      </p:sp>
    </p:spTree>
    <p:extLst>
      <p:ext uri="{BB962C8B-B14F-4D97-AF65-F5344CB8AC3E}">
        <p14:creationId xmlns:p14="http://schemas.microsoft.com/office/powerpoint/2010/main" val="310280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5C4E1E-CBC4-4DEC-8A59-A2386250F417}"/>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Особенности запроса &lt;-&gt;</a:t>
            </a:r>
          </a:p>
        </p:txBody>
      </p:sp>
      <p:sp>
        <p:nvSpPr>
          <p:cNvPr id="3" name="Объект 2">
            <a:extLst>
              <a:ext uri="{FF2B5EF4-FFF2-40B4-BE49-F238E27FC236}">
                <a16:creationId xmlns:a16="http://schemas.microsoft.com/office/drawing/2014/main" id="{52EF3E90-ECD0-44D0-A63E-529E2CF19184}"/>
              </a:ext>
            </a:extLst>
          </p:cNvPr>
          <p:cNvSpPr>
            <a:spLocks noGrp="1"/>
          </p:cNvSpPr>
          <p:nvPr>
            <p:ph idx="1"/>
          </p:nvPr>
        </p:nvSpPr>
        <p:spPr/>
        <p:txBody>
          <a:bodyPr>
            <a:normAutofit/>
          </a:bodyPr>
          <a:lstStyle/>
          <a:p>
            <a:pPr marL="0" indent="0">
              <a:buNone/>
            </a:pPr>
            <a:r>
              <a:rPr lang="ru-RU" dirty="0">
                <a:solidFill>
                  <a:srgbClr val="FF0000"/>
                </a:solidFill>
              </a:rPr>
              <a:t>	</a:t>
            </a:r>
            <a:r>
              <a:rPr lang="ru-RU" sz="2600" dirty="0">
                <a:solidFill>
                  <a:srgbClr val="000000"/>
                </a:solidFill>
                <a:latin typeface="-apple-system"/>
              </a:rPr>
              <a:t>Операторы И/ИЛИ/НЕ имеют другое значение в аргументах оператора ПРЕДШЕСТВУЕТ</a:t>
            </a:r>
          </a:p>
          <a:p>
            <a:r>
              <a:rPr lang="ru-RU" sz="2600" dirty="0">
                <a:solidFill>
                  <a:srgbClr val="000000"/>
                </a:solidFill>
                <a:latin typeface="-apple-system"/>
              </a:rPr>
              <a:t>!x соответствуют только документы, не содержащие x нигде;</a:t>
            </a:r>
          </a:p>
          <a:p>
            <a:r>
              <a:rPr lang="ru-RU" sz="2600" dirty="0">
                <a:solidFill>
                  <a:srgbClr val="000000"/>
                </a:solidFill>
                <a:latin typeface="-apple-system"/>
              </a:rPr>
              <a:t>!x &lt;-&gt; y соответствует y, если оно не следует непосредственно за x;</a:t>
            </a:r>
          </a:p>
          <a:p>
            <a:r>
              <a:rPr lang="ru-RU" sz="2600" dirty="0">
                <a:solidFill>
                  <a:srgbClr val="000000"/>
                </a:solidFill>
                <a:latin typeface="-apple-system"/>
              </a:rPr>
              <a:t>x &amp; y обычно требуется, чтобы и x, и y встречались в каком-то месте документа;</a:t>
            </a:r>
          </a:p>
          <a:p>
            <a:r>
              <a:rPr lang="ru-RU" sz="2600" dirty="0">
                <a:solidFill>
                  <a:srgbClr val="000000"/>
                </a:solidFill>
                <a:latin typeface="-apple-system"/>
              </a:rPr>
              <a:t>(x &amp; y) &lt;-&gt; z требуется, чтобы x и y располагались в одном месте, непосредственно перед z.</a:t>
            </a:r>
          </a:p>
        </p:txBody>
      </p:sp>
      <p:sp>
        <p:nvSpPr>
          <p:cNvPr id="4" name="Нижний колонтитул 3">
            <a:extLst>
              <a:ext uri="{FF2B5EF4-FFF2-40B4-BE49-F238E27FC236}">
                <a16:creationId xmlns:a16="http://schemas.microsoft.com/office/drawing/2014/main" id="{058ADD7E-8C0F-4DB6-9A4D-66A4FDADCBA3}"/>
              </a:ext>
            </a:extLst>
          </p:cNvPr>
          <p:cNvSpPr>
            <a:spLocks noGrp="1"/>
          </p:cNvSpPr>
          <p:nvPr>
            <p:ph type="ftr" sz="quarter" idx="11"/>
          </p:nvPr>
        </p:nvSpPr>
        <p:spPr>
          <a:xfrm>
            <a:off x="2198914" y="6356350"/>
            <a:ext cx="5954486" cy="365125"/>
          </a:xfrm>
        </p:spPr>
        <p:txBody>
          <a:bodyPr/>
          <a:lstStyle/>
          <a:p>
            <a:r>
              <a:rPr lang="en-US" dirty="0"/>
              <a:t>https://postgrespro.ru/docs/postgrespro/10/textsearch-controls</a:t>
            </a:r>
            <a:endParaRPr lang="ru-RU" dirty="0"/>
          </a:p>
        </p:txBody>
      </p:sp>
      <p:sp>
        <p:nvSpPr>
          <p:cNvPr id="5" name="Номер слайда 4">
            <a:extLst>
              <a:ext uri="{FF2B5EF4-FFF2-40B4-BE49-F238E27FC236}">
                <a16:creationId xmlns:a16="http://schemas.microsoft.com/office/drawing/2014/main" id="{A991F11C-CC30-43CF-B3F9-E59E29BF55E1}"/>
              </a:ext>
            </a:extLst>
          </p:cNvPr>
          <p:cNvSpPr>
            <a:spLocks noGrp="1"/>
          </p:cNvSpPr>
          <p:nvPr>
            <p:ph type="sldNum" sz="quarter" idx="12"/>
          </p:nvPr>
        </p:nvSpPr>
        <p:spPr/>
        <p:txBody>
          <a:bodyPr/>
          <a:lstStyle/>
          <a:p>
            <a:fld id="{994A9333-B9C6-49B8-AF88-F6DACBA0B9BB}" type="slidenum">
              <a:rPr lang="ru-RU" sz="4000" smtClean="0"/>
              <a:t>22</a:t>
            </a:fld>
            <a:endParaRPr lang="ru-RU" sz="4000" dirty="0"/>
          </a:p>
        </p:txBody>
      </p:sp>
    </p:spTree>
    <p:extLst>
      <p:ext uri="{BB962C8B-B14F-4D97-AF65-F5344CB8AC3E}">
        <p14:creationId xmlns:p14="http://schemas.microsoft.com/office/powerpoint/2010/main" val="3001615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a:extLst>
              <a:ext uri="{FF2B5EF4-FFF2-40B4-BE49-F238E27FC236}">
                <a16:creationId xmlns:a16="http://schemas.microsoft.com/office/drawing/2014/main" id="{33CD8607-F1D4-4D7E-8EEB-B1450D4CC35C}"/>
              </a:ext>
            </a:extLst>
          </p:cNvPr>
          <p:cNvSpPr>
            <a:spLocks noGrp="1"/>
          </p:cNvSpPr>
          <p:nvPr>
            <p:ph type="ftr" sz="quarter" idx="11"/>
          </p:nvPr>
        </p:nvSpPr>
        <p:spPr>
          <a:xfrm>
            <a:off x="2656114" y="6356350"/>
            <a:ext cx="5497286" cy="365125"/>
          </a:xfrm>
        </p:spPr>
        <p:txBody>
          <a:bodyPr/>
          <a:lstStyle/>
          <a:p>
            <a:r>
              <a:rPr lang="en-US" dirty="0"/>
              <a:t>https://postgrespro.ru/docs/postgrespro/10/textsearch-controls</a:t>
            </a:r>
            <a:endParaRPr lang="ru-RU" dirty="0"/>
          </a:p>
        </p:txBody>
      </p:sp>
      <p:sp>
        <p:nvSpPr>
          <p:cNvPr id="5" name="Номер слайда 4">
            <a:extLst>
              <a:ext uri="{FF2B5EF4-FFF2-40B4-BE49-F238E27FC236}">
                <a16:creationId xmlns:a16="http://schemas.microsoft.com/office/drawing/2014/main" id="{48AAEFE1-B452-413E-AA9B-897D4C9DCBA5}"/>
              </a:ext>
            </a:extLst>
          </p:cNvPr>
          <p:cNvSpPr>
            <a:spLocks noGrp="1"/>
          </p:cNvSpPr>
          <p:nvPr>
            <p:ph type="sldNum" sz="quarter" idx="12"/>
          </p:nvPr>
        </p:nvSpPr>
        <p:spPr/>
        <p:txBody>
          <a:bodyPr/>
          <a:lstStyle/>
          <a:p>
            <a:fld id="{994A9333-B9C6-49B8-AF88-F6DACBA0B9BB}" type="slidenum">
              <a:rPr lang="ru-RU" sz="4000" smtClean="0"/>
              <a:t>23</a:t>
            </a:fld>
            <a:endParaRPr lang="ru-RU" sz="4000" dirty="0"/>
          </a:p>
        </p:txBody>
      </p:sp>
      <p:pic>
        <p:nvPicPr>
          <p:cNvPr id="9" name="Рисунок 8">
            <a:extLst>
              <a:ext uri="{FF2B5EF4-FFF2-40B4-BE49-F238E27FC236}">
                <a16:creationId xmlns:a16="http://schemas.microsoft.com/office/drawing/2014/main" id="{2691E7A4-9086-4DD6-A7DE-6233F7D45F3C}"/>
              </a:ext>
            </a:extLst>
          </p:cNvPr>
          <p:cNvPicPr>
            <a:picLocks noChangeAspect="1"/>
          </p:cNvPicPr>
          <p:nvPr/>
        </p:nvPicPr>
        <p:blipFill>
          <a:blip r:embed="rId2"/>
          <a:stretch>
            <a:fillRect/>
          </a:stretch>
        </p:blipFill>
        <p:spPr>
          <a:xfrm>
            <a:off x="563880" y="526732"/>
            <a:ext cx="8829675" cy="504825"/>
          </a:xfrm>
          <a:prstGeom prst="rect">
            <a:avLst/>
          </a:prstGeom>
        </p:spPr>
      </p:pic>
      <p:pic>
        <p:nvPicPr>
          <p:cNvPr id="11" name="Рисунок 10">
            <a:extLst>
              <a:ext uri="{FF2B5EF4-FFF2-40B4-BE49-F238E27FC236}">
                <a16:creationId xmlns:a16="http://schemas.microsoft.com/office/drawing/2014/main" id="{0E134765-F0F0-45B6-AE81-373D2DEDF479}"/>
              </a:ext>
            </a:extLst>
          </p:cNvPr>
          <p:cNvPicPr>
            <a:picLocks noChangeAspect="1"/>
          </p:cNvPicPr>
          <p:nvPr/>
        </p:nvPicPr>
        <p:blipFill>
          <a:blip r:embed="rId3"/>
          <a:stretch>
            <a:fillRect/>
          </a:stretch>
        </p:blipFill>
        <p:spPr>
          <a:xfrm>
            <a:off x="563881" y="1220470"/>
            <a:ext cx="5135879" cy="882145"/>
          </a:xfrm>
          <a:prstGeom prst="rect">
            <a:avLst/>
          </a:prstGeom>
        </p:spPr>
      </p:pic>
      <p:pic>
        <p:nvPicPr>
          <p:cNvPr id="13" name="Рисунок 12">
            <a:extLst>
              <a:ext uri="{FF2B5EF4-FFF2-40B4-BE49-F238E27FC236}">
                <a16:creationId xmlns:a16="http://schemas.microsoft.com/office/drawing/2014/main" id="{61516D6F-24B6-4025-8A65-FB356B4CA278}"/>
              </a:ext>
            </a:extLst>
          </p:cNvPr>
          <p:cNvPicPr>
            <a:picLocks noChangeAspect="1"/>
          </p:cNvPicPr>
          <p:nvPr/>
        </p:nvPicPr>
        <p:blipFill rotWithShape="1">
          <a:blip r:embed="rId4"/>
          <a:srcRect t="21330"/>
          <a:stretch/>
        </p:blipFill>
        <p:spPr>
          <a:xfrm>
            <a:off x="563880" y="2366542"/>
            <a:ext cx="5328284" cy="543965"/>
          </a:xfrm>
          <a:prstGeom prst="rect">
            <a:avLst/>
          </a:prstGeom>
        </p:spPr>
      </p:pic>
      <p:pic>
        <p:nvPicPr>
          <p:cNvPr id="15" name="Рисунок 14">
            <a:extLst>
              <a:ext uri="{FF2B5EF4-FFF2-40B4-BE49-F238E27FC236}">
                <a16:creationId xmlns:a16="http://schemas.microsoft.com/office/drawing/2014/main" id="{23313737-85CE-498E-91AD-1C9E49CF5176}"/>
              </a:ext>
            </a:extLst>
          </p:cNvPr>
          <p:cNvPicPr>
            <a:picLocks noChangeAspect="1"/>
          </p:cNvPicPr>
          <p:nvPr/>
        </p:nvPicPr>
        <p:blipFill>
          <a:blip r:embed="rId5"/>
          <a:stretch>
            <a:fillRect/>
          </a:stretch>
        </p:blipFill>
        <p:spPr>
          <a:xfrm>
            <a:off x="5892164" y="1646326"/>
            <a:ext cx="5962650" cy="2019300"/>
          </a:xfrm>
          <a:prstGeom prst="rect">
            <a:avLst/>
          </a:prstGeom>
        </p:spPr>
      </p:pic>
      <p:pic>
        <p:nvPicPr>
          <p:cNvPr id="18" name="Рисунок 17">
            <a:extLst>
              <a:ext uri="{FF2B5EF4-FFF2-40B4-BE49-F238E27FC236}">
                <a16:creationId xmlns:a16="http://schemas.microsoft.com/office/drawing/2014/main" id="{6507B235-ABD4-4ADA-AD93-DCB4A2A6896E}"/>
              </a:ext>
            </a:extLst>
          </p:cNvPr>
          <p:cNvPicPr>
            <a:picLocks noChangeAspect="1"/>
          </p:cNvPicPr>
          <p:nvPr/>
        </p:nvPicPr>
        <p:blipFill>
          <a:blip r:embed="rId6"/>
          <a:stretch>
            <a:fillRect/>
          </a:stretch>
        </p:blipFill>
        <p:spPr>
          <a:xfrm>
            <a:off x="563880" y="3625683"/>
            <a:ext cx="6040011" cy="399707"/>
          </a:xfrm>
          <a:prstGeom prst="rect">
            <a:avLst/>
          </a:prstGeom>
        </p:spPr>
      </p:pic>
      <p:pic>
        <p:nvPicPr>
          <p:cNvPr id="20" name="Рисунок 19">
            <a:extLst>
              <a:ext uri="{FF2B5EF4-FFF2-40B4-BE49-F238E27FC236}">
                <a16:creationId xmlns:a16="http://schemas.microsoft.com/office/drawing/2014/main" id="{EE11CF4F-3C5C-4FB6-8B46-A57EBF66F5FE}"/>
              </a:ext>
            </a:extLst>
          </p:cNvPr>
          <p:cNvPicPr>
            <a:picLocks noChangeAspect="1"/>
          </p:cNvPicPr>
          <p:nvPr/>
        </p:nvPicPr>
        <p:blipFill>
          <a:blip r:embed="rId7"/>
          <a:stretch>
            <a:fillRect/>
          </a:stretch>
        </p:blipFill>
        <p:spPr>
          <a:xfrm>
            <a:off x="406400" y="4219320"/>
            <a:ext cx="5981700" cy="1943100"/>
          </a:xfrm>
          <a:prstGeom prst="rect">
            <a:avLst/>
          </a:prstGeom>
        </p:spPr>
      </p:pic>
    </p:spTree>
    <p:extLst>
      <p:ext uri="{BB962C8B-B14F-4D97-AF65-F5344CB8AC3E}">
        <p14:creationId xmlns:p14="http://schemas.microsoft.com/office/powerpoint/2010/main" val="346599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a:extLst>
              <a:ext uri="{FF2B5EF4-FFF2-40B4-BE49-F238E27FC236}">
                <a16:creationId xmlns:a16="http://schemas.microsoft.com/office/drawing/2014/main" id="{91B2D332-4C2C-42A7-84FD-A28F09D8F973}"/>
              </a:ext>
            </a:extLst>
          </p:cNvPr>
          <p:cNvSpPr>
            <a:spLocks noGrp="1"/>
          </p:cNvSpPr>
          <p:nvPr>
            <p:ph type="ftr" sz="quarter" idx="11"/>
          </p:nvPr>
        </p:nvSpPr>
        <p:spPr>
          <a:xfrm>
            <a:off x="2579914" y="6356350"/>
            <a:ext cx="5573486" cy="365125"/>
          </a:xfrm>
        </p:spPr>
        <p:txBody>
          <a:bodyPr/>
          <a:lstStyle/>
          <a:p>
            <a:r>
              <a:rPr lang="en-US" dirty="0"/>
              <a:t>https://postgrespro.ru/docs/postgrespro/10/textsearch-controls</a:t>
            </a:r>
            <a:endParaRPr lang="ru-RU" dirty="0"/>
          </a:p>
        </p:txBody>
      </p:sp>
      <p:sp>
        <p:nvSpPr>
          <p:cNvPr id="5" name="Номер слайда 4">
            <a:extLst>
              <a:ext uri="{FF2B5EF4-FFF2-40B4-BE49-F238E27FC236}">
                <a16:creationId xmlns:a16="http://schemas.microsoft.com/office/drawing/2014/main" id="{A8581344-EEB5-42B1-84CF-EAAC46DE1A39}"/>
              </a:ext>
            </a:extLst>
          </p:cNvPr>
          <p:cNvSpPr>
            <a:spLocks noGrp="1"/>
          </p:cNvSpPr>
          <p:nvPr>
            <p:ph type="sldNum" sz="quarter" idx="12"/>
          </p:nvPr>
        </p:nvSpPr>
        <p:spPr/>
        <p:txBody>
          <a:bodyPr/>
          <a:lstStyle/>
          <a:p>
            <a:fld id="{994A9333-B9C6-49B8-AF88-F6DACBA0B9BB}" type="slidenum">
              <a:rPr lang="ru-RU" sz="4000" smtClean="0"/>
              <a:t>24</a:t>
            </a:fld>
            <a:endParaRPr lang="ru-RU" sz="4000" dirty="0"/>
          </a:p>
        </p:txBody>
      </p:sp>
      <p:pic>
        <p:nvPicPr>
          <p:cNvPr id="7" name="Рисунок 6">
            <a:extLst>
              <a:ext uri="{FF2B5EF4-FFF2-40B4-BE49-F238E27FC236}">
                <a16:creationId xmlns:a16="http://schemas.microsoft.com/office/drawing/2014/main" id="{F616337C-E910-4D66-B4AB-0956AB6F3B94}"/>
              </a:ext>
            </a:extLst>
          </p:cNvPr>
          <p:cNvPicPr>
            <a:picLocks noChangeAspect="1"/>
          </p:cNvPicPr>
          <p:nvPr/>
        </p:nvPicPr>
        <p:blipFill>
          <a:blip r:embed="rId2"/>
          <a:stretch>
            <a:fillRect/>
          </a:stretch>
        </p:blipFill>
        <p:spPr>
          <a:xfrm>
            <a:off x="548323" y="217407"/>
            <a:ext cx="7437438" cy="702284"/>
          </a:xfrm>
          <a:prstGeom prst="rect">
            <a:avLst/>
          </a:prstGeom>
        </p:spPr>
      </p:pic>
      <p:pic>
        <p:nvPicPr>
          <p:cNvPr id="9" name="Рисунок 8">
            <a:extLst>
              <a:ext uri="{FF2B5EF4-FFF2-40B4-BE49-F238E27FC236}">
                <a16:creationId xmlns:a16="http://schemas.microsoft.com/office/drawing/2014/main" id="{227D165D-B4BB-4FA4-ADDF-D6B86DE8B3A1}"/>
              </a:ext>
            </a:extLst>
          </p:cNvPr>
          <p:cNvPicPr>
            <a:picLocks noChangeAspect="1"/>
          </p:cNvPicPr>
          <p:nvPr/>
        </p:nvPicPr>
        <p:blipFill>
          <a:blip r:embed="rId3"/>
          <a:stretch>
            <a:fillRect/>
          </a:stretch>
        </p:blipFill>
        <p:spPr>
          <a:xfrm>
            <a:off x="548322" y="3182600"/>
            <a:ext cx="7437440" cy="634594"/>
          </a:xfrm>
          <a:prstGeom prst="rect">
            <a:avLst/>
          </a:prstGeom>
        </p:spPr>
      </p:pic>
      <p:pic>
        <p:nvPicPr>
          <p:cNvPr id="13" name="Рисунок 12">
            <a:extLst>
              <a:ext uri="{FF2B5EF4-FFF2-40B4-BE49-F238E27FC236}">
                <a16:creationId xmlns:a16="http://schemas.microsoft.com/office/drawing/2014/main" id="{4D6CAB4F-0724-46EC-B747-DA4E2EE73DB2}"/>
              </a:ext>
            </a:extLst>
          </p:cNvPr>
          <p:cNvPicPr>
            <a:picLocks noChangeAspect="1"/>
          </p:cNvPicPr>
          <p:nvPr/>
        </p:nvPicPr>
        <p:blipFill>
          <a:blip r:embed="rId4"/>
          <a:stretch>
            <a:fillRect/>
          </a:stretch>
        </p:blipFill>
        <p:spPr>
          <a:xfrm>
            <a:off x="548321" y="964930"/>
            <a:ext cx="8148638" cy="476782"/>
          </a:xfrm>
          <a:prstGeom prst="rect">
            <a:avLst/>
          </a:prstGeom>
        </p:spPr>
      </p:pic>
      <p:pic>
        <p:nvPicPr>
          <p:cNvPr id="15" name="Рисунок 14">
            <a:extLst>
              <a:ext uri="{FF2B5EF4-FFF2-40B4-BE49-F238E27FC236}">
                <a16:creationId xmlns:a16="http://schemas.microsoft.com/office/drawing/2014/main" id="{A217A674-0F74-4EF1-86B1-53D2D8D8DBA0}"/>
              </a:ext>
            </a:extLst>
          </p:cNvPr>
          <p:cNvPicPr>
            <a:picLocks noChangeAspect="1"/>
          </p:cNvPicPr>
          <p:nvPr/>
        </p:nvPicPr>
        <p:blipFill>
          <a:blip r:embed="rId5"/>
          <a:stretch>
            <a:fillRect/>
          </a:stretch>
        </p:blipFill>
        <p:spPr>
          <a:xfrm>
            <a:off x="6811010" y="1486951"/>
            <a:ext cx="4786948" cy="1537854"/>
          </a:xfrm>
          <a:prstGeom prst="rect">
            <a:avLst/>
          </a:prstGeom>
        </p:spPr>
      </p:pic>
      <p:pic>
        <p:nvPicPr>
          <p:cNvPr id="17" name="Рисунок 16">
            <a:extLst>
              <a:ext uri="{FF2B5EF4-FFF2-40B4-BE49-F238E27FC236}">
                <a16:creationId xmlns:a16="http://schemas.microsoft.com/office/drawing/2014/main" id="{05BDE6BA-64AA-4527-BFEF-C8397931223F}"/>
              </a:ext>
            </a:extLst>
          </p:cNvPr>
          <p:cNvPicPr>
            <a:picLocks noChangeAspect="1"/>
          </p:cNvPicPr>
          <p:nvPr/>
        </p:nvPicPr>
        <p:blipFill>
          <a:blip r:embed="rId6"/>
          <a:stretch>
            <a:fillRect/>
          </a:stretch>
        </p:blipFill>
        <p:spPr>
          <a:xfrm>
            <a:off x="548321" y="3922458"/>
            <a:ext cx="8148638" cy="452702"/>
          </a:xfrm>
          <a:prstGeom prst="rect">
            <a:avLst/>
          </a:prstGeom>
        </p:spPr>
      </p:pic>
      <p:pic>
        <p:nvPicPr>
          <p:cNvPr id="19" name="Рисунок 18">
            <a:extLst>
              <a:ext uri="{FF2B5EF4-FFF2-40B4-BE49-F238E27FC236}">
                <a16:creationId xmlns:a16="http://schemas.microsoft.com/office/drawing/2014/main" id="{A8397202-353A-4124-BC24-E3A4FBA61C12}"/>
              </a:ext>
            </a:extLst>
          </p:cNvPr>
          <p:cNvPicPr>
            <a:picLocks noChangeAspect="1"/>
          </p:cNvPicPr>
          <p:nvPr/>
        </p:nvPicPr>
        <p:blipFill>
          <a:blip r:embed="rId7"/>
          <a:stretch>
            <a:fillRect/>
          </a:stretch>
        </p:blipFill>
        <p:spPr>
          <a:xfrm>
            <a:off x="6788467" y="4486629"/>
            <a:ext cx="4565333" cy="1487907"/>
          </a:xfrm>
          <a:prstGeom prst="rect">
            <a:avLst/>
          </a:prstGeom>
        </p:spPr>
      </p:pic>
    </p:spTree>
    <p:extLst>
      <p:ext uri="{BB962C8B-B14F-4D97-AF65-F5344CB8AC3E}">
        <p14:creationId xmlns:p14="http://schemas.microsoft.com/office/powerpoint/2010/main" val="217423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074EB3-7060-4295-8B06-E969E6B8FE44}"/>
              </a:ext>
            </a:extLst>
          </p:cNvPr>
          <p:cNvSpPr>
            <a:spLocks noGrp="1"/>
          </p:cNvSpPr>
          <p:nvPr>
            <p:ph idx="1"/>
          </p:nvPr>
        </p:nvSpPr>
        <p:spPr>
          <a:xfrm>
            <a:off x="532765" y="592139"/>
            <a:ext cx="10515600" cy="4848224"/>
          </a:xfrm>
        </p:spPr>
        <p:txBody>
          <a:bodyPr>
            <a:normAutofit/>
          </a:bodyPr>
          <a:lstStyle/>
          <a:p>
            <a:r>
              <a:rPr lang="en-US" sz="1800" dirty="0" err="1">
                <a:solidFill>
                  <a:srgbClr val="000000"/>
                </a:solidFill>
                <a:latin typeface="-apple-system"/>
              </a:rPr>
              <a:t>tsvector</a:t>
            </a:r>
            <a:r>
              <a:rPr lang="en-US" sz="1800" dirty="0">
                <a:solidFill>
                  <a:srgbClr val="000000"/>
                </a:solidFill>
                <a:latin typeface="-apple-system"/>
              </a:rPr>
              <a:t> @@ </a:t>
            </a:r>
            <a:r>
              <a:rPr lang="en-US" sz="1800" dirty="0" err="1">
                <a:solidFill>
                  <a:srgbClr val="000000"/>
                </a:solidFill>
                <a:latin typeface="-apple-system"/>
              </a:rPr>
              <a:t>tsquery</a:t>
            </a:r>
            <a:endParaRPr lang="en-US" sz="1800" dirty="0">
              <a:solidFill>
                <a:srgbClr val="000000"/>
              </a:solidFill>
              <a:latin typeface="-apple-system"/>
            </a:endParaRPr>
          </a:p>
          <a:p>
            <a:r>
              <a:rPr lang="en-US" sz="1800" dirty="0" err="1">
                <a:solidFill>
                  <a:srgbClr val="000000"/>
                </a:solidFill>
                <a:latin typeface="-apple-system"/>
              </a:rPr>
              <a:t>tsquery</a:t>
            </a:r>
            <a:r>
              <a:rPr lang="en-US" sz="1800" dirty="0">
                <a:solidFill>
                  <a:srgbClr val="000000"/>
                </a:solidFill>
                <a:latin typeface="-apple-system"/>
              </a:rPr>
              <a:t> @@ </a:t>
            </a:r>
            <a:r>
              <a:rPr lang="en-US" sz="1800" dirty="0" err="1">
                <a:solidFill>
                  <a:srgbClr val="000000"/>
                </a:solidFill>
                <a:latin typeface="-apple-system"/>
              </a:rPr>
              <a:t>tsvector</a:t>
            </a:r>
            <a:endParaRPr lang="en-US" sz="1800" dirty="0">
              <a:solidFill>
                <a:srgbClr val="000000"/>
              </a:solidFill>
              <a:latin typeface="-apple-system"/>
            </a:endParaRPr>
          </a:p>
          <a:p>
            <a:r>
              <a:rPr lang="en-US" sz="1800" dirty="0">
                <a:solidFill>
                  <a:srgbClr val="000000"/>
                </a:solidFill>
                <a:latin typeface="-apple-system"/>
              </a:rPr>
              <a:t>text @@ </a:t>
            </a:r>
            <a:r>
              <a:rPr lang="en-US" sz="1800" dirty="0" err="1">
                <a:solidFill>
                  <a:srgbClr val="000000"/>
                </a:solidFill>
                <a:latin typeface="-apple-system"/>
              </a:rPr>
              <a:t>tsquery</a:t>
            </a:r>
            <a:endParaRPr lang="en-US" sz="1800" dirty="0">
              <a:solidFill>
                <a:srgbClr val="000000"/>
              </a:solidFill>
              <a:latin typeface="-apple-system"/>
            </a:endParaRPr>
          </a:p>
          <a:p>
            <a:r>
              <a:rPr lang="en-US" sz="1800" dirty="0">
                <a:solidFill>
                  <a:srgbClr val="000000"/>
                </a:solidFill>
                <a:latin typeface="-apple-system"/>
              </a:rPr>
              <a:t>text @@ text </a:t>
            </a:r>
          </a:p>
          <a:p>
            <a:pPr marL="0" indent="0">
              <a:buNone/>
            </a:pPr>
            <a:r>
              <a:rPr lang="en-US" sz="1800" dirty="0">
                <a:solidFill>
                  <a:srgbClr val="000000"/>
                </a:solidFill>
                <a:latin typeface="-apple-system"/>
              </a:rPr>
              <a:t>	</a:t>
            </a:r>
            <a:r>
              <a:rPr lang="ru-RU" sz="1800" dirty="0">
                <a:solidFill>
                  <a:srgbClr val="000000"/>
                </a:solidFill>
                <a:latin typeface="-apple-system"/>
              </a:rPr>
              <a:t>Форма </a:t>
            </a:r>
            <a:r>
              <a:rPr lang="en-US" sz="1800" dirty="0">
                <a:solidFill>
                  <a:srgbClr val="000000"/>
                </a:solidFill>
                <a:latin typeface="-apple-system"/>
              </a:rPr>
              <a:t>text@@</a:t>
            </a:r>
            <a:r>
              <a:rPr lang="en-US" sz="1800" dirty="0" err="1">
                <a:solidFill>
                  <a:srgbClr val="000000"/>
                </a:solidFill>
                <a:latin typeface="-apple-system"/>
              </a:rPr>
              <a:t>tsquery</a:t>
            </a:r>
            <a:r>
              <a:rPr lang="en-US" sz="1800" dirty="0">
                <a:solidFill>
                  <a:srgbClr val="000000"/>
                </a:solidFill>
                <a:latin typeface="-apple-system"/>
              </a:rPr>
              <a:t> </a:t>
            </a:r>
            <a:r>
              <a:rPr lang="ru-RU" sz="1800" dirty="0">
                <a:solidFill>
                  <a:srgbClr val="000000"/>
                </a:solidFill>
                <a:latin typeface="-apple-system"/>
              </a:rPr>
              <a:t>равнозначна выражению </a:t>
            </a:r>
            <a:r>
              <a:rPr lang="en-US" sz="1800" dirty="0" err="1">
                <a:solidFill>
                  <a:srgbClr val="000000"/>
                </a:solidFill>
                <a:latin typeface="-apple-system"/>
              </a:rPr>
              <a:t>to_tsvector</a:t>
            </a:r>
            <a:r>
              <a:rPr lang="en-US" sz="1800" dirty="0">
                <a:solidFill>
                  <a:srgbClr val="000000"/>
                </a:solidFill>
                <a:latin typeface="-apple-system"/>
              </a:rPr>
              <a:t>(x) @@ y,</a:t>
            </a:r>
            <a:r>
              <a:rPr lang="ru-RU" sz="1800" dirty="0">
                <a:solidFill>
                  <a:srgbClr val="000000"/>
                </a:solidFill>
                <a:latin typeface="-apple-system"/>
              </a:rPr>
              <a:t> а форма </a:t>
            </a:r>
            <a:r>
              <a:rPr lang="en-US" sz="1800" dirty="0">
                <a:solidFill>
                  <a:srgbClr val="000000"/>
                </a:solidFill>
                <a:latin typeface="-apple-system"/>
              </a:rPr>
              <a:t>text@@text — </a:t>
            </a:r>
            <a:r>
              <a:rPr lang="ru-RU" sz="1800" dirty="0">
                <a:solidFill>
                  <a:srgbClr val="000000"/>
                </a:solidFill>
                <a:latin typeface="-apple-system"/>
              </a:rPr>
              <a:t>выражению </a:t>
            </a:r>
            <a:r>
              <a:rPr lang="en-US" sz="1800" dirty="0" err="1">
                <a:solidFill>
                  <a:srgbClr val="000000"/>
                </a:solidFill>
                <a:latin typeface="-apple-system"/>
              </a:rPr>
              <a:t>to_tsvector</a:t>
            </a:r>
            <a:r>
              <a:rPr lang="en-US" sz="1800" dirty="0">
                <a:solidFill>
                  <a:srgbClr val="000000"/>
                </a:solidFill>
                <a:latin typeface="-apple-system"/>
              </a:rPr>
              <a:t>(x) @@ </a:t>
            </a:r>
            <a:r>
              <a:rPr lang="en-US" sz="1800" dirty="0" err="1">
                <a:solidFill>
                  <a:srgbClr val="000000"/>
                </a:solidFill>
                <a:latin typeface="-apple-system"/>
              </a:rPr>
              <a:t>plainto_tsquery</a:t>
            </a:r>
            <a:r>
              <a:rPr lang="en-US" sz="1800" dirty="0">
                <a:solidFill>
                  <a:srgbClr val="000000"/>
                </a:solidFill>
                <a:latin typeface="-apple-system"/>
              </a:rPr>
              <a:t>(y)</a:t>
            </a:r>
          </a:p>
          <a:p>
            <a:pPr marL="0" indent="0">
              <a:buNone/>
            </a:pPr>
            <a:endParaRPr lang="en-US" sz="1800" dirty="0">
              <a:solidFill>
                <a:srgbClr val="000000"/>
              </a:solidFill>
              <a:latin typeface="-apple-system"/>
            </a:endParaRPr>
          </a:p>
        </p:txBody>
      </p:sp>
      <p:sp>
        <p:nvSpPr>
          <p:cNvPr id="4" name="Нижний колонтитул 3">
            <a:extLst>
              <a:ext uri="{FF2B5EF4-FFF2-40B4-BE49-F238E27FC236}">
                <a16:creationId xmlns:a16="http://schemas.microsoft.com/office/drawing/2014/main" id="{27DEC666-0E2C-432A-9981-E4DF886B6E89}"/>
              </a:ext>
            </a:extLst>
          </p:cNvPr>
          <p:cNvSpPr>
            <a:spLocks noGrp="1"/>
          </p:cNvSpPr>
          <p:nvPr>
            <p:ph type="ftr" sz="quarter" idx="11"/>
          </p:nvPr>
        </p:nvSpPr>
        <p:spPr/>
        <p:txBody>
          <a:bodyPr/>
          <a:lstStyle/>
          <a:p>
            <a:r>
              <a:rPr lang="en-US" dirty="0"/>
              <a:t>https://postgrespro.ru/docs/postgrespro/10/textsearch-tables</a:t>
            </a:r>
            <a:endParaRPr lang="ru-RU" dirty="0"/>
          </a:p>
        </p:txBody>
      </p:sp>
      <p:sp>
        <p:nvSpPr>
          <p:cNvPr id="5" name="Номер слайда 4">
            <a:extLst>
              <a:ext uri="{FF2B5EF4-FFF2-40B4-BE49-F238E27FC236}">
                <a16:creationId xmlns:a16="http://schemas.microsoft.com/office/drawing/2014/main" id="{49F288EE-5C44-41F4-AB68-9CDB03C25765}"/>
              </a:ext>
            </a:extLst>
          </p:cNvPr>
          <p:cNvSpPr>
            <a:spLocks noGrp="1"/>
          </p:cNvSpPr>
          <p:nvPr>
            <p:ph type="sldNum" sz="quarter" idx="12"/>
          </p:nvPr>
        </p:nvSpPr>
        <p:spPr/>
        <p:txBody>
          <a:bodyPr/>
          <a:lstStyle/>
          <a:p>
            <a:fld id="{994A9333-B9C6-49B8-AF88-F6DACBA0B9BB}" type="slidenum">
              <a:rPr lang="ru-RU" sz="4000" smtClean="0"/>
              <a:t>25</a:t>
            </a:fld>
            <a:endParaRPr lang="ru-RU" sz="4000" dirty="0"/>
          </a:p>
        </p:txBody>
      </p:sp>
      <p:pic>
        <p:nvPicPr>
          <p:cNvPr id="8" name="Объект 5">
            <a:extLst>
              <a:ext uri="{FF2B5EF4-FFF2-40B4-BE49-F238E27FC236}">
                <a16:creationId xmlns:a16="http://schemas.microsoft.com/office/drawing/2014/main" id="{60038DDB-007F-4CEE-8EE5-4B50CD8C3547}"/>
              </a:ext>
            </a:extLst>
          </p:cNvPr>
          <p:cNvPicPr>
            <a:picLocks noChangeAspect="1"/>
          </p:cNvPicPr>
          <p:nvPr/>
        </p:nvPicPr>
        <p:blipFill>
          <a:blip r:embed="rId2"/>
          <a:stretch>
            <a:fillRect/>
          </a:stretch>
        </p:blipFill>
        <p:spPr>
          <a:xfrm>
            <a:off x="4490720" y="496081"/>
            <a:ext cx="6096635" cy="1494010"/>
          </a:xfrm>
          <a:prstGeom prst="rect">
            <a:avLst/>
          </a:prstGeom>
        </p:spPr>
      </p:pic>
      <p:pic>
        <p:nvPicPr>
          <p:cNvPr id="6" name="Рисунок 5">
            <a:extLst>
              <a:ext uri="{FF2B5EF4-FFF2-40B4-BE49-F238E27FC236}">
                <a16:creationId xmlns:a16="http://schemas.microsoft.com/office/drawing/2014/main" id="{1CACBE96-B83A-40AD-9065-F0333771F7E9}"/>
              </a:ext>
            </a:extLst>
          </p:cNvPr>
          <p:cNvPicPr>
            <a:picLocks noChangeAspect="1"/>
          </p:cNvPicPr>
          <p:nvPr/>
        </p:nvPicPr>
        <p:blipFill>
          <a:blip r:embed="rId3"/>
          <a:stretch>
            <a:fillRect/>
          </a:stretch>
        </p:blipFill>
        <p:spPr>
          <a:xfrm>
            <a:off x="562176" y="3114675"/>
            <a:ext cx="7315200" cy="628650"/>
          </a:xfrm>
          <a:prstGeom prst="rect">
            <a:avLst/>
          </a:prstGeom>
        </p:spPr>
      </p:pic>
      <p:pic>
        <p:nvPicPr>
          <p:cNvPr id="9" name="Рисунок 8">
            <a:extLst>
              <a:ext uri="{FF2B5EF4-FFF2-40B4-BE49-F238E27FC236}">
                <a16:creationId xmlns:a16="http://schemas.microsoft.com/office/drawing/2014/main" id="{E0D2507A-052C-4678-B5AD-08646AB6214B}"/>
              </a:ext>
            </a:extLst>
          </p:cNvPr>
          <p:cNvPicPr>
            <a:picLocks noChangeAspect="1"/>
          </p:cNvPicPr>
          <p:nvPr/>
        </p:nvPicPr>
        <p:blipFill>
          <a:blip r:embed="rId4"/>
          <a:stretch>
            <a:fillRect/>
          </a:stretch>
        </p:blipFill>
        <p:spPr>
          <a:xfrm>
            <a:off x="562176" y="4061791"/>
            <a:ext cx="11097059" cy="1474630"/>
          </a:xfrm>
          <a:prstGeom prst="rect">
            <a:avLst/>
          </a:prstGeom>
        </p:spPr>
      </p:pic>
    </p:spTree>
    <p:extLst>
      <p:ext uri="{BB962C8B-B14F-4D97-AF65-F5344CB8AC3E}">
        <p14:creationId xmlns:p14="http://schemas.microsoft.com/office/powerpoint/2010/main" val="1603736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9D662-B170-4D45-ABE1-789D447FBDA5}"/>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Ограничения для </a:t>
            </a:r>
            <a:r>
              <a:rPr lang="ru-RU" sz="3200" b="1" dirty="0" err="1">
                <a:solidFill>
                  <a:srgbClr val="000000"/>
                </a:solidFill>
                <a:latin typeface="-apple-system, BlinkMacSystemFont, Roboto, Oxygen-Sans, Ubuntu, Cantarell, &quot;Helvetica Neue&quot;, sans-serif"/>
              </a:rPr>
              <a:t>tsvector</a:t>
            </a:r>
            <a:endParaRPr lang="ru-RU" sz="3200" b="1" dirty="0">
              <a:solidFill>
                <a:srgbClr val="000000"/>
              </a:solidFill>
              <a:latin typeface="-apple-system, BlinkMacSystemFont, Roboto, Oxygen-Sans, Ubuntu, Cantarell, &quot;Helvetica Neue&quot;, sans-serif"/>
            </a:endParaRPr>
          </a:p>
        </p:txBody>
      </p:sp>
      <p:sp>
        <p:nvSpPr>
          <p:cNvPr id="3" name="Объект 2">
            <a:extLst>
              <a:ext uri="{FF2B5EF4-FFF2-40B4-BE49-F238E27FC236}">
                <a16:creationId xmlns:a16="http://schemas.microsoft.com/office/drawing/2014/main" id="{1CC5BECC-ABA9-4318-8748-3C44EA9B74C1}"/>
              </a:ext>
            </a:extLst>
          </p:cNvPr>
          <p:cNvSpPr>
            <a:spLocks noGrp="1"/>
          </p:cNvSpPr>
          <p:nvPr>
            <p:ph idx="1"/>
          </p:nvPr>
        </p:nvSpPr>
        <p:spPr/>
        <p:txBody>
          <a:bodyPr>
            <a:normAutofit lnSpcReduction="10000"/>
          </a:bodyPr>
          <a:lstStyle/>
          <a:p>
            <a:r>
              <a:rPr lang="ru-RU" sz="2600" dirty="0">
                <a:solidFill>
                  <a:srgbClr val="000000"/>
                </a:solidFill>
                <a:latin typeface="-apple-system"/>
              </a:rPr>
              <a:t>Длина лексемы не может превышать 2 килобайта</a:t>
            </a:r>
          </a:p>
          <a:p>
            <a:r>
              <a:rPr lang="ru-RU" sz="2600" dirty="0">
                <a:solidFill>
                  <a:srgbClr val="000000"/>
                </a:solidFill>
                <a:latin typeface="-apple-system"/>
              </a:rPr>
              <a:t>Длина значения </a:t>
            </a:r>
            <a:r>
              <a:rPr lang="ru-RU" sz="2600" dirty="0" err="1">
                <a:solidFill>
                  <a:srgbClr val="000000"/>
                </a:solidFill>
                <a:latin typeface="-apple-system"/>
              </a:rPr>
              <a:t>tsvector</a:t>
            </a:r>
            <a:r>
              <a:rPr lang="ru-RU" sz="2600" dirty="0">
                <a:solidFill>
                  <a:srgbClr val="000000"/>
                </a:solidFill>
                <a:latin typeface="-apple-system"/>
              </a:rPr>
              <a:t> (лексемы и их позиции) не может превышать 1 мегабайт</a:t>
            </a:r>
          </a:p>
          <a:p>
            <a:r>
              <a:rPr lang="ru-RU" sz="2600" dirty="0">
                <a:solidFill>
                  <a:srgbClr val="000000"/>
                </a:solidFill>
                <a:latin typeface="-apple-system"/>
              </a:rPr>
              <a:t>Число лексем должно быть меньше 2</a:t>
            </a:r>
          </a:p>
          <a:p>
            <a:r>
              <a:rPr lang="ru-RU" sz="2600" dirty="0">
                <a:solidFill>
                  <a:srgbClr val="000000"/>
                </a:solidFill>
                <a:latin typeface="-apple-system"/>
              </a:rPr>
              <a:t>Значения позиций в </a:t>
            </a:r>
            <a:r>
              <a:rPr lang="ru-RU" sz="2600" dirty="0" err="1">
                <a:solidFill>
                  <a:srgbClr val="000000"/>
                </a:solidFill>
                <a:latin typeface="-apple-system"/>
              </a:rPr>
              <a:t>tsvector</a:t>
            </a:r>
            <a:r>
              <a:rPr lang="ru-RU" sz="2600" dirty="0">
                <a:solidFill>
                  <a:srgbClr val="000000"/>
                </a:solidFill>
                <a:latin typeface="-apple-system"/>
              </a:rPr>
              <a:t> должны быть от 0 до 16383</a:t>
            </a:r>
          </a:p>
          <a:p>
            <a:r>
              <a:rPr lang="ru-RU" sz="2600" dirty="0">
                <a:solidFill>
                  <a:srgbClr val="000000"/>
                </a:solidFill>
                <a:latin typeface="-apple-system"/>
              </a:rPr>
              <a:t>Расстояние в операторе (ПРЕДШЕСТВУЕТ) типа </a:t>
            </a:r>
            <a:r>
              <a:rPr lang="ru-RU" sz="2600" dirty="0" err="1">
                <a:solidFill>
                  <a:srgbClr val="000000"/>
                </a:solidFill>
                <a:latin typeface="-apple-system"/>
              </a:rPr>
              <a:t>tsquery</a:t>
            </a:r>
            <a:r>
              <a:rPr lang="ru-RU" sz="2600" dirty="0">
                <a:solidFill>
                  <a:srgbClr val="000000"/>
                </a:solidFill>
                <a:latin typeface="-apple-system"/>
              </a:rPr>
              <a:t> не может быть больше 16384</a:t>
            </a:r>
          </a:p>
          <a:p>
            <a:r>
              <a:rPr lang="ru-RU" sz="2600" dirty="0">
                <a:solidFill>
                  <a:srgbClr val="000000"/>
                </a:solidFill>
                <a:latin typeface="-apple-system"/>
              </a:rPr>
              <a:t>Не больше 256 позиций для одной лексемы</a:t>
            </a:r>
          </a:p>
          <a:p>
            <a:r>
              <a:rPr lang="ru-RU" sz="2600" dirty="0">
                <a:solidFill>
                  <a:srgbClr val="000000"/>
                </a:solidFill>
                <a:latin typeface="-apple-system"/>
              </a:rPr>
              <a:t>Число узлов (лексемы + операторы) в значении </a:t>
            </a:r>
            <a:r>
              <a:rPr lang="ru-RU" sz="2600" dirty="0" err="1">
                <a:solidFill>
                  <a:srgbClr val="000000"/>
                </a:solidFill>
                <a:latin typeface="-apple-system"/>
              </a:rPr>
              <a:t>tsquery</a:t>
            </a:r>
            <a:r>
              <a:rPr lang="ru-RU" sz="2600" dirty="0">
                <a:solidFill>
                  <a:srgbClr val="000000"/>
                </a:solidFill>
                <a:latin typeface="-apple-system"/>
              </a:rPr>
              <a:t> должно быть меньше 32768</a:t>
            </a:r>
          </a:p>
        </p:txBody>
      </p:sp>
      <p:sp>
        <p:nvSpPr>
          <p:cNvPr id="4" name="Нижний колонтитул 3">
            <a:extLst>
              <a:ext uri="{FF2B5EF4-FFF2-40B4-BE49-F238E27FC236}">
                <a16:creationId xmlns:a16="http://schemas.microsoft.com/office/drawing/2014/main" id="{59A7D66A-D3AA-42BE-A6F4-FD71B400C381}"/>
              </a:ext>
            </a:extLst>
          </p:cNvPr>
          <p:cNvSpPr>
            <a:spLocks noGrp="1"/>
          </p:cNvSpPr>
          <p:nvPr>
            <p:ph type="ftr" sz="quarter" idx="11"/>
          </p:nvPr>
        </p:nvSpPr>
        <p:spPr>
          <a:xfrm>
            <a:off x="3397827" y="6356350"/>
            <a:ext cx="4755573" cy="365125"/>
          </a:xfrm>
        </p:spPr>
        <p:txBody>
          <a:bodyPr/>
          <a:lstStyle/>
          <a:p>
            <a:r>
              <a:rPr lang="en-US" dirty="0"/>
              <a:t>https://postgrespro.ru/docs/postgrespro/10/textsearch-limitations</a:t>
            </a:r>
            <a:endParaRPr lang="ru-RU" dirty="0"/>
          </a:p>
        </p:txBody>
      </p:sp>
      <p:sp>
        <p:nvSpPr>
          <p:cNvPr id="5" name="Номер слайда 4">
            <a:extLst>
              <a:ext uri="{FF2B5EF4-FFF2-40B4-BE49-F238E27FC236}">
                <a16:creationId xmlns:a16="http://schemas.microsoft.com/office/drawing/2014/main" id="{FA7915D2-5C15-4EBF-8AB6-64B78B3A791A}"/>
              </a:ext>
            </a:extLst>
          </p:cNvPr>
          <p:cNvSpPr>
            <a:spLocks noGrp="1"/>
          </p:cNvSpPr>
          <p:nvPr>
            <p:ph type="sldNum" sz="quarter" idx="12"/>
          </p:nvPr>
        </p:nvSpPr>
        <p:spPr/>
        <p:txBody>
          <a:bodyPr/>
          <a:lstStyle/>
          <a:p>
            <a:fld id="{994A9333-B9C6-49B8-AF88-F6DACBA0B9BB}" type="slidenum">
              <a:rPr lang="ru-RU" sz="4000" smtClean="0"/>
              <a:t>26</a:t>
            </a:fld>
            <a:endParaRPr lang="ru-RU" sz="4000" dirty="0"/>
          </a:p>
        </p:txBody>
      </p:sp>
    </p:spTree>
    <p:extLst>
      <p:ext uri="{BB962C8B-B14F-4D97-AF65-F5344CB8AC3E}">
        <p14:creationId xmlns:p14="http://schemas.microsoft.com/office/powerpoint/2010/main" val="1140460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B2F0A-D941-4878-A151-36524216BA83}"/>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Веса</a:t>
            </a:r>
          </a:p>
        </p:txBody>
      </p:sp>
      <p:sp>
        <p:nvSpPr>
          <p:cNvPr id="3" name="Объект 2">
            <a:extLst>
              <a:ext uri="{FF2B5EF4-FFF2-40B4-BE49-F238E27FC236}">
                <a16:creationId xmlns:a16="http://schemas.microsoft.com/office/drawing/2014/main" id="{6D827A91-14C7-461D-9B0E-CB05464ED336}"/>
              </a:ext>
            </a:extLst>
          </p:cNvPr>
          <p:cNvSpPr>
            <a:spLocks noGrp="1"/>
          </p:cNvSpPr>
          <p:nvPr>
            <p:ph idx="1"/>
          </p:nvPr>
        </p:nvSpPr>
        <p:spPr>
          <a:xfrm>
            <a:off x="838200" y="1469571"/>
            <a:ext cx="10515600" cy="4707392"/>
          </a:xfrm>
        </p:spPr>
        <p:txBody>
          <a:bodyPr>
            <a:normAutofit/>
          </a:bodyPr>
          <a:lstStyle/>
          <a:p>
            <a:r>
              <a:rPr lang="ru-RU" sz="1800" dirty="0">
                <a:solidFill>
                  <a:srgbClr val="000000"/>
                </a:solidFill>
                <a:latin typeface="-apple-system"/>
              </a:rPr>
              <a:t>Помечает в векторе каждую позицию заданным весом, меткой A, B, C или D (1.0, 0.4, 0.2, 0.1). (Метка D по умолчанию назначается всем векторам) Веса назначаются позициям, а не лексемам.</a:t>
            </a:r>
          </a:p>
          <a:p>
            <a:r>
              <a:rPr lang="ru-RU" sz="1800" dirty="0">
                <a:solidFill>
                  <a:srgbClr val="000000"/>
                </a:solidFill>
                <a:latin typeface="-apple-system"/>
              </a:rPr>
              <a:t>9840</a:t>
            </a:r>
            <a:r>
              <a:rPr lang="en-US" sz="1800" dirty="0">
                <a:solidFill>
                  <a:srgbClr val="000000"/>
                </a:solidFill>
                <a:latin typeface="-apple-system"/>
              </a:rPr>
              <a:t>1</a:t>
            </a:r>
            <a:r>
              <a:rPr lang="ru-RU" sz="1800" dirty="0">
                <a:solidFill>
                  <a:srgbClr val="000000"/>
                </a:solidFill>
                <a:latin typeface="-apple-system"/>
              </a:rPr>
              <a:t> записей, 10 секунд обработка документов.</a:t>
            </a:r>
          </a:p>
          <a:p>
            <a:endParaRPr lang="en-US" sz="2400" dirty="0">
              <a:solidFill>
                <a:srgbClr val="FF0000"/>
              </a:solidFill>
            </a:endParaRPr>
          </a:p>
        </p:txBody>
      </p:sp>
      <p:sp>
        <p:nvSpPr>
          <p:cNvPr id="4" name="Нижний колонтитул 3">
            <a:extLst>
              <a:ext uri="{FF2B5EF4-FFF2-40B4-BE49-F238E27FC236}">
                <a16:creationId xmlns:a16="http://schemas.microsoft.com/office/drawing/2014/main" id="{8D95B7AD-8450-48EA-9897-3FA163D3C905}"/>
              </a:ext>
            </a:extLst>
          </p:cNvPr>
          <p:cNvSpPr>
            <a:spLocks noGrp="1"/>
          </p:cNvSpPr>
          <p:nvPr>
            <p:ph type="ftr" sz="quarter" idx="11"/>
          </p:nvPr>
        </p:nvSpPr>
        <p:spPr>
          <a:xfrm>
            <a:off x="2166257" y="6356350"/>
            <a:ext cx="5987143" cy="365125"/>
          </a:xfrm>
        </p:spPr>
        <p:txBody>
          <a:bodyPr/>
          <a:lstStyle/>
          <a:p>
            <a:r>
              <a:rPr lang="en-US" dirty="0"/>
              <a:t>https://postgrespro.ru/docs/postgrespro/10/textsearch-controls#TEXTSEARCH-RANKING</a:t>
            </a:r>
            <a:endParaRPr lang="ru-RU" dirty="0"/>
          </a:p>
        </p:txBody>
      </p:sp>
      <p:sp>
        <p:nvSpPr>
          <p:cNvPr id="5" name="Номер слайда 4">
            <a:extLst>
              <a:ext uri="{FF2B5EF4-FFF2-40B4-BE49-F238E27FC236}">
                <a16:creationId xmlns:a16="http://schemas.microsoft.com/office/drawing/2014/main" id="{3F9700D7-FF5B-4A90-B63B-D21C73407F8F}"/>
              </a:ext>
            </a:extLst>
          </p:cNvPr>
          <p:cNvSpPr>
            <a:spLocks noGrp="1"/>
          </p:cNvSpPr>
          <p:nvPr>
            <p:ph type="sldNum" sz="quarter" idx="12"/>
          </p:nvPr>
        </p:nvSpPr>
        <p:spPr/>
        <p:txBody>
          <a:bodyPr/>
          <a:lstStyle/>
          <a:p>
            <a:fld id="{994A9333-B9C6-49B8-AF88-F6DACBA0B9BB}" type="slidenum">
              <a:rPr lang="ru-RU" sz="4000" smtClean="0"/>
              <a:t>27</a:t>
            </a:fld>
            <a:endParaRPr lang="ru-RU" sz="4000" dirty="0"/>
          </a:p>
        </p:txBody>
      </p:sp>
      <p:pic>
        <p:nvPicPr>
          <p:cNvPr id="7" name="Рисунок 6">
            <a:extLst>
              <a:ext uri="{FF2B5EF4-FFF2-40B4-BE49-F238E27FC236}">
                <a16:creationId xmlns:a16="http://schemas.microsoft.com/office/drawing/2014/main" id="{078D8C16-7E0F-4D67-B448-859E87791A73}"/>
              </a:ext>
            </a:extLst>
          </p:cNvPr>
          <p:cNvPicPr>
            <a:picLocks noChangeAspect="1"/>
          </p:cNvPicPr>
          <p:nvPr/>
        </p:nvPicPr>
        <p:blipFill>
          <a:blip r:embed="rId2"/>
          <a:stretch>
            <a:fillRect/>
          </a:stretch>
        </p:blipFill>
        <p:spPr>
          <a:xfrm>
            <a:off x="572181" y="2465406"/>
            <a:ext cx="2838450" cy="1381125"/>
          </a:xfrm>
          <a:prstGeom prst="rect">
            <a:avLst/>
          </a:prstGeom>
        </p:spPr>
      </p:pic>
      <p:pic>
        <p:nvPicPr>
          <p:cNvPr id="9" name="Рисунок 8">
            <a:extLst>
              <a:ext uri="{FF2B5EF4-FFF2-40B4-BE49-F238E27FC236}">
                <a16:creationId xmlns:a16="http://schemas.microsoft.com/office/drawing/2014/main" id="{68CB542F-FA19-4002-8FF0-9D39E194FB25}"/>
              </a:ext>
            </a:extLst>
          </p:cNvPr>
          <p:cNvPicPr>
            <a:picLocks noChangeAspect="1"/>
          </p:cNvPicPr>
          <p:nvPr/>
        </p:nvPicPr>
        <p:blipFill>
          <a:blip r:embed="rId3"/>
          <a:stretch>
            <a:fillRect/>
          </a:stretch>
        </p:blipFill>
        <p:spPr>
          <a:xfrm>
            <a:off x="6096000" y="2004223"/>
            <a:ext cx="5974896" cy="2296629"/>
          </a:xfrm>
          <a:prstGeom prst="rect">
            <a:avLst/>
          </a:prstGeom>
        </p:spPr>
      </p:pic>
      <p:pic>
        <p:nvPicPr>
          <p:cNvPr id="11" name="Рисунок 10">
            <a:extLst>
              <a:ext uri="{FF2B5EF4-FFF2-40B4-BE49-F238E27FC236}">
                <a16:creationId xmlns:a16="http://schemas.microsoft.com/office/drawing/2014/main" id="{97A34222-38FB-41D9-8DD9-F76FE1506573}"/>
              </a:ext>
            </a:extLst>
          </p:cNvPr>
          <p:cNvPicPr>
            <a:picLocks noChangeAspect="1"/>
          </p:cNvPicPr>
          <p:nvPr/>
        </p:nvPicPr>
        <p:blipFill>
          <a:blip r:embed="rId4"/>
          <a:stretch>
            <a:fillRect/>
          </a:stretch>
        </p:blipFill>
        <p:spPr>
          <a:xfrm>
            <a:off x="368924" y="4321914"/>
            <a:ext cx="8639175" cy="2038350"/>
          </a:xfrm>
          <a:prstGeom prst="rect">
            <a:avLst/>
          </a:prstGeom>
        </p:spPr>
      </p:pic>
      <p:pic>
        <p:nvPicPr>
          <p:cNvPr id="17" name="Рисунок 16">
            <a:extLst>
              <a:ext uri="{FF2B5EF4-FFF2-40B4-BE49-F238E27FC236}">
                <a16:creationId xmlns:a16="http://schemas.microsoft.com/office/drawing/2014/main" id="{D5A8F6E9-9D4F-4661-BE8E-107855E09366}"/>
              </a:ext>
            </a:extLst>
          </p:cNvPr>
          <p:cNvPicPr>
            <a:picLocks noChangeAspect="1"/>
          </p:cNvPicPr>
          <p:nvPr/>
        </p:nvPicPr>
        <p:blipFill>
          <a:blip r:embed="rId5"/>
          <a:stretch>
            <a:fillRect/>
          </a:stretch>
        </p:blipFill>
        <p:spPr>
          <a:xfrm>
            <a:off x="3085419" y="856003"/>
            <a:ext cx="7179810" cy="361684"/>
          </a:xfrm>
          <a:prstGeom prst="rect">
            <a:avLst/>
          </a:prstGeom>
        </p:spPr>
      </p:pic>
    </p:spTree>
    <p:extLst>
      <p:ext uri="{BB962C8B-B14F-4D97-AF65-F5344CB8AC3E}">
        <p14:creationId xmlns:p14="http://schemas.microsoft.com/office/powerpoint/2010/main" val="2606945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74D6D7-1C03-4925-9053-13BF6061D093}"/>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Создание конфигурации</a:t>
            </a:r>
          </a:p>
        </p:txBody>
      </p:sp>
      <p:sp>
        <p:nvSpPr>
          <p:cNvPr id="4" name="Нижний колонтитул 3">
            <a:extLst>
              <a:ext uri="{FF2B5EF4-FFF2-40B4-BE49-F238E27FC236}">
                <a16:creationId xmlns:a16="http://schemas.microsoft.com/office/drawing/2014/main" id="{EA185BDA-4C19-4DBB-81D8-EA7F8966654B}"/>
              </a:ext>
            </a:extLst>
          </p:cNvPr>
          <p:cNvSpPr>
            <a:spLocks noGrp="1"/>
          </p:cNvSpPr>
          <p:nvPr>
            <p:ph type="ftr" sz="quarter" idx="11"/>
          </p:nvPr>
        </p:nvSpPr>
        <p:spPr>
          <a:xfrm>
            <a:off x="2928257" y="6356350"/>
            <a:ext cx="5225143" cy="365125"/>
          </a:xfrm>
        </p:spPr>
        <p:txBody>
          <a:bodyPr/>
          <a:lstStyle/>
          <a:p>
            <a:r>
              <a:rPr lang="en-US" dirty="0"/>
              <a:t>https://postgrespro.ru/docs/postgrespro/10/textsearch-configuration</a:t>
            </a:r>
            <a:endParaRPr lang="ru-RU" dirty="0"/>
          </a:p>
        </p:txBody>
      </p:sp>
      <p:sp>
        <p:nvSpPr>
          <p:cNvPr id="5" name="Номер слайда 4">
            <a:extLst>
              <a:ext uri="{FF2B5EF4-FFF2-40B4-BE49-F238E27FC236}">
                <a16:creationId xmlns:a16="http://schemas.microsoft.com/office/drawing/2014/main" id="{83339388-38BC-43FB-AECC-0ECC473B3ECC}"/>
              </a:ext>
            </a:extLst>
          </p:cNvPr>
          <p:cNvSpPr>
            <a:spLocks noGrp="1"/>
          </p:cNvSpPr>
          <p:nvPr>
            <p:ph type="sldNum" sz="quarter" idx="12"/>
          </p:nvPr>
        </p:nvSpPr>
        <p:spPr/>
        <p:txBody>
          <a:bodyPr/>
          <a:lstStyle/>
          <a:p>
            <a:fld id="{994A9333-B9C6-49B8-AF88-F6DACBA0B9BB}" type="slidenum">
              <a:rPr lang="ru-RU" sz="4000" smtClean="0"/>
              <a:t>28</a:t>
            </a:fld>
            <a:endParaRPr lang="ru-RU" sz="4000" dirty="0"/>
          </a:p>
        </p:txBody>
      </p:sp>
      <p:pic>
        <p:nvPicPr>
          <p:cNvPr id="6" name="Объект 5">
            <a:extLst>
              <a:ext uri="{FF2B5EF4-FFF2-40B4-BE49-F238E27FC236}">
                <a16:creationId xmlns:a16="http://schemas.microsoft.com/office/drawing/2014/main" id="{CA70E44F-D9D4-4204-BE12-F49A7B83B3B3}"/>
              </a:ext>
            </a:extLst>
          </p:cNvPr>
          <p:cNvPicPr>
            <a:picLocks noGrp="1" noChangeAspect="1"/>
          </p:cNvPicPr>
          <p:nvPr>
            <p:ph idx="1"/>
          </p:nvPr>
        </p:nvPicPr>
        <p:blipFill>
          <a:blip r:embed="rId2"/>
          <a:stretch>
            <a:fillRect/>
          </a:stretch>
        </p:blipFill>
        <p:spPr>
          <a:xfrm>
            <a:off x="696686" y="1404143"/>
            <a:ext cx="7991475" cy="2619375"/>
          </a:xfrm>
          <a:prstGeom prst="rect">
            <a:avLst/>
          </a:prstGeom>
        </p:spPr>
      </p:pic>
      <p:pic>
        <p:nvPicPr>
          <p:cNvPr id="8" name="Рисунок 7">
            <a:extLst>
              <a:ext uri="{FF2B5EF4-FFF2-40B4-BE49-F238E27FC236}">
                <a16:creationId xmlns:a16="http://schemas.microsoft.com/office/drawing/2014/main" id="{C779AB8A-1532-42D4-B4C7-1E32F702AB7F}"/>
              </a:ext>
            </a:extLst>
          </p:cNvPr>
          <p:cNvPicPr>
            <a:picLocks noChangeAspect="1"/>
          </p:cNvPicPr>
          <p:nvPr/>
        </p:nvPicPr>
        <p:blipFill>
          <a:blip r:embed="rId3"/>
          <a:stretch>
            <a:fillRect/>
          </a:stretch>
        </p:blipFill>
        <p:spPr>
          <a:xfrm>
            <a:off x="696686" y="4165996"/>
            <a:ext cx="8677275" cy="2047875"/>
          </a:xfrm>
          <a:prstGeom prst="rect">
            <a:avLst/>
          </a:prstGeom>
        </p:spPr>
      </p:pic>
    </p:spTree>
    <p:extLst>
      <p:ext uri="{BB962C8B-B14F-4D97-AF65-F5344CB8AC3E}">
        <p14:creationId xmlns:p14="http://schemas.microsoft.com/office/powerpoint/2010/main" val="253003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DAE942-9054-4723-9A43-CAA494ACD6A2}"/>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Ранжирование</a:t>
            </a:r>
          </a:p>
        </p:txBody>
      </p:sp>
      <p:pic>
        <p:nvPicPr>
          <p:cNvPr id="15" name="Объект 14">
            <a:extLst>
              <a:ext uri="{FF2B5EF4-FFF2-40B4-BE49-F238E27FC236}">
                <a16:creationId xmlns:a16="http://schemas.microsoft.com/office/drawing/2014/main" id="{11FF2F6E-DF9B-4D78-8374-1ED19EEF0D5E}"/>
              </a:ext>
            </a:extLst>
          </p:cNvPr>
          <p:cNvPicPr>
            <a:picLocks noGrp="1" noChangeAspect="1"/>
          </p:cNvPicPr>
          <p:nvPr>
            <p:ph idx="1"/>
          </p:nvPr>
        </p:nvPicPr>
        <p:blipFill>
          <a:blip r:embed="rId3"/>
          <a:stretch>
            <a:fillRect/>
          </a:stretch>
        </p:blipFill>
        <p:spPr>
          <a:xfrm>
            <a:off x="5915030" y="1442852"/>
            <a:ext cx="5993942" cy="934836"/>
          </a:xfrm>
        </p:spPr>
      </p:pic>
      <p:sp>
        <p:nvSpPr>
          <p:cNvPr id="4" name="Нижний колонтитул 3">
            <a:extLst>
              <a:ext uri="{FF2B5EF4-FFF2-40B4-BE49-F238E27FC236}">
                <a16:creationId xmlns:a16="http://schemas.microsoft.com/office/drawing/2014/main" id="{EE493994-9805-4DE6-9214-3FF31F180E02}"/>
              </a:ext>
            </a:extLst>
          </p:cNvPr>
          <p:cNvSpPr>
            <a:spLocks noGrp="1"/>
          </p:cNvSpPr>
          <p:nvPr>
            <p:ph type="ftr" sz="quarter" idx="11"/>
          </p:nvPr>
        </p:nvSpPr>
        <p:spPr>
          <a:xfrm>
            <a:off x="2333629" y="6356350"/>
            <a:ext cx="5819771" cy="365125"/>
          </a:xfrm>
        </p:spPr>
        <p:txBody>
          <a:bodyPr/>
          <a:lstStyle/>
          <a:p>
            <a:r>
              <a:rPr lang="en-US" dirty="0"/>
              <a:t>https://postgrespro.ru/docs/postgrespro/10/textsearch-controls#TEXTSEARCH-RANKING</a:t>
            </a:r>
            <a:endParaRPr lang="ru-RU" dirty="0"/>
          </a:p>
        </p:txBody>
      </p:sp>
      <p:sp>
        <p:nvSpPr>
          <p:cNvPr id="5" name="Номер слайда 4">
            <a:extLst>
              <a:ext uri="{FF2B5EF4-FFF2-40B4-BE49-F238E27FC236}">
                <a16:creationId xmlns:a16="http://schemas.microsoft.com/office/drawing/2014/main" id="{268C243C-FF0C-4E54-BFA2-12A10532E89C}"/>
              </a:ext>
            </a:extLst>
          </p:cNvPr>
          <p:cNvSpPr>
            <a:spLocks noGrp="1"/>
          </p:cNvSpPr>
          <p:nvPr>
            <p:ph type="sldNum" sz="quarter" idx="12"/>
          </p:nvPr>
        </p:nvSpPr>
        <p:spPr/>
        <p:txBody>
          <a:bodyPr/>
          <a:lstStyle/>
          <a:p>
            <a:fld id="{994A9333-B9C6-49B8-AF88-F6DACBA0B9BB}" type="slidenum">
              <a:rPr lang="ru-RU" sz="4000" smtClean="0"/>
              <a:t>29</a:t>
            </a:fld>
            <a:endParaRPr lang="ru-RU" sz="4000" dirty="0"/>
          </a:p>
        </p:txBody>
      </p:sp>
      <p:pic>
        <p:nvPicPr>
          <p:cNvPr id="11" name="Рисунок 10">
            <a:extLst>
              <a:ext uri="{FF2B5EF4-FFF2-40B4-BE49-F238E27FC236}">
                <a16:creationId xmlns:a16="http://schemas.microsoft.com/office/drawing/2014/main" id="{3748774E-21CB-4251-9A88-C426AA906888}"/>
              </a:ext>
            </a:extLst>
          </p:cNvPr>
          <p:cNvPicPr>
            <a:picLocks noChangeAspect="1"/>
          </p:cNvPicPr>
          <p:nvPr/>
        </p:nvPicPr>
        <p:blipFill>
          <a:blip r:embed="rId4"/>
          <a:stretch>
            <a:fillRect/>
          </a:stretch>
        </p:blipFill>
        <p:spPr>
          <a:xfrm>
            <a:off x="540202" y="1542851"/>
            <a:ext cx="4622347" cy="959029"/>
          </a:xfrm>
          <a:prstGeom prst="rect">
            <a:avLst/>
          </a:prstGeom>
        </p:spPr>
      </p:pic>
      <p:pic>
        <p:nvPicPr>
          <p:cNvPr id="13" name="Рисунок 12">
            <a:extLst>
              <a:ext uri="{FF2B5EF4-FFF2-40B4-BE49-F238E27FC236}">
                <a16:creationId xmlns:a16="http://schemas.microsoft.com/office/drawing/2014/main" id="{BEB289A1-6621-402B-B307-99AEAF32C4A5}"/>
              </a:ext>
            </a:extLst>
          </p:cNvPr>
          <p:cNvPicPr>
            <a:picLocks noChangeAspect="1"/>
          </p:cNvPicPr>
          <p:nvPr/>
        </p:nvPicPr>
        <p:blipFill>
          <a:blip r:embed="rId5"/>
          <a:stretch>
            <a:fillRect/>
          </a:stretch>
        </p:blipFill>
        <p:spPr>
          <a:xfrm>
            <a:off x="540202" y="2704088"/>
            <a:ext cx="5177517" cy="2888789"/>
          </a:xfrm>
          <a:prstGeom prst="rect">
            <a:avLst/>
          </a:prstGeom>
        </p:spPr>
      </p:pic>
      <p:pic>
        <p:nvPicPr>
          <p:cNvPr id="19" name="Рисунок 18">
            <a:extLst>
              <a:ext uri="{FF2B5EF4-FFF2-40B4-BE49-F238E27FC236}">
                <a16:creationId xmlns:a16="http://schemas.microsoft.com/office/drawing/2014/main" id="{8A6B6DFB-4934-4BB3-851D-44C04951C21E}"/>
              </a:ext>
            </a:extLst>
          </p:cNvPr>
          <p:cNvPicPr>
            <a:picLocks noChangeAspect="1"/>
          </p:cNvPicPr>
          <p:nvPr/>
        </p:nvPicPr>
        <p:blipFill>
          <a:blip r:embed="rId6"/>
          <a:stretch>
            <a:fillRect/>
          </a:stretch>
        </p:blipFill>
        <p:spPr>
          <a:xfrm>
            <a:off x="5915029" y="3233990"/>
            <a:ext cx="5819771" cy="787015"/>
          </a:xfrm>
          <a:prstGeom prst="rect">
            <a:avLst/>
          </a:prstGeom>
        </p:spPr>
      </p:pic>
      <p:pic>
        <p:nvPicPr>
          <p:cNvPr id="20" name="Рисунок 19">
            <a:extLst>
              <a:ext uri="{FF2B5EF4-FFF2-40B4-BE49-F238E27FC236}">
                <a16:creationId xmlns:a16="http://schemas.microsoft.com/office/drawing/2014/main" id="{DA9A3A11-ECF9-4E16-B4EB-530975EFF7E9}"/>
              </a:ext>
            </a:extLst>
          </p:cNvPr>
          <p:cNvPicPr>
            <a:picLocks noChangeAspect="1"/>
          </p:cNvPicPr>
          <p:nvPr/>
        </p:nvPicPr>
        <p:blipFill>
          <a:blip r:embed="rId7"/>
          <a:stretch>
            <a:fillRect/>
          </a:stretch>
        </p:blipFill>
        <p:spPr>
          <a:xfrm>
            <a:off x="5915029" y="5160226"/>
            <a:ext cx="3962400" cy="542925"/>
          </a:xfrm>
          <a:prstGeom prst="rect">
            <a:avLst/>
          </a:prstGeom>
        </p:spPr>
      </p:pic>
    </p:spTree>
    <p:extLst>
      <p:ext uri="{BB962C8B-B14F-4D97-AF65-F5344CB8AC3E}">
        <p14:creationId xmlns:p14="http://schemas.microsoft.com/office/powerpoint/2010/main" val="246493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BAE600-8D98-49EE-AD52-433A0F6AD176}"/>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Полнотекстовый поиск в </a:t>
            </a:r>
            <a:r>
              <a:rPr lang="en-US" sz="3200" b="1" dirty="0">
                <a:solidFill>
                  <a:srgbClr val="000000"/>
                </a:solidFill>
                <a:latin typeface="-apple-system, BlinkMacSystemFont, Roboto, Oxygen-Sans, Ubuntu, Cantarell, &quot;Helvetica Neue&quot;, sans-serif"/>
              </a:rPr>
              <a:t>PostgreSQL</a:t>
            </a:r>
            <a:r>
              <a:rPr lang="ru-RU" sz="3200" b="1" dirty="0">
                <a:solidFill>
                  <a:srgbClr val="000000"/>
                </a:solidFill>
                <a:latin typeface="-apple-system, BlinkMacSystemFont, Roboto, Oxygen-Sans, Ubuntu, Cantarell, &quot;Helvetica Neue&quot;, sans-serif"/>
              </a:rPr>
              <a:t> (</a:t>
            </a:r>
            <a:r>
              <a:rPr lang="en-US" sz="3200" b="1" dirty="0">
                <a:solidFill>
                  <a:srgbClr val="000000"/>
                </a:solidFill>
                <a:latin typeface="-apple-system, BlinkMacSystemFont, Roboto, Oxygen-Sans, Ubuntu, Cantarell, &quot;Helvetica Neue&quot;, sans-serif"/>
              </a:rPr>
              <a:t>~, ~*, LIKE </a:t>
            </a:r>
            <a:r>
              <a:rPr lang="ru-RU" sz="3200" b="1" dirty="0">
                <a:solidFill>
                  <a:srgbClr val="000000"/>
                </a:solidFill>
                <a:latin typeface="-apple-system, BlinkMacSystemFont, Roboto, Oxygen-Sans, Ubuntu, Cantarell, &quot;Helvetica Neue&quot;, sans-serif"/>
              </a:rPr>
              <a:t>и </a:t>
            </a:r>
            <a:r>
              <a:rPr lang="en-US" sz="3200" b="1" dirty="0">
                <a:solidFill>
                  <a:srgbClr val="000000"/>
                </a:solidFill>
                <a:latin typeface="-apple-system, BlinkMacSystemFont, Roboto, Oxygen-Sans, Ubuntu, Cantarell, &quot;Helvetica Neue&quot;, sans-serif"/>
              </a:rPr>
              <a:t>ILIKE</a:t>
            </a:r>
            <a:r>
              <a:rPr lang="ru-RU" sz="3200" b="1" dirty="0">
                <a:solidFill>
                  <a:srgbClr val="000000"/>
                </a:solidFill>
                <a:latin typeface="-apple-system, BlinkMacSystemFont, Roboto, Oxygen-Sans, Ubuntu, Cantarell, &quot;Helvetica Neue&quot;, sans-serif"/>
              </a:rPr>
              <a:t>)</a:t>
            </a:r>
          </a:p>
        </p:txBody>
      </p:sp>
      <p:sp>
        <p:nvSpPr>
          <p:cNvPr id="3" name="Объект 2">
            <a:extLst>
              <a:ext uri="{FF2B5EF4-FFF2-40B4-BE49-F238E27FC236}">
                <a16:creationId xmlns:a16="http://schemas.microsoft.com/office/drawing/2014/main" id="{7A9371D2-4809-4AC0-A104-499348563D81}"/>
              </a:ext>
            </a:extLst>
          </p:cNvPr>
          <p:cNvSpPr>
            <a:spLocks noGrp="1"/>
          </p:cNvSpPr>
          <p:nvPr>
            <p:ph idx="1"/>
          </p:nvPr>
        </p:nvSpPr>
        <p:spPr/>
        <p:txBody>
          <a:bodyPr>
            <a:normAutofit fontScale="85000" lnSpcReduction="20000"/>
          </a:bodyPr>
          <a:lstStyle/>
          <a:p>
            <a:pPr marL="0" indent="0">
              <a:lnSpc>
                <a:spcPct val="110000"/>
              </a:lnSpc>
              <a:buNone/>
            </a:pPr>
            <a:r>
              <a:rPr lang="ru-RU" dirty="0"/>
              <a:t>	</a:t>
            </a:r>
            <a:r>
              <a:rPr lang="ru-RU" dirty="0" err="1">
                <a:solidFill>
                  <a:srgbClr val="000000"/>
                </a:solidFill>
                <a:latin typeface="-apple-system"/>
              </a:rPr>
              <a:t>PostgreSQL</a:t>
            </a:r>
            <a:r>
              <a:rPr lang="ru-RU" dirty="0">
                <a:solidFill>
                  <a:srgbClr val="000000"/>
                </a:solidFill>
                <a:latin typeface="-apple-system"/>
              </a:rPr>
              <a:t> [PGSQL] имеет встроенный механизм полнотекстового поиска - операторы </a:t>
            </a:r>
            <a:r>
              <a:rPr lang="ru-RU" b="1" dirty="0">
                <a:solidFill>
                  <a:srgbClr val="000000"/>
                </a:solidFill>
                <a:latin typeface="-apple-system"/>
              </a:rPr>
              <a:t>LIKE, ILIKE, ~, ~*. </a:t>
            </a:r>
          </a:p>
          <a:p>
            <a:pPr>
              <a:lnSpc>
                <a:spcPct val="110000"/>
              </a:lnSpc>
            </a:pPr>
            <a:r>
              <a:rPr lang="ru-RU" b="1" dirty="0">
                <a:solidFill>
                  <a:srgbClr val="000000"/>
                </a:solidFill>
                <a:latin typeface="-apple-system"/>
              </a:rPr>
              <a:t>Отсутствие лингвистической обработки</a:t>
            </a:r>
            <a:r>
              <a:rPr lang="ru-RU" dirty="0">
                <a:solidFill>
                  <a:srgbClr val="000000"/>
                </a:solidFill>
                <a:latin typeface="-apple-system"/>
              </a:rPr>
              <a:t>. Возможности регулярных выражений ограничены и их использование очень трудоёмко и чревато ошибками. Можно пропустить документы, которые содержат однокоренные слова.</a:t>
            </a:r>
          </a:p>
          <a:p>
            <a:pPr>
              <a:lnSpc>
                <a:spcPct val="110000"/>
              </a:lnSpc>
            </a:pPr>
            <a:r>
              <a:rPr lang="ru-RU" dirty="0">
                <a:solidFill>
                  <a:srgbClr val="000000"/>
                </a:solidFill>
                <a:latin typeface="-apple-system"/>
              </a:rPr>
              <a:t>Они не предоставляют </a:t>
            </a:r>
            <a:r>
              <a:rPr lang="ru-RU" b="1" dirty="0">
                <a:solidFill>
                  <a:srgbClr val="000000"/>
                </a:solidFill>
                <a:latin typeface="-apple-system"/>
              </a:rPr>
              <a:t>никакой информации для ранжирования </a:t>
            </a:r>
            <a:r>
              <a:rPr lang="ru-RU" dirty="0">
                <a:solidFill>
                  <a:srgbClr val="000000"/>
                </a:solidFill>
                <a:latin typeface="-apple-system"/>
              </a:rPr>
              <a:t>(сортировки) документов, если только не существует другой сортировки или в случае малого количества найденных документов.</a:t>
            </a:r>
          </a:p>
          <a:p>
            <a:pPr>
              <a:lnSpc>
                <a:spcPct val="110000"/>
              </a:lnSpc>
            </a:pPr>
            <a:r>
              <a:rPr lang="ru-RU" dirty="0">
                <a:solidFill>
                  <a:srgbClr val="000000"/>
                </a:solidFill>
                <a:latin typeface="-apple-system"/>
              </a:rPr>
              <a:t>Они, в целом, очень </a:t>
            </a:r>
            <a:r>
              <a:rPr lang="ru-RU" b="1" dirty="0">
                <a:solidFill>
                  <a:srgbClr val="000000"/>
                </a:solidFill>
                <a:latin typeface="-apple-system"/>
              </a:rPr>
              <a:t>медленные</a:t>
            </a:r>
            <a:r>
              <a:rPr lang="ru-RU" dirty="0">
                <a:solidFill>
                  <a:srgbClr val="000000"/>
                </a:solidFill>
                <a:latin typeface="-apple-system"/>
              </a:rPr>
              <a:t> из-за того, что они каждый раз просматривают весь документ и не имеют индексной поддержки.</a:t>
            </a:r>
          </a:p>
          <a:p>
            <a:endParaRPr lang="ru-RU" dirty="0"/>
          </a:p>
        </p:txBody>
      </p:sp>
      <p:sp>
        <p:nvSpPr>
          <p:cNvPr id="5" name="Номер слайда 4">
            <a:extLst>
              <a:ext uri="{FF2B5EF4-FFF2-40B4-BE49-F238E27FC236}">
                <a16:creationId xmlns:a16="http://schemas.microsoft.com/office/drawing/2014/main" id="{335DC206-B88E-4B70-9C22-D10691E9B7AA}"/>
              </a:ext>
            </a:extLst>
          </p:cNvPr>
          <p:cNvSpPr>
            <a:spLocks noGrp="1"/>
          </p:cNvSpPr>
          <p:nvPr>
            <p:ph type="sldNum" sz="quarter" idx="12"/>
          </p:nvPr>
        </p:nvSpPr>
        <p:spPr/>
        <p:txBody>
          <a:bodyPr/>
          <a:lstStyle/>
          <a:p>
            <a:fld id="{994A9333-B9C6-49B8-AF88-F6DACBA0B9BB}" type="slidenum">
              <a:rPr lang="ru-RU" sz="4000" smtClean="0"/>
              <a:t>3</a:t>
            </a:fld>
            <a:endParaRPr lang="ru-RU" sz="4000" dirty="0"/>
          </a:p>
        </p:txBody>
      </p:sp>
      <p:sp>
        <p:nvSpPr>
          <p:cNvPr id="6" name="Нижний колонтитул 5">
            <a:extLst>
              <a:ext uri="{FF2B5EF4-FFF2-40B4-BE49-F238E27FC236}">
                <a16:creationId xmlns:a16="http://schemas.microsoft.com/office/drawing/2014/main" id="{275F5571-EF8C-43A8-9BF6-D55F803763DC}"/>
              </a:ext>
            </a:extLst>
          </p:cNvPr>
          <p:cNvSpPr>
            <a:spLocks noGrp="1"/>
          </p:cNvSpPr>
          <p:nvPr>
            <p:ph type="ftr" sz="quarter" idx="11"/>
          </p:nvPr>
        </p:nvSpPr>
        <p:spPr/>
        <p:txBody>
          <a:bodyPr/>
          <a:lstStyle/>
          <a:p>
            <a:r>
              <a:rPr lang="en-US" dirty="0"/>
              <a:t>https://postgrespro.ru/docs/postgrespro/10/textsearch-intro</a:t>
            </a:r>
            <a:endParaRPr lang="ru-RU" dirty="0"/>
          </a:p>
        </p:txBody>
      </p:sp>
    </p:spTree>
    <p:extLst>
      <p:ext uri="{BB962C8B-B14F-4D97-AF65-F5344CB8AC3E}">
        <p14:creationId xmlns:p14="http://schemas.microsoft.com/office/powerpoint/2010/main" val="2476052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42C9F7-1C2B-4FE7-A1CC-275FEC3894F4}"/>
              </a:ext>
            </a:extLst>
          </p:cNvPr>
          <p:cNvSpPr>
            <a:spLocks noGrp="1"/>
          </p:cNvSpPr>
          <p:nvPr>
            <p:ph type="title"/>
          </p:nvPr>
        </p:nvSpPr>
        <p:spPr/>
        <p:txBody>
          <a:bodyPr/>
          <a:lstStyle/>
          <a:p>
            <a:r>
              <a:rPr lang="en-US" sz="3200" b="1" dirty="0">
                <a:solidFill>
                  <a:srgbClr val="000000"/>
                </a:solidFill>
                <a:latin typeface="-apple-system, BlinkMacSystemFont, Roboto, Oxygen-Sans, Ubuntu, Cantarell, &quot;Helvetica Neue&quot;, sans-serif"/>
              </a:rPr>
              <a:t>CREATE INDEX</a:t>
            </a:r>
            <a:endParaRPr lang="ru-RU" sz="3200" b="1" dirty="0">
              <a:solidFill>
                <a:srgbClr val="000000"/>
              </a:solidFill>
              <a:latin typeface="-apple-system, BlinkMacSystemFont, Roboto, Oxygen-Sans, Ubuntu, Cantarell, &quot;Helvetica Neue&quot;, sans-serif"/>
            </a:endParaRPr>
          </a:p>
        </p:txBody>
      </p:sp>
      <p:pic>
        <p:nvPicPr>
          <p:cNvPr id="5" name="Объект 4">
            <a:extLst>
              <a:ext uri="{FF2B5EF4-FFF2-40B4-BE49-F238E27FC236}">
                <a16:creationId xmlns:a16="http://schemas.microsoft.com/office/drawing/2014/main" id="{3B0519A8-5E8D-4F19-944A-CA6120A5DB26}"/>
              </a:ext>
            </a:extLst>
          </p:cNvPr>
          <p:cNvPicPr>
            <a:picLocks noGrp="1" noChangeAspect="1"/>
          </p:cNvPicPr>
          <p:nvPr>
            <p:ph idx="1"/>
          </p:nvPr>
        </p:nvPicPr>
        <p:blipFill rotWithShape="1">
          <a:blip r:embed="rId2"/>
          <a:srcRect l="3188" t="22799" r="1160" b="17636"/>
          <a:stretch/>
        </p:blipFill>
        <p:spPr>
          <a:xfrm>
            <a:off x="1173480" y="2103119"/>
            <a:ext cx="10058400" cy="1493521"/>
          </a:xfrm>
        </p:spPr>
      </p:pic>
      <p:sp>
        <p:nvSpPr>
          <p:cNvPr id="11" name="Rectangle 2">
            <a:extLst>
              <a:ext uri="{FF2B5EF4-FFF2-40B4-BE49-F238E27FC236}">
                <a16:creationId xmlns:a16="http://schemas.microsoft.com/office/drawing/2014/main" id="{DE03FD51-4AFF-462C-A5AD-836D55929538}"/>
              </a:ext>
            </a:extLst>
          </p:cNvPr>
          <p:cNvSpPr>
            <a:spLocks noChangeArrowheads="1"/>
          </p:cNvSpPr>
          <p:nvPr/>
        </p:nvSpPr>
        <p:spPr bwMode="auto">
          <a:xfrm>
            <a:off x="954024" y="4235662"/>
            <a:ext cx="942441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800" i="1" dirty="0">
                <a:solidFill>
                  <a:srgbClr val="000000"/>
                </a:solidFill>
                <a:latin typeface="-apple-system"/>
              </a:rPr>
              <a:t>метод - и</a:t>
            </a:r>
            <a:r>
              <a:rPr lang="ru-RU" altLang="ru-RU" sz="2800" dirty="0">
                <a:solidFill>
                  <a:srgbClr val="000000"/>
                </a:solidFill>
                <a:latin typeface="-apple-system"/>
              </a:rPr>
              <a:t>мя применяемого метода индекса. Возможные варианты: </a:t>
            </a:r>
            <a:r>
              <a:rPr lang="ru-RU" altLang="ru-RU" sz="2800" i="1" dirty="0" err="1">
                <a:solidFill>
                  <a:srgbClr val="000000"/>
                </a:solidFill>
                <a:latin typeface="-apple-system"/>
              </a:rPr>
              <a:t>btree</a:t>
            </a:r>
            <a:r>
              <a:rPr lang="ru-RU" altLang="ru-RU" sz="2800" i="1" dirty="0">
                <a:solidFill>
                  <a:srgbClr val="000000"/>
                </a:solidFill>
                <a:latin typeface="-apple-system"/>
              </a:rPr>
              <a:t>, </a:t>
            </a:r>
            <a:r>
              <a:rPr lang="ru-RU" altLang="ru-RU" sz="2800" i="1" dirty="0" err="1">
                <a:solidFill>
                  <a:srgbClr val="000000"/>
                </a:solidFill>
                <a:latin typeface="-apple-system"/>
              </a:rPr>
              <a:t>hash</a:t>
            </a:r>
            <a:r>
              <a:rPr lang="ru-RU" altLang="ru-RU" sz="2800" i="1" dirty="0">
                <a:solidFill>
                  <a:srgbClr val="000000"/>
                </a:solidFill>
                <a:latin typeface="-apple-system"/>
              </a:rPr>
              <a:t>, </a:t>
            </a:r>
            <a:r>
              <a:rPr lang="ru-RU" altLang="ru-RU" sz="2800" i="1" dirty="0" err="1">
                <a:solidFill>
                  <a:srgbClr val="000000"/>
                </a:solidFill>
                <a:latin typeface="-apple-system"/>
              </a:rPr>
              <a:t>gist</a:t>
            </a:r>
            <a:r>
              <a:rPr lang="ru-RU" altLang="ru-RU" sz="2800" i="1" dirty="0">
                <a:solidFill>
                  <a:srgbClr val="000000"/>
                </a:solidFill>
                <a:latin typeface="-apple-system"/>
              </a:rPr>
              <a:t>, </a:t>
            </a:r>
            <a:r>
              <a:rPr lang="ru-RU" altLang="ru-RU" sz="2800" i="1" dirty="0" err="1">
                <a:solidFill>
                  <a:srgbClr val="000000"/>
                </a:solidFill>
                <a:latin typeface="-apple-system"/>
              </a:rPr>
              <a:t>spgist</a:t>
            </a:r>
            <a:r>
              <a:rPr lang="ru-RU" altLang="ru-RU" sz="2800" i="1" dirty="0">
                <a:solidFill>
                  <a:srgbClr val="000000"/>
                </a:solidFill>
                <a:latin typeface="-apple-system"/>
              </a:rPr>
              <a:t> и </a:t>
            </a:r>
            <a:r>
              <a:rPr lang="ru-RU" altLang="ru-RU" sz="2800" b="1" i="1" dirty="0" err="1">
                <a:solidFill>
                  <a:srgbClr val="000000"/>
                </a:solidFill>
                <a:latin typeface="-apple-system"/>
              </a:rPr>
              <a:t>gin</a:t>
            </a:r>
            <a:r>
              <a:rPr lang="ru-RU" altLang="ru-RU" sz="2800" dirty="0">
                <a:solidFill>
                  <a:srgbClr val="000000"/>
                </a:solidFill>
                <a:latin typeface="-apple-system"/>
              </a:rPr>
              <a:t>. По умолчанию подразумевается метод </a:t>
            </a:r>
            <a:r>
              <a:rPr lang="ru-RU" altLang="ru-RU" sz="2800" dirty="0" err="1">
                <a:solidFill>
                  <a:srgbClr val="000000"/>
                </a:solidFill>
                <a:latin typeface="-apple-system"/>
              </a:rPr>
              <a:t>btree</a:t>
            </a:r>
            <a:r>
              <a:rPr lang="ru-RU" altLang="ru-RU" sz="2800" dirty="0">
                <a:solidFill>
                  <a:srgbClr val="000000"/>
                </a:solidFill>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33D0E72A-0298-4176-B7F6-4B7B627DB516}"/>
              </a:ext>
            </a:extLst>
          </p:cNvPr>
          <p:cNvSpPr>
            <a:spLocks noGrp="1"/>
          </p:cNvSpPr>
          <p:nvPr>
            <p:ph type="sldNum" sz="quarter" idx="12"/>
          </p:nvPr>
        </p:nvSpPr>
        <p:spPr/>
        <p:txBody>
          <a:bodyPr/>
          <a:lstStyle/>
          <a:p>
            <a:fld id="{994A9333-B9C6-49B8-AF88-F6DACBA0B9BB}" type="slidenum">
              <a:rPr lang="ru-RU" sz="4000" smtClean="0"/>
              <a:t>30</a:t>
            </a:fld>
            <a:endParaRPr lang="ru-RU" sz="4000" dirty="0"/>
          </a:p>
        </p:txBody>
      </p:sp>
      <p:sp>
        <p:nvSpPr>
          <p:cNvPr id="6" name="Нижний колонтитул 5">
            <a:extLst>
              <a:ext uri="{FF2B5EF4-FFF2-40B4-BE49-F238E27FC236}">
                <a16:creationId xmlns:a16="http://schemas.microsoft.com/office/drawing/2014/main" id="{105BCD1F-E021-4D48-A14C-AA3390096236}"/>
              </a:ext>
            </a:extLst>
          </p:cNvPr>
          <p:cNvSpPr>
            <a:spLocks noGrp="1"/>
          </p:cNvSpPr>
          <p:nvPr>
            <p:ph type="ftr" sz="quarter" idx="11"/>
          </p:nvPr>
        </p:nvSpPr>
        <p:spPr>
          <a:xfrm>
            <a:off x="2971800" y="6356350"/>
            <a:ext cx="5181600" cy="365125"/>
          </a:xfrm>
        </p:spPr>
        <p:txBody>
          <a:bodyPr/>
          <a:lstStyle/>
          <a:p>
            <a:r>
              <a:rPr lang="en-US" dirty="0"/>
              <a:t>https://postgrespro.ru/docs/postgrespro/10/textsearch-indexes</a:t>
            </a:r>
            <a:endParaRPr lang="ru-RU" dirty="0"/>
          </a:p>
        </p:txBody>
      </p:sp>
    </p:spTree>
    <p:extLst>
      <p:ext uri="{BB962C8B-B14F-4D97-AF65-F5344CB8AC3E}">
        <p14:creationId xmlns:p14="http://schemas.microsoft.com/office/powerpoint/2010/main" val="300733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497353-6C66-4DAA-8BE9-745CFE1B2678}"/>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Создание индекса</a:t>
            </a:r>
          </a:p>
        </p:txBody>
      </p:sp>
      <p:sp>
        <p:nvSpPr>
          <p:cNvPr id="3" name="Объект 2">
            <a:extLst>
              <a:ext uri="{FF2B5EF4-FFF2-40B4-BE49-F238E27FC236}">
                <a16:creationId xmlns:a16="http://schemas.microsoft.com/office/drawing/2014/main" id="{43746008-08A7-4CAF-A007-99AA9685AF5A}"/>
              </a:ext>
            </a:extLst>
          </p:cNvPr>
          <p:cNvSpPr>
            <a:spLocks noGrp="1"/>
          </p:cNvSpPr>
          <p:nvPr>
            <p:ph idx="1"/>
          </p:nvPr>
        </p:nvSpPr>
        <p:spPr/>
        <p:txBody>
          <a:bodyPr/>
          <a:lstStyle/>
          <a:p>
            <a:r>
              <a:rPr lang="en-US" dirty="0"/>
              <a:t>3 </a:t>
            </a:r>
            <a:r>
              <a:rPr lang="ru-RU" dirty="0"/>
              <a:t>секунды</a:t>
            </a:r>
          </a:p>
        </p:txBody>
      </p:sp>
      <p:sp>
        <p:nvSpPr>
          <p:cNvPr id="4" name="Нижний колонтитул 3">
            <a:extLst>
              <a:ext uri="{FF2B5EF4-FFF2-40B4-BE49-F238E27FC236}">
                <a16:creationId xmlns:a16="http://schemas.microsoft.com/office/drawing/2014/main" id="{4428A5DB-6FA1-4DC9-BF4F-4C5AFB913255}"/>
              </a:ext>
            </a:extLst>
          </p:cNvPr>
          <p:cNvSpPr>
            <a:spLocks noGrp="1"/>
          </p:cNvSpPr>
          <p:nvPr>
            <p:ph type="ftr" sz="quarter" idx="11"/>
          </p:nvPr>
        </p:nvSpPr>
        <p:spPr>
          <a:xfrm>
            <a:off x="2841171" y="6356350"/>
            <a:ext cx="5312229" cy="365125"/>
          </a:xfrm>
        </p:spPr>
        <p:txBody>
          <a:bodyPr/>
          <a:lstStyle/>
          <a:p>
            <a:r>
              <a:rPr lang="en-US" dirty="0"/>
              <a:t>http://www.sai.msu.su/~megera/postgres/talks/fts_pgsql_intro.html#ftspgsql</a:t>
            </a:r>
            <a:endParaRPr lang="ru-RU" dirty="0"/>
          </a:p>
        </p:txBody>
      </p:sp>
      <p:sp>
        <p:nvSpPr>
          <p:cNvPr id="5" name="Номер слайда 4">
            <a:extLst>
              <a:ext uri="{FF2B5EF4-FFF2-40B4-BE49-F238E27FC236}">
                <a16:creationId xmlns:a16="http://schemas.microsoft.com/office/drawing/2014/main" id="{D350B557-739F-4C74-B080-C67CA99B4A60}"/>
              </a:ext>
            </a:extLst>
          </p:cNvPr>
          <p:cNvSpPr>
            <a:spLocks noGrp="1"/>
          </p:cNvSpPr>
          <p:nvPr>
            <p:ph type="sldNum" sz="quarter" idx="12"/>
          </p:nvPr>
        </p:nvSpPr>
        <p:spPr/>
        <p:txBody>
          <a:bodyPr/>
          <a:lstStyle/>
          <a:p>
            <a:fld id="{994A9333-B9C6-49B8-AF88-F6DACBA0B9BB}" type="slidenum">
              <a:rPr lang="ru-RU" sz="4000" smtClean="0"/>
              <a:t>31</a:t>
            </a:fld>
            <a:endParaRPr lang="ru-RU" sz="4000" dirty="0"/>
          </a:p>
        </p:txBody>
      </p:sp>
      <p:pic>
        <p:nvPicPr>
          <p:cNvPr id="11" name="Рисунок 10">
            <a:extLst>
              <a:ext uri="{FF2B5EF4-FFF2-40B4-BE49-F238E27FC236}">
                <a16:creationId xmlns:a16="http://schemas.microsoft.com/office/drawing/2014/main" id="{AF7035A0-0AAA-448B-8EF4-B813F6BF105C}"/>
              </a:ext>
            </a:extLst>
          </p:cNvPr>
          <p:cNvPicPr>
            <a:picLocks noChangeAspect="1"/>
          </p:cNvPicPr>
          <p:nvPr/>
        </p:nvPicPr>
        <p:blipFill>
          <a:blip r:embed="rId2"/>
          <a:stretch>
            <a:fillRect/>
          </a:stretch>
        </p:blipFill>
        <p:spPr>
          <a:xfrm>
            <a:off x="3193597" y="1646238"/>
            <a:ext cx="7608467" cy="655411"/>
          </a:xfrm>
          <a:prstGeom prst="rect">
            <a:avLst/>
          </a:prstGeom>
        </p:spPr>
      </p:pic>
      <p:pic>
        <p:nvPicPr>
          <p:cNvPr id="13" name="Рисунок 12">
            <a:extLst>
              <a:ext uri="{FF2B5EF4-FFF2-40B4-BE49-F238E27FC236}">
                <a16:creationId xmlns:a16="http://schemas.microsoft.com/office/drawing/2014/main" id="{E759B0B3-9E48-4E50-A114-6399DFA2F1D1}"/>
              </a:ext>
            </a:extLst>
          </p:cNvPr>
          <p:cNvPicPr>
            <a:picLocks noChangeAspect="1"/>
          </p:cNvPicPr>
          <p:nvPr/>
        </p:nvPicPr>
        <p:blipFill>
          <a:blip r:embed="rId3"/>
          <a:stretch>
            <a:fillRect/>
          </a:stretch>
        </p:blipFill>
        <p:spPr>
          <a:xfrm>
            <a:off x="640628" y="2524580"/>
            <a:ext cx="4780458" cy="705486"/>
          </a:xfrm>
          <a:prstGeom prst="rect">
            <a:avLst/>
          </a:prstGeom>
        </p:spPr>
      </p:pic>
      <p:pic>
        <p:nvPicPr>
          <p:cNvPr id="15" name="Рисунок 14">
            <a:extLst>
              <a:ext uri="{FF2B5EF4-FFF2-40B4-BE49-F238E27FC236}">
                <a16:creationId xmlns:a16="http://schemas.microsoft.com/office/drawing/2014/main" id="{E45BF1BD-FE0A-4FC6-A981-B672F889A4C5}"/>
              </a:ext>
            </a:extLst>
          </p:cNvPr>
          <p:cNvPicPr>
            <a:picLocks noChangeAspect="1"/>
          </p:cNvPicPr>
          <p:nvPr/>
        </p:nvPicPr>
        <p:blipFill>
          <a:blip r:embed="rId4"/>
          <a:stretch>
            <a:fillRect/>
          </a:stretch>
        </p:blipFill>
        <p:spPr>
          <a:xfrm>
            <a:off x="640628" y="3429000"/>
            <a:ext cx="7325753" cy="1709056"/>
          </a:xfrm>
          <a:prstGeom prst="rect">
            <a:avLst/>
          </a:prstGeom>
        </p:spPr>
      </p:pic>
      <p:pic>
        <p:nvPicPr>
          <p:cNvPr id="17" name="Рисунок 16">
            <a:extLst>
              <a:ext uri="{FF2B5EF4-FFF2-40B4-BE49-F238E27FC236}">
                <a16:creationId xmlns:a16="http://schemas.microsoft.com/office/drawing/2014/main" id="{D033C727-408B-4AF2-916E-CA31E02548BA}"/>
              </a:ext>
            </a:extLst>
          </p:cNvPr>
          <p:cNvPicPr>
            <a:picLocks noChangeAspect="1"/>
          </p:cNvPicPr>
          <p:nvPr/>
        </p:nvPicPr>
        <p:blipFill>
          <a:blip r:embed="rId5"/>
          <a:stretch>
            <a:fillRect/>
          </a:stretch>
        </p:blipFill>
        <p:spPr>
          <a:xfrm>
            <a:off x="5981699" y="2415505"/>
            <a:ext cx="5704563" cy="556296"/>
          </a:xfrm>
          <a:prstGeom prst="rect">
            <a:avLst/>
          </a:prstGeom>
        </p:spPr>
      </p:pic>
      <p:pic>
        <p:nvPicPr>
          <p:cNvPr id="19" name="Рисунок 18">
            <a:extLst>
              <a:ext uri="{FF2B5EF4-FFF2-40B4-BE49-F238E27FC236}">
                <a16:creationId xmlns:a16="http://schemas.microsoft.com/office/drawing/2014/main" id="{DD5A8AA3-B601-4F63-B6A7-3AE1320FFDBE}"/>
              </a:ext>
            </a:extLst>
          </p:cNvPr>
          <p:cNvPicPr>
            <a:picLocks noChangeAspect="1"/>
          </p:cNvPicPr>
          <p:nvPr/>
        </p:nvPicPr>
        <p:blipFill rotWithShape="1">
          <a:blip r:embed="rId6"/>
          <a:srcRect l="5136"/>
          <a:stretch/>
        </p:blipFill>
        <p:spPr>
          <a:xfrm>
            <a:off x="8163953" y="3026466"/>
            <a:ext cx="2173069" cy="3200160"/>
          </a:xfrm>
          <a:prstGeom prst="rect">
            <a:avLst/>
          </a:prstGeom>
        </p:spPr>
      </p:pic>
      <p:pic>
        <p:nvPicPr>
          <p:cNvPr id="23" name="Рисунок 22">
            <a:extLst>
              <a:ext uri="{FF2B5EF4-FFF2-40B4-BE49-F238E27FC236}">
                <a16:creationId xmlns:a16="http://schemas.microsoft.com/office/drawing/2014/main" id="{EA644F50-B1C0-426B-A5E4-B0645A2BF359}"/>
              </a:ext>
            </a:extLst>
          </p:cNvPr>
          <p:cNvPicPr>
            <a:picLocks noChangeAspect="1"/>
          </p:cNvPicPr>
          <p:nvPr/>
        </p:nvPicPr>
        <p:blipFill>
          <a:blip r:embed="rId7"/>
          <a:stretch>
            <a:fillRect/>
          </a:stretch>
        </p:blipFill>
        <p:spPr>
          <a:xfrm>
            <a:off x="640628" y="5519738"/>
            <a:ext cx="4581525" cy="657225"/>
          </a:xfrm>
          <a:prstGeom prst="rect">
            <a:avLst/>
          </a:prstGeom>
        </p:spPr>
      </p:pic>
    </p:spTree>
    <p:extLst>
      <p:ext uri="{BB962C8B-B14F-4D97-AF65-F5344CB8AC3E}">
        <p14:creationId xmlns:p14="http://schemas.microsoft.com/office/powerpoint/2010/main" val="2632314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8EE48F-597A-45F5-9653-C2199AF923CA}"/>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Сравнение поиска с индексом и без</a:t>
            </a:r>
          </a:p>
        </p:txBody>
      </p:sp>
      <p:sp>
        <p:nvSpPr>
          <p:cNvPr id="5" name="Номер слайда 4">
            <a:extLst>
              <a:ext uri="{FF2B5EF4-FFF2-40B4-BE49-F238E27FC236}">
                <a16:creationId xmlns:a16="http://schemas.microsoft.com/office/drawing/2014/main" id="{7FF27C9E-39E6-45F0-BC0D-1D764C547AEE}"/>
              </a:ext>
            </a:extLst>
          </p:cNvPr>
          <p:cNvSpPr>
            <a:spLocks noGrp="1"/>
          </p:cNvSpPr>
          <p:nvPr>
            <p:ph type="sldNum" sz="quarter" idx="12"/>
          </p:nvPr>
        </p:nvSpPr>
        <p:spPr/>
        <p:txBody>
          <a:bodyPr/>
          <a:lstStyle/>
          <a:p>
            <a:fld id="{994A9333-B9C6-49B8-AF88-F6DACBA0B9BB}" type="slidenum">
              <a:rPr lang="ru-RU" sz="4000" smtClean="0"/>
              <a:t>32</a:t>
            </a:fld>
            <a:endParaRPr lang="ru-RU" sz="4000" dirty="0"/>
          </a:p>
        </p:txBody>
      </p:sp>
      <p:pic>
        <p:nvPicPr>
          <p:cNvPr id="6" name="Рисунок 5">
            <a:extLst>
              <a:ext uri="{FF2B5EF4-FFF2-40B4-BE49-F238E27FC236}">
                <a16:creationId xmlns:a16="http://schemas.microsoft.com/office/drawing/2014/main" id="{50B2E4DB-B105-4735-BF46-570E24D5207F}"/>
              </a:ext>
            </a:extLst>
          </p:cNvPr>
          <p:cNvPicPr>
            <a:picLocks noChangeAspect="1"/>
          </p:cNvPicPr>
          <p:nvPr/>
        </p:nvPicPr>
        <p:blipFill>
          <a:blip r:embed="rId2"/>
          <a:stretch>
            <a:fillRect/>
          </a:stretch>
        </p:blipFill>
        <p:spPr>
          <a:xfrm>
            <a:off x="3788228" y="1333046"/>
            <a:ext cx="4062291" cy="1618569"/>
          </a:xfrm>
          <a:prstGeom prst="rect">
            <a:avLst/>
          </a:prstGeom>
        </p:spPr>
      </p:pic>
      <p:pic>
        <p:nvPicPr>
          <p:cNvPr id="7" name="Рисунок 6">
            <a:extLst>
              <a:ext uri="{FF2B5EF4-FFF2-40B4-BE49-F238E27FC236}">
                <a16:creationId xmlns:a16="http://schemas.microsoft.com/office/drawing/2014/main" id="{84571486-1508-4D73-89FE-FEF0710DB026}"/>
              </a:ext>
            </a:extLst>
          </p:cNvPr>
          <p:cNvPicPr>
            <a:picLocks noChangeAspect="1"/>
          </p:cNvPicPr>
          <p:nvPr/>
        </p:nvPicPr>
        <p:blipFill>
          <a:blip r:embed="rId3"/>
          <a:stretch>
            <a:fillRect/>
          </a:stretch>
        </p:blipFill>
        <p:spPr>
          <a:xfrm>
            <a:off x="990600" y="3130890"/>
            <a:ext cx="3048000" cy="2305050"/>
          </a:xfrm>
          <a:prstGeom prst="rect">
            <a:avLst/>
          </a:prstGeom>
        </p:spPr>
      </p:pic>
      <p:pic>
        <p:nvPicPr>
          <p:cNvPr id="9" name="Рисунок 8">
            <a:extLst>
              <a:ext uri="{FF2B5EF4-FFF2-40B4-BE49-F238E27FC236}">
                <a16:creationId xmlns:a16="http://schemas.microsoft.com/office/drawing/2014/main" id="{DD5B0F67-1B27-4339-9A14-5C6BD284E7FE}"/>
              </a:ext>
            </a:extLst>
          </p:cNvPr>
          <p:cNvPicPr>
            <a:picLocks noChangeAspect="1"/>
          </p:cNvPicPr>
          <p:nvPr/>
        </p:nvPicPr>
        <p:blipFill>
          <a:blip r:embed="rId4"/>
          <a:stretch>
            <a:fillRect/>
          </a:stretch>
        </p:blipFill>
        <p:spPr>
          <a:xfrm>
            <a:off x="7719889" y="2943905"/>
            <a:ext cx="3124200" cy="3038475"/>
          </a:xfrm>
          <a:prstGeom prst="rect">
            <a:avLst/>
          </a:prstGeom>
        </p:spPr>
      </p:pic>
      <p:sp>
        <p:nvSpPr>
          <p:cNvPr id="10" name="TextBox 9">
            <a:extLst>
              <a:ext uri="{FF2B5EF4-FFF2-40B4-BE49-F238E27FC236}">
                <a16:creationId xmlns:a16="http://schemas.microsoft.com/office/drawing/2014/main" id="{80A076C4-8904-4272-8C61-3C0F32CC0ABC}"/>
              </a:ext>
            </a:extLst>
          </p:cNvPr>
          <p:cNvSpPr txBox="1"/>
          <p:nvPr/>
        </p:nvSpPr>
        <p:spPr>
          <a:xfrm>
            <a:off x="1372482" y="2304488"/>
            <a:ext cx="1902829" cy="452432"/>
          </a:xfrm>
          <a:prstGeom prst="rect">
            <a:avLst/>
          </a:prstGeom>
          <a:noFill/>
        </p:spPr>
        <p:txBody>
          <a:bodyPr wrap="none" rtlCol="0">
            <a:spAutoFit/>
          </a:bodyPr>
          <a:lstStyle/>
          <a:p>
            <a:pPr>
              <a:lnSpc>
                <a:spcPct val="90000"/>
              </a:lnSpc>
              <a:spcBef>
                <a:spcPts val="1000"/>
              </a:spcBef>
            </a:pPr>
            <a:r>
              <a:rPr lang="ru-RU" sz="2600" dirty="0">
                <a:solidFill>
                  <a:srgbClr val="000000"/>
                </a:solidFill>
                <a:latin typeface="-apple-system"/>
              </a:rPr>
              <a:t>Без индекса</a:t>
            </a:r>
          </a:p>
        </p:txBody>
      </p:sp>
      <p:sp>
        <p:nvSpPr>
          <p:cNvPr id="11" name="TextBox 10">
            <a:extLst>
              <a:ext uri="{FF2B5EF4-FFF2-40B4-BE49-F238E27FC236}">
                <a16:creationId xmlns:a16="http://schemas.microsoft.com/office/drawing/2014/main" id="{63439042-CC22-490F-AA28-92B40D3AFA02}"/>
              </a:ext>
            </a:extLst>
          </p:cNvPr>
          <p:cNvSpPr txBox="1"/>
          <p:nvPr/>
        </p:nvSpPr>
        <p:spPr>
          <a:xfrm>
            <a:off x="8363436" y="2304488"/>
            <a:ext cx="1837106" cy="452432"/>
          </a:xfrm>
          <a:prstGeom prst="rect">
            <a:avLst/>
          </a:prstGeom>
          <a:noFill/>
        </p:spPr>
        <p:txBody>
          <a:bodyPr wrap="none" rtlCol="0">
            <a:spAutoFit/>
          </a:bodyPr>
          <a:lstStyle/>
          <a:p>
            <a:pPr>
              <a:lnSpc>
                <a:spcPct val="90000"/>
              </a:lnSpc>
              <a:spcBef>
                <a:spcPts val="1000"/>
              </a:spcBef>
            </a:pPr>
            <a:r>
              <a:rPr lang="ru-RU" sz="2600" dirty="0">
                <a:solidFill>
                  <a:srgbClr val="000000"/>
                </a:solidFill>
                <a:latin typeface="-apple-system"/>
              </a:rPr>
              <a:t>С индексом</a:t>
            </a:r>
          </a:p>
        </p:txBody>
      </p:sp>
    </p:spTree>
    <p:extLst>
      <p:ext uri="{BB962C8B-B14F-4D97-AF65-F5344CB8AC3E}">
        <p14:creationId xmlns:p14="http://schemas.microsoft.com/office/powerpoint/2010/main" val="1542925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F1EFDB-080A-409A-A78F-C69F3207DC42}"/>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Создание триггера</a:t>
            </a:r>
          </a:p>
        </p:txBody>
      </p:sp>
      <p:sp>
        <p:nvSpPr>
          <p:cNvPr id="4" name="Нижний колонтитул 3">
            <a:extLst>
              <a:ext uri="{FF2B5EF4-FFF2-40B4-BE49-F238E27FC236}">
                <a16:creationId xmlns:a16="http://schemas.microsoft.com/office/drawing/2014/main" id="{9EE3960D-303D-40AE-A47E-B744E702BC80}"/>
              </a:ext>
            </a:extLst>
          </p:cNvPr>
          <p:cNvSpPr>
            <a:spLocks noGrp="1"/>
          </p:cNvSpPr>
          <p:nvPr>
            <p:ph type="ftr" sz="quarter" idx="11"/>
          </p:nvPr>
        </p:nvSpPr>
        <p:spPr>
          <a:xfrm>
            <a:off x="1502229" y="6356350"/>
            <a:ext cx="6651171" cy="365125"/>
          </a:xfrm>
        </p:spPr>
        <p:txBody>
          <a:bodyPr/>
          <a:lstStyle/>
          <a:p>
            <a:r>
              <a:rPr lang="en-US" dirty="0"/>
              <a:t>https://postgrespro.ru/docs/postgrespro/10/textsearch-features#TEXTSEARCH-UPDATE-TRIGGERS</a:t>
            </a:r>
            <a:endParaRPr lang="ru-RU" dirty="0"/>
          </a:p>
        </p:txBody>
      </p:sp>
      <p:sp>
        <p:nvSpPr>
          <p:cNvPr id="5" name="Номер слайда 4">
            <a:extLst>
              <a:ext uri="{FF2B5EF4-FFF2-40B4-BE49-F238E27FC236}">
                <a16:creationId xmlns:a16="http://schemas.microsoft.com/office/drawing/2014/main" id="{D01950D9-BE2E-42E1-832D-EC1AD7298CCE}"/>
              </a:ext>
            </a:extLst>
          </p:cNvPr>
          <p:cNvSpPr>
            <a:spLocks noGrp="1"/>
          </p:cNvSpPr>
          <p:nvPr>
            <p:ph type="sldNum" sz="quarter" idx="12"/>
          </p:nvPr>
        </p:nvSpPr>
        <p:spPr/>
        <p:txBody>
          <a:bodyPr/>
          <a:lstStyle/>
          <a:p>
            <a:fld id="{994A9333-B9C6-49B8-AF88-F6DACBA0B9BB}" type="slidenum">
              <a:rPr lang="ru-RU" sz="4000" smtClean="0"/>
              <a:t>33</a:t>
            </a:fld>
            <a:endParaRPr lang="ru-RU" sz="4000" dirty="0"/>
          </a:p>
        </p:txBody>
      </p:sp>
      <p:pic>
        <p:nvPicPr>
          <p:cNvPr id="7" name="Рисунок 6">
            <a:extLst>
              <a:ext uri="{FF2B5EF4-FFF2-40B4-BE49-F238E27FC236}">
                <a16:creationId xmlns:a16="http://schemas.microsoft.com/office/drawing/2014/main" id="{6152EA02-FED9-4810-8CF5-3FE13ACE40F0}"/>
              </a:ext>
            </a:extLst>
          </p:cNvPr>
          <p:cNvPicPr>
            <a:picLocks noChangeAspect="1"/>
          </p:cNvPicPr>
          <p:nvPr/>
        </p:nvPicPr>
        <p:blipFill>
          <a:blip r:embed="rId2"/>
          <a:stretch>
            <a:fillRect/>
          </a:stretch>
        </p:blipFill>
        <p:spPr>
          <a:xfrm>
            <a:off x="838200" y="1390669"/>
            <a:ext cx="6655935" cy="2038331"/>
          </a:xfrm>
          <a:prstGeom prst="rect">
            <a:avLst/>
          </a:prstGeom>
        </p:spPr>
      </p:pic>
      <p:pic>
        <p:nvPicPr>
          <p:cNvPr id="9" name="Рисунок 8">
            <a:extLst>
              <a:ext uri="{FF2B5EF4-FFF2-40B4-BE49-F238E27FC236}">
                <a16:creationId xmlns:a16="http://schemas.microsoft.com/office/drawing/2014/main" id="{4CC6D426-0E06-4580-B7BC-5F8FE1683930}"/>
              </a:ext>
            </a:extLst>
          </p:cNvPr>
          <p:cNvPicPr>
            <a:picLocks noChangeAspect="1"/>
          </p:cNvPicPr>
          <p:nvPr/>
        </p:nvPicPr>
        <p:blipFill>
          <a:blip r:embed="rId3"/>
          <a:stretch>
            <a:fillRect/>
          </a:stretch>
        </p:blipFill>
        <p:spPr>
          <a:xfrm>
            <a:off x="838200" y="3684117"/>
            <a:ext cx="10391828" cy="1783213"/>
          </a:xfrm>
          <a:prstGeom prst="rect">
            <a:avLst/>
          </a:prstGeom>
        </p:spPr>
      </p:pic>
    </p:spTree>
    <p:extLst>
      <p:ext uri="{BB962C8B-B14F-4D97-AF65-F5344CB8AC3E}">
        <p14:creationId xmlns:p14="http://schemas.microsoft.com/office/powerpoint/2010/main" val="174451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1B1B4-BC19-4453-9BCE-C79D030268EE}"/>
              </a:ext>
            </a:extLst>
          </p:cNvPr>
          <p:cNvSpPr>
            <a:spLocks noGrp="1"/>
          </p:cNvSpPr>
          <p:nvPr>
            <p:ph type="title"/>
          </p:nvPr>
        </p:nvSpPr>
        <p:spPr/>
        <p:txBody>
          <a:bodyPr/>
          <a:lstStyle/>
          <a:p>
            <a:r>
              <a:rPr lang="en-US" sz="3200" b="1" dirty="0">
                <a:solidFill>
                  <a:srgbClr val="000000"/>
                </a:solidFill>
                <a:latin typeface="-apple-system, BlinkMacSystemFont, Roboto, Oxygen-Sans, Ubuntu, Cantarell, &quot;Helvetica Neue&quot;, sans-serif"/>
              </a:rPr>
              <a:t>JSONB</a:t>
            </a:r>
            <a:endParaRPr lang="ru-RU" sz="3200" b="1" dirty="0">
              <a:solidFill>
                <a:srgbClr val="000000"/>
              </a:solidFill>
              <a:latin typeface="-apple-system, BlinkMacSystemFont, Roboto, Oxygen-Sans, Ubuntu, Cantarell, &quot;Helvetica Neue&quot;, sans-serif"/>
            </a:endParaRPr>
          </a:p>
        </p:txBody>
      </p:sp>
      <p:sp>
        <p:nvSpPr>
          <p:cNvPr id="4" name="Нижний колонтитул 3">
            <a:extLst>
              <a:ext uri="{FF2B5EF4-FFF2-40B4-BE49-F238E27FC236}">
                <a16:creationId xmlns:a16="http://schemas.microsoft.com/office/drawing/2014/main" id="{65B663B9-6C54-4B39-B18B-068E76C49783}"/>
              </a:ext>
            </a:extLst>
          </p:cNvPr>
          <p:cNvSpPr>
            <a:spLocks noGrp="1"/>
          </p:cNvSpPr>
          <p:nvPr>
            <p:ph type="ftr" sz="quarter" idx="11"/>
          </p:nvPr>
        </p:nvSpPr>
        <p:spPr/>
        <p:txBody>
          <a:bodyPr/>
          <a:lstStyle/>
          <a:p>
            <a:r>
              <a:rPr lang="en-US" dirty="0"/>
              <a:t>https://postgrespro.com/blog/pgsql/4261647</a:t>
            </a:r>
            <a:endParaRPr lang="ru-RU" dirty="0"/>
          </a:p>
        </p:txBody>
      </p:sp>
      <p:sp>
        <p:nvSpPr>
          <p:cNvPr id="5" name="Номер слайда 4">
            <a:extLst>
              <a:ext uri="{FF2B5EF4-FFF2-40B4-BE49-F238E27FC236}">
                <a16:creationId xmlns:a16="http://schemas.microsoft.com/office/drawing/2014/main" id="{942C022B-6706-4BBA-A461-0E1D72B0A2BE}"/>
              </a:ext>
            </a:extLst>
          </p:cNvPr>
          <p:cNvSpPr>
            <a:spLocks noGrp="1"/>
          </p:cNvSpPr>
          <p:nvPr>
            <p:ph type="sldNum" sz="quarter" idx="12"/>
          </p:nvPr>
        </p:nvSpPr>
        <p:spPr/>
        <p:txBody>
          <a:bodyPr/>
          <a:lstStyle/>
          <a:p>
            <a:fld id="{994A9333-B9C6-49B8-AF88-F6DACBA0B9BB}" type="slidenum">
              <a:rPr lang="ru-RU" sz="4000" smtClean="0"/>
              <a:t>34</a:t>
            </a:fld>
            <a:endParaRPr lang="ru-RU" sz="4000" dirty="0"/>
          </a:p>
        </p:txBody>
      </p:sp>
      <p:pic>
        <p:nvPicPr>
          <p:cNvPr id="7" name="Рисунок 6">
            <a:extLst>
              <a:ext uri="{FF2B5EF4-FFF2-40B4-BE49-F238E27FC236}">
                <a16:creationId xmlns:a16="http://schemas.microsoft.com/office/drawing/2014/main" id="{4D8B7875-03D2-4D72-9BDC-ECDA0018C708}"/>
              </a:ext>
            </a:extLst>
          </p:cNvPr>
          <p:cNvPicPr>
            <a:picLocks noChangeAspect="1"/>
          </p:cNvPicPr>
          <p:nvPr/>
        </p:nvPicPr>
        <p:blipFill rotWithShape="1">
          <a:blip r:embed="rId2"/>
          <a:srcRect t="3985" r="28015"/>
          <a:stretch/>
        </p:blipFill>
        <p:spPr>
          <a:xfrm>
            <a:off x="7262134" y="136525"/>
            <a:ext cx="3873954" cy="5999389"/>
          </a:xfrm>
          <a:prstGeom prst="rect">
            <a:avLst/>
          </a:prstGeom>
        </p:spPr>
      </p:pic>
      <p:pic>
        <p:nvPicPr>
          <p:cNvPr id="9" name="Рисунок 8">
            <a:extLst>
              <a:ext uri="{FF2B5EF4-FFF2-40B4-BE49-F238E27FC236}">
                <a16:creationId xmlns:a16="http://schemas.microsoft.com/office/drawing/2014/main" id="{40F305B7-F048-43BE-B6A3-EF642768BE85}"/>
              </a:ext>
            </a:extLst>
          </p:cNvPr>
          <p:cNvPicPr>
            <a:picLocks noChangeAspect="1"/>
          </p:cNvPicPr>
          <p:nvPr/>
        </p:nvPicPr>
        <p:blipFill>
          <a:blip r:embed="rId3"/>
          <a:stretch>
            <a:fillRect/>
          </a:stretch>
        </p:blipFill>
        <p:spPr>
          <a:xfrm>
            <a:off x="519054" y="1292905"/>
            <a:ext cx="6262746" cy="3265651"/>
          </a:xfrm>
          <a:prstGeom prst="rect">
            <a:avLst/>
          </a:prstGeom>
        </p:spPr>
      </p:pic>
      <p:pic>
        <p:nvPicPr>
          <p:cNvPr id="11" name="Рисунок 10">
            <a:extLst>
              <a:ext uri="{FF2B5EF4-FFF2-40B4-BE49-F238E27FC236}">
                <a16:creationId xmlns:a16="http://schemas.microsoft.com/office/drawing/2014/main" id="{8142A488-8E0D-4A69-BF96-D28CA16EDC88}"/>
              </a:ext>
            </a:extLst>
          </p:cNvPr>
          <p:cNvPicPr>
            <a:picLocks noChangeAspect="1"/>
          </p:cNvPicPr>
          <p:nvPr/>
        </p:nvPicPr>
        <p:blipFill>
          <a:blip r:embed="rId4"/>
          <a:stretch>
            <a:fillRect/>
          </a:stretch>
        </p:blipFill>
        <p:spPr>
          <a:xfrm>
            <a:off x="652461" y="4965579"/>
            <a:ext cx="4364435" cy="1041513"/>
          </a:xfrm>
          <a:prstGeom prst="rect">
            <a:avLst/>
          </a:prstGeom>
        </p:spPr>
      </p:pic>
    </p:spTree>
    <p:extLst>
      <p:ext uri="{BB962C8B-B14F-4D97-AF65-F5344CB8AC3E}">
        <p14:creationId xmlns:p14="http://schemas.microsoft.com/office/powerpoint/2010/main" val="3585765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B7AA7-9CD1-4F41-B5CB-DC117A5E8998}"/>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Повышение производительности </a:t>
            </a:r>
          </a:p>
        </p:txBody>
      </p:sp>
      <p:sp>
        <p:nvSpPr>
          <p:cNvPr id="3" name="Объект 2">
            <a:extLst>
              <a:ext uri="{FF2B5EF4-FFF2-40B4-BE49-F238E27FC236}">
                <a16:creationId xmlns:a16="http://schemas.microsoft.com/office/drawing/2014/main" id="{942B3F8B-28F0-4A2B-8569-D1F612BC65F3}"/>
              </a:ext>
            </a:extLst>
          </p:cNvPr>
          <p:cNvSpPr>
            <a:spLocks noGrp="1"/>
          </p:cNvSpPr>
          <p:nvPr>
            <p:ph idx="1"/>
          </p:nvPr>
        </p:nvSpPr>
        <p:spPr/>
        <p:txBody>
          <a:bodyPr>
            <a:normAutofit fontScale="47500" lnSpcReduction="20000"/>
          </a:bodyPr>
          <a:lstStyle/>
          <a:p>
            <a:pPr marL="0" indent="0">
              <a:buNone/>
            </a:pPr>
            <a:r>
              <a:rPr lang="ru-RU" dirty="0"/>
              <a:t>	</a:t>
            </a:r>
            <a:r>
              <a:rPr lang="ru-RU" sz="5100" dirty="0">
                <a:solidFill>
                  <a:srgbClr val="000000"/>
                </a:solidFill>
                <a:latin typeface="-apple-system"/>
              </a:rPr>
              <a:t>Сегментирование данных</a:t>
            </a:r>
          </a:p>
          <a:p>
            <a:r>
              <a:rPr lang="ru-RU" sz="5100" dirty="0">
                <a:solidFill>
                  <a:srgbClr val="000000"/>
                </a:solidFill>
                <a:latin typeface="-apple-system"/>
              </a:rPr>
              <a:t>Родительскую таблицу, которая определяет основной набор атрибутов и таблицы, наследуют потомки, имеющие определенные ограничения на параметр, по которому проводится сегментирование. Механизм наследования в </a:t>
            </a:r>
            <a:r>
              <a:rPr lang="ru-RU" sz="5100" dirty="0" err="1">
                <a:solidFill>
                  <a:srgbClr val="000000"/>
                </a:solidFill>
                <a:latin typeface="-apple-system"/>
              </a:rPr>
              <a:t>PostgreSQL</a:t>
            </a:r>
            <a:r>
              <a:rPr lang="ru-RU" sz="5100" dirty="0">
                <a:solidFill>
                  <a:srgbClr val="000000"/>
                </a:solidFill>
                <a:latin typeface="-apple-system"/>
              </a:rPr>
              <a:t> обеспечивает выполнение запроса по всем таблицам автоматически, при этом наличие CE позволяет просматривать только те таблицы, которые удовлетворяют условию на параметр. Типичная ситуация, когда сегментирование идет по времени, например, для хранение журналов </a:t>
            </a:r>
            <a:r>
              <a:rPr lang="ru-RU" sz="5100" dirty="0" err="1">
                <a:solidFill>
                  <a:srgbClr val="000000"/>
                </a:solidFill>
                <a:latin typeface="-apple-system"/>
              </a:rPr>
              <a:t>вебсерверов</a:t>
            </a:r>
            <a:r>
              <a:rPr lang="ru-RU" sz="5100" dirty="0">
                <a:solidFill>
                  <a:srgbClr val="000000"/>
                </a:solidFill>
                <a:latin typeface="-apple-system"/>
              </a:rPr>
              <a:t>.</a:t>
            </a:r>
          </a:p>
          <a:p>
            <a:pPr marL="0" indent="0">
              <a:buNone/>
            </a:pPr>
            <a:r>
              <a:rPr lang="ru-RU" sz="5100" dirty="0">
                <a:solidFill>
                  <a:srgbClr val="000000"/>
                </a:solidFill>
                <a:latin typeface="-apple-system"/>
              </a:rPr>
              <a:t>	Распределение данных </a:t>
            </a:r>
          </a:p>
          <a:p>
            <a:r>
              <a:rPr lang="ru-RU" sz="5100" dirty="0">
                <a:solidFill>
                  <a:srgbClr val="000000"/>
                </a:solidFill>
                <a:latin typeface="-apple-system"/>
              </a:rPr>
              <a:t>Если сегментирование данных по таблицам недостаточно, то можно распределять данные по серверам. В этом случае, с помощью модуля </a:t>
            </a:r>
            <a:r>
              <a:rPr lang="ru-RU" sz="5100" dirty="0" err="1">
                <a:solidFill>
                  <a:srgbClr val="000000"/>
                </a:solidFill>
                <a:latin typeface="-apple-system"/>
              </a:rPr>
              <a:t>contrib</a:t>
            </a:r>
            <a:r>
              <a:rPr lang="ru-RU" sz="5100" dirty="0">
                <a:solidFill>
                  <a:srgbClr val="000000"/>
                </a:solidFill>
                <a:latin typeface="-apple-system"/>
              </a:rPr>
              <a:t>/</a:t>
            </a:r>
            <a:r>
              <a:rPr lang="ru-RU" sz="5100" dirty="0" err="1">
                <a:solidFill>
                  <a:srgbClr val="000000"/>
                </a:solidFill>
                <a:latin typeface="-apple-system"/>
              </a:rPr>
              <a:t>dblink</a:t>
            </a:r>
            <a:r>
              <a:rPr lang="ru-RU" sz="5100" dirty="0">
                <a:solidFill>
                  <a:srgbClr val="000000"/>
                </a:solidFill>
                <a:latin typeface="-apple-system"/>
              </a:rPr>
              <a:t> можно исполнять поисковые запросы на разных серверах, получать результаты, объединять их и выбирать необходимые документы, например, топ-10 самых релевантных документов</a:t>
            </a:r>
            <a:r>
              <a:rPr lang="en-US" sz="5100" dirty="0">
                <a:solidFill>
                  <a:srgbClr val="000000"/>
                </a:solidFill>
                <a:latin typeface="-apple-system"/>
              </a:rPr>
              <a:t>.</a:t>
            </a:r>
            <a:endParaRPr lang="ru-RU" sz="5100" dirty="0">
              <a:solidFill>
                <a:srgbClr val="000000"/>
              </a:solidFill>
              <a:latin typeface="-apple-system"/>
            </a:endParaRPr>
          </a:p>
        </p:txBody>
      </p:sp>
      <p:sp>
        <p:nvSpPr>
          <p:cNvPr id="4" name="Нижний колонтитул 3">
            <a:extLst>
              <a:ext uri="{FF2B5EF4-FFF2-40B4-BE49-F238E27FC236}">
                <a16:creationId xmlns:a16="http://schemas.microsoft.com/office/drawing/2014/main" id="{F1F4E65C-CC90-4FFE-8B9F-EA60B3ADAE32}"/>
              </a:ext>
            </a:extLst>
          </p:cNvPr>
          <p:cNvSpPr>
            <a:spLocks noGrp="1"/>
          </p:cNvSpPr>
          <p:nvPr>
            <p:ph type="ftr" sz="quarter" idx="11"/>
          </p:nvPr>
        </p:nvSpPr>
        <p:spPr/>
        <p:txBody>
          <a:bodyPr/>
          <a:lstStyle/>
          <a:p>
            <a:r>
              <a:rPr lang="en-US" dirty="0"/>
              <a:t>https://postgrespro.com/blog/pgsql/4261647</a:t>
            </a:r>
            <a:endParaRPr lang="ru-RU" dirty="0"/>
          </a:p>
        </p:txBody>
      </p:sp>
      <p:sp>
        <p:nvSpPr>
          <p:cNvPr id="5" name="Номер слайда 4">
            <a:extLst>
              <a:ext uri="{FF2B5EF4-FFF2-40B4-BE49-F238E27FC236}">
                <a16:creationId xmlns:a16="http://schemas.microsoft.com/office/drawing/2014/main" id="{57B3B698-50A6-49F6-8573-80A966D19D76}"/>
              </a:ext>
            </a:extLst>
          </p:cNvPr>
          <p:cNvSpPr>
            <a:spLocks noGrp="1"/>
          </p:cNvSpPr>
          <p:nvPr>
            <p:ph type="sldNum" sz="quarter" idx="12"/>
          </p:nvPr>
        </p:nvSpPr>
        <p:spPr/>
        <p:txBody>
          <a:bodyPr/>
          <a:lstStyle/>
          <a:p>
            <a:fld id="{994A9333-B9C6-49B8-AF88-F6DACBA0B9BB}" type="slidenum">
              <a:rPr lang="ru-RU" sz="4000" smtClean="0"/>
              <a:t>35</a:t>
            </a:fld>
            <a:endParaRPr lang="ru-RU" sz="4000" dirty="0"/>
          </a:p>
        </p:txBody>
      </p:sp>
    </p:spTree>
    <p:extLst>
      <p:ext uri="{BB962C8B-B14F-4D97-AF65-F5344CB8AC3E}">
        <p14:creationId xmlns:p14="http://schemas.microsoft.com/office/powerpoint/2010/main" val="258168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EE2E6A-451C-478E-B278-92274E8764A2}"/>
              </a:ext>
            </a:extLst>
          </p:cNvPr>
          <p:cNvSpPr>
            <a:spLocks noGrp="1"/>
          </p:cNvSpPr>
          <p:nvPr>
            <p:ph type="title"/>
          </p:nvPr>
        </p:nvSpPr>
        <p:spPr/>
        <p:txBody>
          <a:bodyPr/>
          <a:lstStyle/>
          <a:p>
            <a:r>
              <a:rPr lang="en-US" sz="3200" b="1" dirty="0">
                <a:solidFill>
                  <a:srgbClr val="000000"/>
                </a:solidFill>
                <a:latin typeface="-apple-system, BlinkMacSystemFont, Roboto, Oxygen-Sans, Ubuntu, Cantarell, &quot;Helvetica Neue&quot;, sans-serif"/>
              </a:rPr>
              <a:t>~, ~*, LIKE </a:t>
            </a:r>
            <a:r>
              <a:rPr lang="ru-RU" sz="3200" b="1" dirty="0">
                <a:solidFill>
                  <a:srgbClr val="000000"/>
                </a:solidFill>
                <a:latin typeface="-apple-system, BlinkMacSystemFont, Roboto, Oxygen-Sans, Ubuntu, Cantarell, &quot;Helvetica Neue&quot;, sans-serif"/>
              </a:rPr>
              <a:t>и </a:t>
            </a:r>
            <a:r>
              <a:rPr lang="en-US" sz="3200" b="1" dirty="0">
                <a:solidFill>
                  <a:srgbClr val="000000"/>
                </a:solidFill>
                <a:latin typeface="-apple-system, BlinkMacSystemFont, Roboto, Oxygen-Sans, Ubuntu, Cantarell, &quot;Helvetica Neue&quot;, sans-serif"/>
              </a:rPr>
              <a:t>ILIKE</a:t>
            </a:r>
            <a:r>
              <a:rPr lang="ru-RU" sz="3200" b="1" dirty="0">
                <a:solidFill>
                  <a:srgbClr val="000000"/>
                </a:solidFill>
                <a:latin typeface="-apple-system, BlinkMacSystemFont, Roboto, Oxygen-Sans, Ubuntu, Cantarell, &quot;Helvetica Neue&quot;, sans-serif"/>
              </a:rPr>
              <a:t> (примеры)</a:t>
            </a:r>
          </a:p>
        </p:txBody>
      </p:sp>
      <p:sp>
        <p:nvSpPr>
          <p:cNvPr id="3" name="Объект 2">
            <a:extLst>
              <a:ext uri="{FF2B5EF4-FFF2-40B4-BE49-F238E27FC236}">
                <a16:creationId xmlns:a16="http://schemas.microsoft.com/office/drawing/2014/main" id="{2682EA6C-6455-4EAC-9CCE-7C8102163AE2}"/>
              </a:ext>
            </a:extLst>
          </p:cNvPr>
          <p:cNvSpPr>
            <a:spLocks noGrp="1"/>
          </p:cNvSpPr>
          <p:nvPr>
            <p:ph idx="1"/>
          </p:nvPr>
        </p:nvSpPr>
        <p:spPr/>
        <p:txBody>
          <a:bodyPr/>
          <a:lstStyle/>
          <a:p>
            <a:r>
              <a:rPr lang="ru-RU" sz="2400" dirty="0">
                <a:solidFill>
                  <a:srgbClr val="000000"/>
                </a:solidFill>
                <a:latin typeface="-apple-system"/>
              </a:rPr>
              <a:t>Вместо </a:t>
            </a:r>
            <a:r>
              <a:rPr lang="ru-RU" sz="2400" b="1" dirty="0">
                <a:solidFill>
                  <a:srgbClr val="000000"/>
                </a:solidFill>
                <a:latin typeface="-apple-system"/>
              </a:rPr>
              <a:t>LIKE</a:t>
            </a:r>
            <a:r>
              <a:rPr lang="ru-RU" sz="2400" dirty="0">
                <a:solidFill>
                  <a:srgbClr val="000000"/>
                </a:solidFill>
                <a:latin typeface="-apple-system"/>
              </a:rPr>
              <a:t> можно использовать ключевое слово </a:t>
            </a:r>
            <a:r>
              <a:rPr lang="ru-RU" sz="2400" b="1" dirty="0">
                <a:solidFill>
                  <a:srgbClr val="000000"/>
                </a:solidFill>
                <a:latin typeface="-apple-system"/>
              </a:rPr>
              <a:t>ILIKE</a:t>
            </a:r>
            <a:r>
              <a:rPr lang="ru-RU" sz="2400" dirty="0">
                <a:solidFill>
                  <a:srgbClr val="000000"/>
                </a:solidFill>
                <a:latin typeface="-apple-system"/>
              </a:rPr>
              <a:t>, чтобы поиск был </a:t>
            </a:r>
            <a:r>
              <a:rPr lang="ru-RU" sz="2400" b="1" dirty="0">
                <a:solidFill>
                  <a:srgbClr val="000000"/>
                </a:solidFill>
                <a:latin typeface="-apple-system"/>
              </a:rPr>
              <a:t>регистр-независимым</a:t>
            </a:r>
            <a:r>
              <a:rPr lang="ru-RU" sz="2400" dirty="0">
                <a:solidFill>
                  <a:srgbClr val="000000"/>
                </a:solidFill>
                <a:latin typeface="-apple-system"/>
              </a:rPr>
              <a:t> с учётом текущей языковой среды. </a:t>
            </a:r>
            <a:endParaRPr lang="en-US" sz="2400" dirty="0">
              <a:solidFill>
                <a:srgbClr val="000000"/>
              </a:solidFill>
              <a:latin typeface="-apple-system"/>
            </a:endParaRPr>
          </a:p>
          <a:p>
            <a:r>
              <a:rPr lang="ru-RU" sz="2400" dirty="0">
                <a:solidFill>
                  <a:srgbClr val="000000"/>
                </a:solidFill>
                <a:latin typeface="-apple-system"/>
              </a:rPr>
              <a:t>В </a:t>
            </a:r>
            <a:r>
              <a:rPr lang="ru-RU" sz="2400" dirty="0" err="1">
                <a:solidFill>
                  <a:srgbClr val="000000"/>
                </a:solidFill>
                <a:latin typeface="-apple-system"/>
              </a:rPr>
              <a:t>PostgreSQL</a:t>
            </a:r>
            <a:r>
              <a:rPr lang="ru-RU" sz="2400" dirty="0">
                <a:solidFill>
                  <a:srgbClr val="000000"/>
                </a:solidFill>
                <a:latin typeface="-apple-system"/>
              </a:rPr>
              <a:t> есть оператор </a:t>
            </a:r>
            <a:r>
              <a:rPr lang="ru-RU" sz="2400" b="1" dirty="0">
                <a:solidFill>
                  <a:srgbClr val="000000"/>
                </a:solidFill>
                <a:latin typeface="-apple-system"/>
              </a:rPr>
              <a:t>~~</a:t>
            </a:r>
            <a:r>
              <a:rPr lang="ru-RU" sz="2400" dirty="0">
                <a:solidFill>
                  <a:srgbClr val="000000"/>
                </a:solidFill>
                <a:latin typeface="-apple-system"/>
              </a:rPr>
              <a:t>, равнозначный </a:t>
            </a:r>
            <a:r>
              <a:rPr lang="ru-RU" sz="2400" b="1" dirty="0">
                <a:solidFill>
                  <a:srgbClr val="000000"/>
                </a:solidFill>
                <a:latin typeface="-apple-system"/>
              </a:rPr>
              <a:t>LIKE</a:t>
            </a:r>
            <a:r>
              <a:rPr lang="ru-RU" sz="2400" dirty="0">
                <a:solidFill>
                  <a:srgbClr val="000000"/>
                </a:solidFill>
                <a:latin typeface="-apple-system"/>
              </a:rPr>
              <a:t>, и </a:t>
            </a:r>
            <a:r>
              <a:rPr lang="ru-RU" sz="2400" b="1" dirty="0">
                <a:solidFill>
                  <a:srgbClr val="000000"/>
                </a:solidFill>
                <a:latin typeface="-apple-system"/>
              </a:rPr>
              <a:t>~~*</a:t>
            </a:r>
            <a:r>
              <a:rPr lang="ru-RU" sz="2400" dirty="0">
                <a:solidFill>
                  <a:srgbClr val="000000"/>
                </a:solidFill>
                <a:latin typeface="-apple-system"/>
              </a:rPr>
              <a:t>, соответствующий </a:t>
            </a:r>
            <a:r>
              <a:rPr lang="ru-RU" sz="2400" b="1" dirty="0">
                <a:solidFill>
                  <a:srgbClr val="000000"/>
                </a:solidFill>
                <a:latin typeface="-apple-system"/>
              </a:rPr>
              <a:t>ILIKE</a:t>
            </a:r>
            <a:r>
              <a:rPr lang="ru-RU" sz="2400" dirty="0">
                <a:solidFill>
                  <a:srgbClr val="000000"/>
                </a:solidFill>
                <a:latin typeface="-apple-system"/>
              </a:rPr>
              <a:t>. Есть также два оператора </a:t>
            </a:r>
            <a:r>
              <a:rPr lang="ru-RU" sz="2400" b="1" dirty="0">
                <a:solidFill>
                  <a:srgbClr val="000000"/>
                </a:solidFill>
                <a:latin typeface="-apple-system"/>
              </a:rPr>
              <a:t>!~~</a:t>
            </a:r>
            <a:r>
              <a:rPr lang="ru-RU" sz="2400" dirty="0">
                <a:solidFill>
                  <a:srgbClr val="000000"/>
                </a:solidFill>
                <a:latin typeface="-apple-system"/>
              </a:rPr>
              <a:t> и </a:t>
            </a:r>
            <a:r>
              <a:rPr lang="ru-RU" sz="2400" b="1" dirty="0">
                <a:solidFill>
                  <a:srgbClr val="000000"/>
                </a:solidFill>
                <a:latin typeface="-apple-system"/>
              </a:rPr>
              <a:t>!~~*</a:t>
            </a:r>
            <a:r>
              <a:rPr lang="ru-RU" sz="2400" dirty="0">
                <a:solidFill>
                  <a:srgbClr val="000000"/>
                </a:solidFill>
                <a:latin typeface="-apple-system"/>
              </a:rPr>
              <a:t>, представляющие </a:t>
            </a:r>
            <a:r>
              <a:rPr lang="ru-RU" sz="2400" b="1" dirty="0">
                <a:solidFill>
                  <a:srgbClr val="000000"/>
                </a:solidFill>
                <a:latin typeface="-apple-system"/>
              </a:rPr>
              <a:t>NOT LIKE </a:t>
            </a:r>
            <a:r>
              <a:rPr lang="ru-RU" sz="2400" dirty="0">
                <a:solidFill>
                  <a:srgbClr val="000000"/>
                </a:solidFill>
                <a:latin typeface="-apple-system"/>
              </a:rPr>
              <a:t>и </a:t>
            </a:r>
            <a:r>
              <a:rPr lang="ru-RU" sz="2400" b="1" dirty="0">
                <a:solidFill>
                  <a:srgbClr val="000000"/>
                </a:solidFill>
                <a:latin typeface="-apple-system"/>
              </a:rPr>
              <a:t>NOT ILIKE</a:t>
            </a:r>
            <a:endParaRPr lang="en-US" sz="2400" b="1" dirty="0">
              <a:solidFill>
                <a:srgbClr val="000000"/>
              </a:solidFill>
              <a:latin typeface="-apple-system"/>
            </a:endParaRPr>
          </a:p>
          <a:p>
            <a:endParaRPr lang="en-US" sz="2400" b="1" dirty="0">
              <a:solidFill>
                <a:srgbClr val="000000"/>
              </a:solidFill>
              <a:latin typeface="-apple-system"/>
            </a:endParaRPr>
          </a:p>
          <a:p>
            <a:endParaRPr lang="ru-RU" sz="2400" b="1" dirty="0">
              <a:solidFill>
                <a:srgbClr val="000000"/>
              </a:solidFill>
              <a:latin typeface="-apple-system"/>
            </a:endParaRPr>
          </a:p>
        </p:txBody>
      </p:sp>
      <p:sp>
        <p:nvSpPr>
          <p:cNvPr id="4" name="Нижний колонтитул 3">
            <a:extLst>
              <a:ext uri="{FF2B5EF4-FFF2-40B4-BE49-F238E27FC236}">
                <a16:creationId xmlns:a16="http://schemas.microsoft.com/office/drawing/2014/main" id="{F908405F-CE61-46B0-99DB-9C0CDC2D55F5}"/>
              </a:ext>
            </a:extLst>
          </p:cNvPr>
          <p:cNvSpPr>
            <a:spLocks noGrp="1"/>
          </p:cNvSpPr>
          <p:nvPr>
            <p:ph type="ftr" sz="quarter" idx="11"/>
          </p:nvPr>
        </p:nvSpPr>
        <p:spPr>
          <a:xfrm>
            <a:off x="3393440" y="6356350"/>
            <a:ext cx="4759960" cy="365125"/>
          </a:xfrm>
        </p:spPr>
        <p:txBody>
          <a:bodyPr/>
          <a:lstStyle/>
          <a:p>
            <a:r>
              <a:rPr lang="en-US" dirty="0"/>
              <a:t>https://postgrespro.ru/docs/postgresql/9.6/functions-matching</a:t>
            </a:r>
            <a:endParaRPr lang="ru-RU" dirty="0"/>
          </a:p>
        </p:txBody>
      </p:sp>
      <p:sp>
        <p:nvSpPr>
          <p:cNvPr id="5" name="Номер слайда 4">
            <a:extLst>
              <a:ext uri="{FF2B5EF4-FFF2-40B4-BE49-F238E27FC236}">
                <a16:creationId xmlns:a16="http://schemas.microsoft.com/office/drawing/2014/main" id="{93D53780-B3AD-4660-BB65-DBBD58D30B8A}"/>
              </a:ext>
            </a:extLst>
          </p:cNvPr>
          <p:cNvSpPr>
            <a:spLocks noGrp="1"/>
          </p:cNvSpPr>
          <p:nvPr>
            <p:ph type="sldNum" sz="quarter" idx="12"/>
          </p:nvPr>
        </p:nvSpPr>
        <p:spPr/>
        <p:txBody>
          <a:bodyPr/>
          <a:lstStyle/>
          <a:p>
            <a:fld id="{994A9333-B9C6-49B8-AF88-F6DACBA0B9BB}" type="slidenum">
              <a:rPr lang="ru-RU" sz="4000" smtClean="0"/>
              <a:t>4</a:t>
            </a:fld>
            <a:endParaRPr lang="ru-RU" sz="4000" dirty="0"/>
          </a:p>
        </p:txBody>
      </p:sp>
      <p:pic>
        <p:nvPicPr>
          <p:cNvPr id="8" name="Рисунок 7">
            <a:extLst>
              <a:ext uri="{FF2B5EF4-FFF2-40B4-BE49-F238E27FC236}">
                <a16:creationId xmlns:a16="http://schemas.microsoft.com/office/drawing/2014/main" id="{C2CB3931-63F0-4FAC-9F83-6920ECD819A8}"/>
              </a:ext>
            </a:extLst>
          </p:cNvPr>
          <p:cNvPicPr>
            <a:picLocks noChangeAspect="1"/>
          </p:cNvPicPr>
          <p:nvPr/>
        </p:nvPicPr>
        <p:blipFill>
          <a:blip r:embed="rId2"/>
          <a:stretch>
            <a:fillRect/>
          </a:stretch>
        </p:blipFill>
        <p:spPr>
          <a:xfrm>
            <a:off x="6363158" y="376556"/>
            <a:ext cx="5280989" cy="935038"/>
          </a:xfrm>
          <a:prstGeom prst="rect">
            <a:avLst/>
          </a:prstGeom>
        </p:spPr>
      </p:pic>
      <p:pic>
        <p:nvPicPr>
          <p:cNvPr id="11" name="Рисунок 10">
            <a:extLst>
              <a:ext uri="{FF2B5EF4-FFF2-40B4-BE49-F238E27FC236}">
                <a16:creationId xmlns:a16="http://schemas.microsoft.com/office/drawing/2014/main" id="{B0EF8C7C-BD1F-462D-BB40-0FFBBD7BF240}"/>
              </a:ext>
            </a:extLst>
          </p:cNvPr>
          <p:cNvPicPr>
            <a:picLocks noChangeAspect="1"/>
          </p:cNvPicPr>
          <p:nvPr/>
        </p:nvPicPr>
        <p:blipFill>
          <a:blip r:embed="rId3"/>
          <a:stretch>
            <a:fillRect/>
          </a:stretch>
        </p:blipFill>
        <p:spPr>
          <a:xfrm>
            <a:off x="1097280" y="3836828"/>
            <a:ext cx="7931236" cy="979012"/>
          </a:xfrm>
          <a:prstGeom prst="rect">
            <a:avLst/>
          </a:prstGeom>
        </p:spPr>
      </p:pic>
      <p:pic>
        <p:nvPicPr>
          <p:cNvPr id="13" name="Рисунок 12">
            <a:extLst>
              <a:ext uri="{FF2B5EF4-FFF2-40B4-BE49-F238E27FC236}">
                <a16:creationId xmlns:a16="http://schemas.microsoft.com/office/drawing/2014/main" id="{8EE2E252-4C2B-40CF-9429-7677CB47E11E}"/>
              </a:ext>
            </a:extLst>
          </p:cNvPr>
          <p:cNvPicPr>
            <a:picLocks noChangeAspect="1"/>
          </p:cNvPicPr>
          <p:nvPr/>
        </p:nvPicPr>
        <p:blipFill>
          <a:blip r:embed="rId4"/>
          <a:stretch>
            <a:fillRect/>
          </a:stretch>
        </p:blipFill>
        <p:spPr>
          <a:xfrm>
            <a:off x="1097280" y="5075079"/>
            <a:ext cx="7931236" cy="1101884"/>
          </a:xfrm>
          <a:prstGeom prst="rect">
            <a:avLst/>
          </a:prstGeom>
        </p:spPr>
      </p:pic>
    </p:spTree>
    <p:extLst>
      <p:ext uri="{BB962C8B-B14F-4D97-AF65-F5344CB8AC3E}">
        <p14:creationId xmlns:p14="http://schemas.microsoft.com/office/powerpoint/2010/main" val="428351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8AAB6E-FF20-42D7-A270-DB6596B3EEA5}"/>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Полнотекстовый поиск в </a:t>
            </a:r>
            <a:r>
              <a:rPr lang="en-US" sz="3200" b="1" dirty="0">
                <a:solidFill>
                  <a:srgbClr val="000000"/>
                </a:solidFill>
                <a:latin typeface="-apple-system, BlinkMacSystemFont, Roboto, Oxygen-Sans, Ubuntu, Cantarell, &quot;Helvetica Neue&quot;, sans-serif"/>
              </a:rPr>
              <a:t>PostgreSQL</a:t>
            </a:r>
            <a:r>
              <a:rPr lang="ru-RU" sz="3200" b="1" dirty="0">
                <a:solidFill>
                  <a:srgbClr val="000000"/>
                </a:solidFill>
                <a:latin typeface="-apple-system, BlinkMacSystemFont, Roboto, Oxygen-Sans, Ubuntu, Cantarell, &quot;Helvetica Neue&quot;, sans-serif"/>
              </a:rPr>
              <a:t> (</a:t>
            </a:r>
            <a:r>
              <a:rPr lang="en-US" sz="3200" b="1" dirty="0">
                <a:solidFill>
                  <a:srgbClr val="000000"/>
                </a:solidFill>
                <a:latin typeface="-apple-system, BlinkMacSystemFont, Roboto, Oxygen-Sans, Ubuntu, Cantarell, &quot;Helvetica Neue&quot;, sans-serif"/>
              </a:rPr>
              <a:t>GIN</a:t>
            </a:r>
            <a:r>
              <a:rPr lang="ru-RU" sz="3200" b="1" dirty="0">
                <a:solidFill>
                  <a:srgbClr val="000000"/>
                </a:solidFill>
                <a:latin typeface="-apple-system, BlinkMacSystemFont, Roboto, Oxygen-Sans, Ubuntu, Cantarell, &quot;Helvetica Neue&quot;, sans-serif"/>
              </a:rPr>
              <a:t>)</a:t>
            </a:r>
          </a:p>
        </p:txBody>
      </p:sp>
      <p:sp>
        <p:nvSpPr>
          <p:cNvPr id="3" name="Объект 2">
            <a:extLst>
              <a:ext uri="{FF2B5EF4-FFF2-40B4-BE49-F238E27FC236}">
                <a16:creationId xmlns:a16="http://schemas.microsoft.com/office/drawing/2014/main" id="{E1F2D40D-2F20-45CA-87DD-41161F35C005}"/>
              </a:ext>
            </a:extLst>
          </p:cNvPr>
          <p:cNvSpPr>
            <a:spLocks noGrp="1"/>
          </p:cNvSpPr>
          <p:nvPr>
            <p:ph idx="1"/>
          </p:nvPr>
        </p:nvSpPr>
        <p:spPr/>
        <p:txBody>
          <a:bodyPr>
            <a:normAutofit fontScale="92500"/>
          </a:bodyPr>
          <a:lstStyle/>
          <a:p>
            <a:r>
              <a:rPr lang="en-US" sz="2400" b="1" dirty="0">
                <a:solidFill>
                  <a:srgbClr val="000000"/>
                </a:solidFill>
                <a:latin typeface="-apple-system"/>
              </a:rPr>
              <a:t>GIN </a:t>
            </a:r>
            <a:r>
              <a:rPr lang="ru-RU" sz="2400" dirty="0">
                <a:solidFill>
                  <a:srgbClr val="000000"/>
                </a:solidFill>
                <a:latin typeface="-apple-system"/>
              </a:rPr>
              <a:t>—</a:t>
            </a:r>
            <a:r>
              <a:rPr lang="en-US" sz="2400" dirty="0">
                <a:solidFill>
                  <a:srgbClr val="000000"/>
                </a:solidFill>
                <a:latin typeface="-apple-system"/>
              </a:rPr>
              <a:t> </a:t>
            </a:r>
            <a:r>
              <a:rPr lang="ru-RU" sz="2400" dirty="0">
                <a:solidFill>
                  <a:srgbClr val="000000"/>
                </a:solidFill>
                <a:latin typeface="-apple-system"/>
              </a:rPr>
              <a:t>реализация обратного индекса, используемая в СУБД </a:t>
            </a:r>
            <a:r>
              <a:rPr lang="ru-RU" sz="2400" dirty="0" err="1">
                <a:solidFill>
                  <a:srgbClr val="000000"/>
                </a:solidFill>
                <a:latin typeface="-apple-system"/>
              </a:rPr>
              <a:t>PostgreSQL</a:t>
            </a:r>
            <a:r>
              <a:rPr lang="ru-RU" sz="2400" dirty="0">
                <a:solidFill>
                  <a:srgbClr val="000000"/>
                </a:solidFill>
                <a:latin typeface="-apple-system"/>
              </a:rPr>
              <a:t>, в частности, для полнотекстового поиска и поиска по содержимому полей типа JSON</a:t>
            </a:r>
            <a:r>
              <a:rPr lang="en-US" sz="2400" dirty="0">
                <a:solidFill>
                  <a:srgbClr val="000000"/>
                </a:solidFill>
                <a:latin typeface="-apple-system"/>
              </a:rPr>
              <a:t>.</a:t>
            </a:r>
            <a:endParaRPr lang="ru-RU" sz="2400" dirty="0">
              <a:solidFill>
                <a:srgbClr val="000000"/>
              </a:solidFill>
              <a:latin typeface="-apple-system"/>
            </a:endParaRPr>
          </a:p>
          <a:p>
            <a:r>
              <a:rPr lang="ru-RU" sz="2400" b="1" dirty="0">
                <a:solidFill>
                  <a:srgbClr val="000000"/>
                </a:solidFill>
                <a:latin typeface="-apple-system"/>
              </a:rPr>
              <a:t>Олег </a:t>
            </a:r>
            <a:r>
              <a:rPr lang="ru-RU" sz="2400" b="1" dirty="0" err="1">
                <a:solidFill>
                  <a:srgbClr val="000000"/>
                </a:solidFill>
                <a:latin typeface="-apple-system"/>
              </a:rPr>
              <a:t>Бартунов</a:t>
            </a:r>
            <a:r>
              <a:rPr lang="ru-RU" sz="2400" b="1" dirty="0">
                <a:solidFill>
                  <a:srgbClr val="000000"/>
                </a:solidFill>
                <a:latin typeface="-apple-system"/>
              </a:rPr>
              <a:t> </a:t>
            </a:r>
            <a:r>
              <a:rPr lang="ru-RU" sz="2400" dirty="0">
                <a:solidFill>
                  <a:srgbClr val="000000"/>
                </a:solidFill>
                <a:latin typeface="-apple-system"/>
              </a:rPr>
              <a:t>и </a:t>
            </a:r>
            <a:r>
              <a:rPr lang="ru-RU" sz="2400" b="1" dirty="0">
                <a:solidFill>
                  <a:srgbClr val="000000"/>
                </a:solidFill>
                <a:latin typeface="-apple-system"/>
              </a:rPr>
              <a:t>Федор </a:t>
            </a:r>
            <a:r>
              <a:rPr lang="ru-RU" sz="2400" b="1" dirty="0" err="1">
                <a:solidFill>
                  <a:srgbClr val="000000"/>
                </a:solidFill>
                <a:latin typeface="-apple-system"/>
              </a:rPr>
              <a:t>Сигаев</a:t>
            </a:r>
            <a:r>
              <a:rPr lang="ru-RU" sz="2400" b="1" dirty="0">
                <a:solidFill>
                  <a:srgbClr val="000000"/>
                </a:solidFill>
                <a:latin typeface="-apple-system"/>
              </a:rPr>
              <a:t> </a:t>
            </a:r>
            <a:r>
              <a:rPr lang="ru-RU" sz="2400" dirty="0">
                <a:solidFill>
                  <a:srgbClr val="000000"/>
                </a:solidFill>
                <a:latin typeface="-apple-system"/>
              </a:rPr>
              <a:t>являются членами </a:t>
            </a:r>
            <a:r>
              <a:rPr lang="ru-RU" sz="2400" dirty="0" err="1">
                <a:solidFill>
                  <a:srgbClr val="000000"/>
                </a:solidFill>
                <a:latin typeface="-apple-system"/>
              </a:rPr>
              <a:t>PostgreSQL</a:t>
            </a:r>
            <a:r>
              <a:rPr lang="ru-RU" sz="2400" dirty="0">
                <a:solidFill>
                  <a:srgbClr val="000000"/>
                </a:solidFill>
                <a:latin typeface="-apple-system"/>
              </a:rPr>
              <a:t> Global Development Group (поддержка и развитие </a:t>
            </a:r>
            <a:r>
              <a:rPr lang="ru-RU" sz="2400" dirty="0" err="1">
                <a:solidFill>
                  <a:srgbClr val="000000"/>
                </a:solidFill>
                <a:latin typeface="-apple-system"/>
              </a:rPr>
              <a:t>GiST</a:t>
            </a:r>
            <a:r>
              <a:rPr lang="ru-RU" sz="2400" dirty="0">
                <a:solidFill>
                  <a:srgbClr val="000000"/>
                </a:solidFill>
                <a:latin typeface="-apple-system"/>
              </a:rPr>
              <a:t> в </a:t>
            </a:r>
            <a:r>
              <a:rPr lang="ru-RU" sz="2400" dirty="0" err="1">
                <a:solidFill>
                  <a:srgbClr val="000000"/>
                </a:solidFill>
                <a:latin typeface="-apple-system"/>
              </a:rPr>
              <a:t>PostgreSQL</a:t>
            </a:r>
            <a:r>
              <a:rPr lang="ru-RU" sz="2400" dirty="0">
                <a:solidFill>
                  <a:srgbClr val="000000"/>
                </a:solidFill>
                <a:latin typeface="-apple-system"/>
              </a:rPr>
              <a:t>), авторами информационно-поисковой системы по </a:t>
            </a:r>
            <a:r>
              <a:rPr lang="ru-RU" sz="2400" dirty="0" err="1">
                <a:solidFill>
                  <a:srgbClr val="000000"/>
                </a:solidFill>
                <a:latin typeface="-apple-system"/>
              </a:rPr>
              <a:t>PostgreSQL</a:t>
            </a:r>
            <a:r>
              <a:rPr lang="ru-RU" sz="2400" dirty="0">
                <a:solidFill>
                  <a:srgbClr val="000000"/>
                </a:solidFill>
                <a:latin typeface="-apple-system"/>
              </a:rPr>
              <a:t> ресурсам и занимаются продвижением </a:t>
            </a:r>
            <a:r>
              <a:rPr lang="ru-RU" sz="2400" dirty="0" err="1">
                <a:solidFill>
                  <a:srgbClr val="000000"/>
                </a:solidFill>
                <a:latin typeface="-apple-system"/>
              </a:rPr>
              <a:t>PostgreSQL</a:t>
            </a:r>
            <a:r>
              <a:rPr lang="ru-RU" sz="2400" dirty="0">
                <a:solidFill>
                  <a:srgbClr val="000000"/>
                </a:solidFill>
                <a:latin typeface="-apple-system"/>
              </a:rPr>
              <a:t> в России. Они являются авторами полнотекстового поиска в </a:t>
            </a:r>
            <a:r>
              <a:rPr lang="ru-RU" sz="2400" dirty="0" err="1">
                <a:solidFill>
                  <a:srgbClr val="000000"/>
                </a:solidFill>
                <a:latin typeface="-apple-system"/>
              </a:rPr>
              <a:t>PostgreSQL</a:t>
            </a:r>
            <a:r>
              <a:rPr lang="ru-RU" sz="2400" dirty="0">
                <a:solidFill>
                  <a:srgbClr val="000000"/>
                </a:solidFill>
                <a:latin typeface="-apple-system"/>
              </a:rPr>
              <a:t> и целого ряда популярных расширений </a:t>
            </a:r>
            <a:r>
              <a:rPr lang="ru-RU" sz="2400" dirty="0" err="1">
                <a:solidFill>
                  <a:srgbClr val="000000"/>
                </a:solidFill>
                <a:latin typeface="-apple-system"/>
              </a:rPr>
              <a:t>PostgreSQL</a:t>
            </a:r>
            <a:r>
              <a:rPr lang="ru-RU" sz="2400" dirty="0">
                <a:solidFill>
                  <a:srgbClr val="000000"/>
                </a:solidFill>
                <a:latin typeface="-apple-system"/>
              </a:rPr>
              <a:t>, в том числе, поддержка иерархических типов данных </a:t>
            </a:r>
            <a:r>
              <a:rPr lang="ru-RU" sz="2400" dirty="0" err="1">
                <a:solidFill>
                  <a:srgbClr val="000000"/>
                </a:solidFill>
                <a:latin typeface="-apple-system"/>
              </a:rPr>
              <a:t>ltree</a:t>
            </a:r>
            <a:r>
              <a:rPr lang="ru-RU" sz="2400" dirty="0">
                <a:solidFill>
                  <a:srgbClr val="000000"/>
                </a:solidFill>
                <a:latin typeface="-apple-system"/>
              </a:rPr>
              <a:t>, работа с целочисленными массивами </a:t>
            </a:r>
            <a:r>
              <a:rPr lang="ru-RU" sz="2400" dirty="0" err="1">
                <a:solidFill>
                  <a:srgbClr val="000000"/>
                </a:solidFill>
                <a:latin typeface="-apple-system"/>
              </a:rPr>
              <a:t>intarray</a:t>
            </a:r>
            <a:r>
              <a:rPr lang="ru-RU" sz="2400" dirty="0">
                <a:solidFill>
                  <a:srgbClr val="000000"/>
                </a:solidFill>
                <a:latin typeface="-apple-system"/>
              </a:rPr>
              <a:t>. </a:t>
            </a:r>
            <a:endParaRPr lang="en-US" sz="2400" dirty="0">
              <a:solidFill>
                <a:srgbClr val="000000"/>
              </a:solidFill>
              <a:latin typeface="-apple-system"/>
            </a:endParaRPr>
          </a:p>
          <a:p>
            <a:r>
              <a:rPr lang="ru-RU" sz="2400" dirty="0">
                <a:solidFill>
                  <a:srgbClr val="000000"/>
                </a:solidFill>
                <a:latin typeface="-apple-system"/>
              </a:rPr>
              <a:t>Идея поиска состоит в том, чтобы </a:t>
            </a:r>
            <a:r>
              <a:rPr lang="ru-RU" sz="2400" b="1" dirty="0">
                <a:solidFill>
                  <a:srgbClr val="000000"/>
                </a:solidFill>
                <a:latin typeface="-apple-system"/>
              </a:rPr>
              <a:t>затратить время на обработку </a:t>
            </a:r>
            <a:r>
              <a:rPr lang="ru-RU" sz="2400" dirty="0">
                <a:solidFill>
                  <a:srgbClr val="000000"/>
                </a:solidFill>
                <a:latin typeface="-apple-system"/>
              </a:rPr>
              <a:t>документа один раз и </a:t>
            </a:r>
            <a:r>
              <a:rPr lang="ru-RU" sz="2400" b="1" dirty="0">
                <a:solidFill>
                  <a:srgbClr val="000000"/>
                </a:solidFill>
                <a:latin typeface="-apple-system"/>
              </a:rPr>
              <a:t>экономить время при поиске</a:t>
            </a:r>
            <a:r>
              <a:rPr lang="ru-RU" sz="2400" dirty="0">
                <a:solidFill>
                  <a:srgbClr val="000000"/>
                </a:solidFill>
                <a:latin typeface="-apple-system"/>
              </a:rPr>
              <a:t>. Для этого, требовалось создать новые типы данных, соответствующие документу и запросу, и полнотекстовый оператор для сравнения документа и запроса, который возвращает TRUE, если запрос удовлетворяет запросу, и в противном случае - FALSE.</a:t>
            </a:r>
          </a:p>
          <a:p>
            <a:pPr marL="0" indent="0">
              <a:buNone/>
            </a:pPr>
            <a:endParaRPr lang="ru-RU" dirty="0"/>
          </a:p>
          <a:p>
            <a:endParaRPr lang="ru-RU" dirty="0"/>
          </a:p>
        </p:txBody>
      </p:sp>
      <p:sp>
        <p:nvSpPr>
          <p:cNvPr id="7" name="Номер слайда 6">
            <a:extLst>
              <a:ext uri="{FF2B5EF4-FFF2-40B4-BE49-F238E27FC236}">
                <a16:creationId xmlns:a16="http://schemas.microsoft.com/office/drawing/2014/main" id="{09F164A6-111C-4A2C-A760-1D78CF922F11}"/>
              </a:ext>
            </a:extLst>
          </p:cNvPr>
          <p:cNvSpPr>
            <a:spLocks noGrp="1"/>
          </p:cNvSpPr>
          <p:nvPr>
            <p:ph type="sldNum" sz="quarter" idx="12"/>
          </p:nvPr>
        </p:nvSpPr>
        <p:spPr/>
        <p:txBody>
          <a:bodyPr/>
          <a:lstStyle/>
          <a:p>
            <a:fld id="{994A9333-B9C6-49B8-AF88-F6DACBA0B9BB}" type="slidenum">
              <a:rPr lang="ru-RU" sz="4000" smtClean="0"/>
              <a:t>5</a:t>
            </a:fld>
            <a:endParaRPr lang="ru-RU" sz="4000" dirty="0"/>
          </a:p>
        </p:txBody>
      </p:sp>
      <p:sp>
        <p:nvSpPr>
          <p:cNvPr id="8" name="Нижний колонтитул 7">
            <a:extLst>
              <a:ext uri="{FF2B5EF4-FFF2-40B4-BE49-F238E27FC236}">
                <a16:creationId xmlns:a16="http://schemas.microsoft.com/office/drawing/2014/main" id="{82B2E9A0-1CF2-4F4B-A825-A3F2655443AD}"/>
              </a:ext>
            </a:extLst>
          </p:cNvPr>
          <p:cNvSpPr>
            <a:spLocks noGrp="1"/>
          </p:cNvSpPr>
          <p:nvPr>
            <p:ph type="ftr" sz="quarter" idx="11"/>
          </p:nvPr>
        </p:nvSpPr>
        <p:spPr>
          <a:xfrm>
            <a:off x="2337955" y="6356350"/>
            <a:ext cx="5815445" cy="365125"/>
          </a:xfrm>
        </p:spPr>
        <p:txBody>
          <a:bodyPr/>
          <a:lstStyle/>
          <a:p>
            <a:r>
              <a:rPr lang="en-US" dirty="0"/>
              <a:t>http://www.sai.msu.su/~megera/postgres/talks/fts_pgsql_intro.html#ftspgsql</a:t>
            </a:r>
            <a:endParaRPr lang="ru-RU" dirty="0"/>
          </a:p>
        </p:txBody>
      </p:sp>
    </p:spTree>
    <p:extLst>
      <p:ext uri="{BB962C8B-B14F-4D97-AF65-F5344CB8AC3E}">
        <p14:creationId xmlns:p14="http://schemas.microsoft.com/office/powerpoint/2010/main" val="541398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84E886-B3CD-4788-B088-3A8F40F82F15}"/>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Алгоритм </a:t>
            </a:r>
            <a:r>
              <a:rPr lang="en-US" sz="3200" b="1" dirty="0">
                <a:solidFill>
                  <a:srgbClr val="000000"/>
                </a:solidFill>
                <a:latin typeface="-apple-system, BlinkMacSystemFont, Roboto, Oxygen-Sans, Ubuntu, Cantarell, &quot;Helvetica Neue&quot;, sans-serif"/>
              </a:rPr>
              <a:t>GIN</a:t>
            </a:r>
            <a:r>
              <a:rPr lang="ru-RU" sz="3200" b="1" dirty="0">
                <a:solidFill>
                  <a:srgbClr val="000000"/>
                </a:solidFill>
                <a:latin typeface="-apple-system, BlinkMacSystemFont, Roboto, Oxygen-Sans, Ubuntu, Cantarell, &quot;Helvetica Neue&quot;, sans-serif"/>
              </a:rPr>
              <a:t> (</a:t>
            </a:r>
            <a:r>
              <a:rPr lang="ru-RU" sz="3200" b="1" dirty="0">
                <a:solidFill>
                  <a:srgbClr val="000000"/>
                </a:solidFill>
                <a:latin typeface="-apple-system"/>
              </a:rPr>
              <a:t>конфигурация</a:t>
            </a:r>
            <a:r>
              <a:rPr lang="ru-RU" sz="3200" b="1" dirty="0">
                <a:solidFill>
                  <a:srgbClr val="000000"/>
                </a:solidFill>
                <a:latin typeface="-apple-system, BlinkMacSystemFont, Roboto, Oxygen-Sans, Ubuntu, Cantarell, &quot;Helvetica Neue&quot;, sans-serif"/>
              </a:rPr>
              <a:t>)</a:t>
            </a:r>
          </a:p>
        </p:txBody>
      </p:sp>
      <p:sp>
        <p:nvSpPr>
          <p:cNvPr id="3" name="Объект 2">
            <a:extLst>
              <a:ext uri="{FF2B5EF4-FFF2-40B4-BE49-F238E27FC236}">
                <a16:creationId xmlns:a16="http://schemas.microsoft.com/office/drawing/2014/main" id="{B2244EAD-AFDE-44CF-BFBF-62B11EDB0B4F}"/>
              </a:ext>
            </a:extLst>
          </p:cNvPr>
          <p:cNvSpPr>
            <a:spLocks noGrp="1"/>
          </p:cNvSpPr>
          <p:nvPr>
            <p:ph idx="1"/>
          </p:nvPr>
        </p:nvSpPr>
        <p:spPr>
          <a:xfrm>
            <a:off x="838200" y="1482725"/>
            <a:ext cx="10778836" cy="4351338"/>
          </a:xfrm>
        </p:spPr>
        <p:txBody>
          <a:bodyPr>
            <a:noAutofit/>
          </a:bodyPr>
          <a:lstStyle/>
          <a:p>
            <a:pPr marL="0" indent="0">
              <a:lnSpc>
                <a:spcPct val="100000"/>
              </a:lnSpc>
              <a:buNone/>
            </a:pPr>
            <a:r>
              <a:rPr lang="ru-RU" sz="1600" dirty="0">
                <a:solidFill>
                  <a:srgbClr val="000000"/>
                </a:solidFill>
                <a:latin typeface="-apple-system"/>
              </a:rPr>
              <a:t>	</a:t>
            </a:r>
            <a:r>
              <a:rPr lang="ru-RU" sz="1800" b="1" dirty="0">
                <a:solidFill>
                  <a:srgbClr val="000000"/>
                </a:solidFill>
                <a:latin typeface="-apple-system"/>
              </a:rPr>
              <a:t>Конфигурации</a:t>
            </a:r>
            <a:r>
              <a:rPr lang="ru-RU" sz="1800" dirty="0">
                <a:solidFill>
                  <a:srgbClr val="000000"/>
                </a:solidFill>
                <a:latin typeface="-apple-system"/>
              </a:rPr>
              <a:t> текстового поиска выбирают анализатор и набор словарей, который будет использоваться для нормализации токенов, выданных анализатором. </a:t>
            </a:r>
          </a:p>
          <a:p>
            <a:pPr>
              <a:lnSpc>
                <a:spcPct val="100000"/>
              </a:lnSpc>
            </a:pPr>
            <a:r>
              <a:rPr lang="ru-RU" sz="1800" b="1" dirty="0">
                <a:solidFill>
                  <a:srgbClr val="000000"/>
                </a:solidFill>
                <a:latin typeface="-apple-system"/>
              </a:rPr>
              <a:t>Анализатор</a:t>
            </a:r>
            <a:r>
              <a:rPr lang="ru-RU" sz="1800" dirty="0">
                <a:solidFill>
                  <a:srgbClr val="000000"/>
                </a:solidFill>
                <a:latin typeface="-apple-system"/>
              </a:rPr>
              <a:t> (парсер), который разбивает текст на токены и каждому токену приписывает его тип;</a:t>
            </a:r>
          </a:p>
          <a:p>
            <a:pPr>
              <a:lnSpc>
                <a:spcPct val="100000"/>
              </a:lnSpc>
            </a:pPr>
            <a:r>
              <a:rPr lang="ru-RU" sz="1800" b="1" dirty="0">
                <a:solidFill>
                  <a:srgbClr val="000000"/>
                </a:solidFill>
                <a:latin typeface="-apple-system"/>
              </a:rPr>
              <a:t>Словари</a:t>
            </a:r>
            <a:r>
              <a:rPr lang="ru-RU" sz="1800" dirty="0">
                <a:solidFill>
                  <a:srgbClr val="000000"/>
                </a:solidFill>
                <a:latin typeface="-apple-system"/>
              </a:rPr>
              <a:t> (правила), по которым токен превращается в лексему.</a:t>
            </a:r>
          </a:p>
          <a:p>
            <a:pPr marL="0" indent="0">
              <a:lnSpc>
                <a:spcPct val="100000"/>
              </a:lnSpc>
              <a:buNone/>
            </a:pPr>
            <a:r>
              <a:rPr lang="ru-RU" sz="1800" dirty="0">
                <a:solidFill>
                  <a:srgbClr val="000000"/>
                </a:solidFill>
                <a:latin typeface="-apple-system"/>
              </a:rPr>
              <a:t>	Конфигураций может быть много, они могут быть определены в разных схемах. Имя активной конфигурации содержится в переменной </a:t>
            </a:r>
            <a:r>
              <a:rPr lang="ru-RU" sz="1800" b="1" dirty="0" err="1">
                <a:solidFill>
                  <a:srgbClr val="000000"/>
                </a:solidFill>
                <a:latin typeface="-apple-system"/>
              </a:rPr>
              <a:t>default_text_search_config</a:t>
            </a:r>
            <a:r>
              <a:rPr lang="ru-RU" sz="1800" dirty="0">
                <a:solidFill>
                  <a:srgbClr val="000000"/>
                </a:solidFill>
                <a:latin typeface="-apple-system"/>
              </a:rPr>
              <a:t>. По умолчанию, она выбирается из всех конфигураций, имеющих флаг DEFAULT, которые созданы для серверной локали.</a:t>
            </a:r>
          </a:p>
          <a:p>
            <a:pPr>
              <a:lnSpc>
                <a:spcPct val="100000"/>
              </a:lnSpc>
            </a:pPr>
            <a:r>
              <a:rPr lang="ru-RU" sz="1800" dirty="0">
                <a:solidFill>
                  <a:srgbClr val="000000"/>
                </a:solidFill>
                <a:latin typeface="-apple-system"/>
              </a:rPr>
              <a:t>Использовать уникальные имена конфигураций, которые не перекрываются с системными.</a:t>
            </a:r>
          </a:p>
          <a:p>
            <a:pPr>
              <a:lnSpc>
                <a:spcPct val="100000"/>
              </a:lnSpc>
            </a:pPr>
            <a:r>
              <a:rPr lang="ru-RU" sz="1800" dirty="0">
                <a:solidFill>
                  <a:srgbClr val="000000"/>
                </a:solidFill>
                <a:latin typeface="-apple-system"/>
              </a:rPr>
              <a:t>Использовать полное имя конфигурации с указанием схемы</a:t>
            </a:r>
          </a:p>
          <a:p>
            <a:pPr>
              <a:lnSpc>
                <a:spcPct val="100000"/>
              </a:lnSpc>
            </a:pPr>
            <a:r>
              <a:rPr lang="ru-RU" sz="1800" dirty="0">
                <a:solidFill>
                  <a:srgbClr val="000000"/>
                </a:solidFill>
                <a:latin typeface="-apple-system"/>
              </a:rPr>
              <a:t>Для поиска обычно требуется, чтобы использовалась </a:t>
            </a:r>
            <a:r>
              <a:rPr lang="ru-RU" sz="1800" b="1" dirty="0">
                <a:solidFill>
                  <a:srgbClr val="000000"/>
                </a:solidFill>
                <a:latin typeface="-apple-system"/>
              </a:rPr>
              <a:t>одна и та же конфигурация при индексировании и при поиске</a:t>
            </a:r>
            <a:r>
              <a:rPr lang="ru-RU" sz="1800" dirty="0">
                <a:solidFill>
                  <a:srgbClr val="000000"/>
                </a:solidFill>
                <a:latin typeface="-apple-system"/>
              </a:rPr>
              <a:t>.</a:t>
            </a:r>
          </a:p>
          <a:p>
            <a:pPr>
              <a:lnSpc>
                <a:spcPct val="100000"/>
              </a:lnSpc>
            </a:pPr>
            <a:r>
              <a:rPr lang="ru-RU" sz="1800" dirty="0">
                <a:solidFill>
                  <a:srgbClr val="000000"/>
                </a:solidFill>
                <a:latin typeface="-apple-system"/>
              </a:rPr>
              <a:t>Все доступные конфигурации можно просмотреть с помощью </a:t>
            </a:r>
            <a:r>
              <a:rPr lang="ru-RU" sz="1800" b="1" dirty="0">
                <a:solidFill>
                  <a:srgbClr val="000000"/>
                </a:solidFill>
                <a:latin typeface="-apple-system"/>
              </a:rPr>
              <a:t>команды \</a:t>
            </a:r>
            <a:r>
              <a:rPr lang="ru-RU" sz="1800" b="1" dirty="0" err="1">
                <a:solidFill>
                  <a:srgbClr val="000000"/>
                </a:solidFill>
                <a:latin typeface="-apple-system"/>
              </a:rPr>
              <a:t>dF</a:t>
            </a:r>
            <a:r>
              <a:rPr lang="ru-RU" sz="1800" b="1" dirty="0">
                <a:solidFill>
                  <a:srgbClr val="000000"/>
                </a:solidFill>
                <a:latin typeface="-apple-system"/>
              </a:rPr>
              <a:t> </a:t>
            </a:r>
            <a:r>
              <a:rPr lang="ru-RU" sz="1800" dirty="0">
                <a:solidFill>
                  <a:srgbClr val="000000"/>
                </a:solidFill>
                <a:latin typeface="-apple-system"/>
              </a:rPr>
              <a:t>в </a:t>
            </a:r>
            <a:r>
              <a:rPr lang="ru-RU" sz="1800" dirty="0" err="1">
                <a:solidFill>
                  <a:srgbClr val="000000"/>
                </a:solidFill>
                <a:latin typeface="-apple-system"/>
              </a:rPr>
              <a:t>psql</a:t>
            </a:r>
            <a:r>
              <a:rPr lang="ru-RU" sz="1800" dirty="0">
                <a:solidFill>
                  <a:srgbClr val="000000"/>
                </a:solidFill>
                <a:latin typeface="-apple-system"/>
              </a:rPr>
              <a:t>.</a:t>
            </a:r>
          </a:p>
        </p:txBody>
      </p:sp>
      <p:sp>
        <p:nvSpPr>
          <p:cNvPr id="4" name="Нижний колонтитул 3">
            <a:extLst>
              <a:ext uri="{FF2B5EF4-FFF2-40B4-BE49-F238E27FC236}">
                <a16:creationId xmlns:a16="http://schemas.microsoft.com/office/drawing/2014/main" id="{2CF59788-CFA2-4F71-AF2E-B8A73566E37B}"/>
              </a:ext>
            </a:extLst>
          </p:cNvPr>
          <p:cNvSpPr>
            <a:spLocks noGrp="1"/>
          </p:cNvSpPr>
          <p:nvPr>
            <p:ph type="ftr" sz="quarter" idx="11"/>
          </p:nvPr>
        </p:nvSpPr>
        <p:spPr>
          <a:xfrm>
            <a:off x="2946400" y="6356350"/>
            <a:ext cx="5207000" cy="365125"/>
          </a:xfrm>
        </p:spPr>
        <p:txBody>
          <a:bodyPr/>
          <a:lstStyle/>
          <a:p>
            <a:r>
              <a:rPr lang="en-US" dirty="0"/>
              <a:t>http://www.sai.msu.su/~megera/postgres/talks/fts_pgsql_intro.html#ftspgsql</a:t>
            </a:r>
            <a:endParaRPr lang="ru-RU" dirty="0"/>
          </a:p>
        </p:txBody>
      </p:sp>
      <p:sp>
        <p:nvSpPr>
          <p:cNvPr id="5" name="Номер слайда 4">
            <a:extLst>
              <a:ext uri="{FF2B5EF4-FFF2-40B4-BE49-F238E27FC236}">
                <a16:creationId xmlns:a16="http://schemas.microsoft.com/office/drawing/2014/main" id="{5E38B34D-A3C3-45BB-ABEF-439D1AF967D3}"/>
              </a:ext>
            </a:extLst>
          </p:cNvPr>
          <p:cNvSpPr>
            <a:spLocks noGrp="1"/>
          </p:cNvSpPr>
          <p:nvPr>
            <p:ph type="sldNum" sz="quarter" idx="12"/>
          </p:nvPr>
        </p:nvSpPr>
        <p:spPr/>
        <p:txBody>
          <a:bodyPr/>
          <a:lstStyle/>
          <a:p>
            <a:fld id="{994A9333-B9C6-49B8-AF88-F6DACBA0B9BB}" type="slidenum">
              <a:rPr lang="ru-RU" sz="4000" smtClean="0"/>
              <a:t>6</a:t>
            </a:fld>
            <a:endParaRPr lang="ru-RU" sz="4000" dirty="0"/>
          </a:p>
        </p:txBody>
      </p:sp>
    </p:spTree>
    <p:extLst>
      <p:ext uri="{BB962C8B-B14F-4D97-AF65-F5344CB8AC3E}">
        <p14:creationId xmlns:p14="http://schemas.microsoft.com/office/powerpoint/2010/main" val="301001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a:extLst>
              <a:ext uri="{FF2B5EF4-FFF2-40B4-BE49-F238E27FC236}">
                <a16:creationId xmlns:a16="http://schemas.microsoft.com/office/drawing/2014/main" id="{358B5A6D-0B9E-4E02-AD89-3E8064A16D09}"/>
              </a:ext>
            </a:extLst>
          </p:cNvPr>
          <p:cNvSpPr>
            <a:spLocks noGrp="1"/>
          </p:cNvSpPr>
          <p:nvPr>
            <p:ph type="ftr" sz="quarter" idx="11"/>
          </p:nvPr>
        </p:nvSpPr>
        <p:spPr/>
        <p:txBody>
          <a:bodyPr/>
          <a:lstStyle/>
          <a:p>
            <a:r>
              <a:rPr lang="en-US" dirty="0"/>
              <a:t>https://pgday.ru/files/papers/101/master-pgday16.pdf</a:t>
            </a:r>
            <a:endParaRPr lang="ru-RU" dirty="0"/>
          </a:p>
        </p:txBody>
      </p:sp>
      <p:sp>
        <p:nvSpPr>
          <p:cNvPr id="5" name="Номер слайда 4">
            <a:extLst>
              <a:ext uri="{FF2B5EF4-FFF2-40B4-BE49-F238E27FC236}">
                <a16:creationId xmlns:a16="http://schemas.microsoft.com/office/drawing/2014/main" id="{CC79699B-D468-4EEB-A6F6-9B11581E12D8}"/>
              </a:ext>
            </a:extLst>
          </p:cNvPr>
          <p:cNvSpPr>
            <a:spLocks noGrp="1"/>
          </p:cNvSpPr>
          <p:nvPr>
            <p:ph type="sldNum" sz="quarter" idx="12"/>
          </p:nvPr>
        </p:nvSpPr>
        <p:spPr/>
        <p:txBody>
          <a:bodyPr/>
          <a:lstStyle/>
          <a:p>
            <a:fld id="{994A9333-B9C6-49B8-AF88-F6DACBA0B9BB}" type="slidenum">
              <a:rPr lang="ru-RU" sz="4000" smtClean="0"/>
              <a:t>7</a:t>
            </a:fld>
            <a:endParaRPr lang="ru-RU" sz="4000" dirty="0"/>
          </a:p>
        </p:txBody>
      </p:sp>
      <p:pic>
        <p:nvPicPr>
          <p:cNvPr id="7" name="Рисунок 6">
            <a:extLst>
              <a:ext uri="{FF2B5EF4-FFF2-40B4-BE49-F238E27FC236}">
                <a16:creationId xmlns:a16="http://schemas.microsoft.com/office/drawing/2014/main" id="{D1EEE20C-FF10-42A3-A5D4-F42AEDC998C9}"/>
              </a:ext>
            </a:extLst>
          </p:cNvPr>
          <p:cNvPicPr>
            <a:picLocks noChangeAspect="1"/>
          </p:cNvPicPr>
          <p:nvPr/>
        </p:nvPicPr>
        <p:blipFill>
          <a:blip r:embed="rId2"/>
          <a:stretch>
            <a:fillRect/>
          </a:stretch>
        </p:blipFill>
        <p:spPr>
          <a:xfrm>
            <a:off x="300470" y="283730"/>
            <a:ext cx="8886825" cy="5895975"/>
          </a:xfrm>
          <a:prstGeom prst="rect">
            <a:avLst/>
          </a:prstGeom>
        </p:spPr>
      </p:pic>
      <p:pic>
        <p:nvPicPr>
          <p:cNvPr id="9" name="Рисунок 8">
            <a:extLst>
              <a:ext uri="{FF2B5EF4-FFF2-40B4-BE49-F238E27FC236}">
                <a16:creationId xmlns:a16="http://schemas.microsoft.com/office/drawing/2014/main" id="{2D8331EC-17DF-4F4C-9F1C-009B86C64B85}"/>
              </a:ext>
            </a:extLst>
          </p:cNvPr>
          <p:cNvPicPr>
            <a:picLocks noChangeAspect="1"/>
          </p:cNvPicPr>
          <p:nvPr/>
        </p:nvPicPr>
        <p:blipFill>
          <a:blip r:embed="rId3"/>
          <a:stretch>
            <a:fillRect/>
          </a:stretch>
        </p:blipFill>
        <p:spPr>
          <a:xfrm>
            <a:off x="6433784" y="4569113"/>
            <a:ext cx="5507021" cy="1478395"/>
          </a:xfrm>
          <a:prstGeom prst="rect">
            <a:avLst/>
          </a:prstGeom>
        </p:spPr>
      </p:pic>
    </p:spTree>
    <p:extLst>
      <p:ext uri="{BB962C8B-B14F-4D97-AF65-F5344CB8AC3E}">
        <p14:creationId xmlns:p14="http://schemas.microsoft.com/office/powerpoint/2010/main" val="762379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C6BDB-FB88-4CF2-935A-86143F76CB71}"/>
              </a:ext>
            </a:extLst>
          </p:cNvPr>
          <p:cNvSpPr>
            <a:spLocks noGrp="1"/>
          </p:cNvSpPr>
          <p:nvPr>
            <p:ph type="title"/>
          </p:nvPr>
        </p:nvSpPr>
        <p:spPr/>
        <p:txBody>
          <a:bodyPr/>
          <a:lstStyle/>
          <a:p>
            <a:r>
              <a:rPr lang="ru-RU" sz="3200" b="1" dirty="0">
                <a:solidFill>
                  <a:srgbClr val="000000"/>
                </a:solidFill>
                <a:latin typeface="-apple-system, BlinkMacSystemFont, Roboto, Oxygen-Sans, Ubuntu, Cantarell, &quot;Helvetica Neue&quot;, sans-serif"/>
              </a:rPr>
              <a:t>Алгоритм </a:t>
            </a:r>
            <a:r>
              <a:rPr lang="en-US" sz="3200" b="1" dirty="0">
                <a:solidFill>
                  <a:srgbClr val="000000"/>
                </a:solidFill>
                <a:latin typeface="-apple-system, BlinkMacSystemFont, Roboto, Oxygen-Sans, Ubuntu, Cantarell, &quot;Helvetica Neue&quot;, sans-serif"/>
              </a:rPr>
              <a:t>GIN</a:t>
            </a:r>
            <a:r>
              <a:rPr lang="ru-RU" sz="3200" b="1" dirty="0">
                <a:solidFill>
                  <a:srgbClr val="000000"/>
                </a:solidFill>
                <a:latin typeface="-apple-system, BlinkMacSystemFont, Roboto, Oxygen-Sans, Ubuntu, Cantarell, &quot;Helvetica Neue&quot;, sans-serif"/>
              </a:rPr>
              <a:t> (анализатор)</a:t>
            </a:r>
          </a:p>
        </p:txBody>
      </p:sp>
      <p:sp>
        <p:nvSpPr>
          <p:cNvPr id="3" name="Объект 2">
            <a:extLst>
              <a:ext uri="{FF2B5EF4-FFF2-40B4-BE49-F238E27FC236}">
                <a16:creationId xmlns:a16="http://schemas.microsoft.com/office/drawing/2014/main" id="{CBA34B47-1821-4245-8305-80CFC3E24028}"/>
              </a:ext>
            </a:extLst>
          </p:cNvPr>
          <p:cNvSpPr>
            <a:spLocks noGrp="1"/>
          </p:cNvSpPr>
          <p:nvPr>
            <p:ph idx="1"/>
          </p:nvPr>
        </p:nvSpPr>
        <p:spPr>
          <a:xfrm>
            <a:off x="894404" y="1345401"/>
            <a:ext cx="4790440" cy="4351338"/>
          </a:xfrm>
        </p:spPr>
        <p:txBody>
          <a:bodyPr>
            <a:normAutofit lnSpcReduction="10000"/>
          </a:bodyPr>
          <a:lstStyle/>
          <a:p>
            <a:pPr>
              <a:lnSpc>
                <a:spcPct val="80000"/>
              </a:lnSpc>
            </a:pPr>
            <a:r>
              <a:rPr lang="ru-RU" sz="2700" b="1" dirty="0">
                <a:solidFill>
                  <a:srgbClr val="000000"/>
                </a:solidFill>
                <a:latin typeface="-apple-system"/>
              </a:rPr>
              <a:t>Анализаторы</a:t>
            </a:r>
            <a:r>
              <a:rPr lang="ru-RU" sz="2700" dirty="0">
                <a:solidFill>
                  <a:srgbClr val="000000"/>
                </a:solidFill>
                <a:latin typeface="-apple-system"/>
              </a:rPr>
              <a:t> текстового поиска </a:t>
            </a:r>
            <a:r>
              <a:rPr lang="ru-RU" sz="2700" b="1" dirty="0">
                <a:solidFill>
                  <a:srgbClr val="000000"/>
                </a:solidFill>
                <a:latin typeface="-apple-system"/>
              </a:rPr>
              <a:t>разделяют</a:t>
            </a:r>
            <a:r>
              <a:rPr lang="ru-RU" sz="2700" dirty="0">
                <a:solidFill>
                  <a:srgbClr val="000000"/>
                </a:solidFill>
                <a:latin typeface="-apple-system"/>
              </a:rPr>
              <a:t> документ на </a:t>
            </a:r>
            <a:r>
              <a:rPr lang="ru-RU" sz="2700" b="1" dirty="0">
                <a:solidFill>
                  <a:srgbClr val="000000"/>
                </a:solidFill>
                <a:latin typeface="-apple-system"/>
              </a:rPr>
              <a:t>токены и классифицируют их</a:t>
            </a:r>
            <a:r>
              <a:rPr lang="ru-RU" sz="2700" dirty="0">
                <a:solidFill>
                  <a:srgbClr val="000000"/>
                </a:solidFill>
                <a:latin typeface="-apple-system"/>
              </a:rPr>
              <a:t>, присваивая каждому из них тип из набора, определённого в самом анализаторе. Анализаторы </a:t>
            </a:r>
            <a:r>
              <a:rPr lang="ru-RU" sz="2700" b="1" dirty="0">
                <a:solidFill>
                  <a:srgbClr val="000000"/>
                </a:solidFill>
                <a:latin typeface="-apple-system"/>
              </a:rPr>
              <a:t>не меняют текст, только выдают позиции</a:t>
            </a:r>
            <a:r>
              <a:rPr lang="ru-RU" sz="2700" dirty="0">
                <a:solidFill>
                  <a:srgbClr val="000000"/>
                </a:solidFill>
                <a:latin typeface="-apple-system"/>
              </a:rPr>
              <a:t> предполагаемых слов.</a:t>
            </a:r>
            <a:endParaRPr lang="en-US" sz="2700" dirty="0">
              <a:solidFill>
                <a:srgbClr val="000000"/>
              </a:solidFill>
              <a:latin typeface="-apple-system"/>
            </a:endParaRPr>
          </a:p>
          <a:p>
            <a:pPr>
              <a:lnSpc>
                <a:spcPct val="80000"/>
              </a:lnSpc>
            </a:pPr>
            <a:r>
              <a:rPr lang="ru-RU" sz="2700" dirty="0">
                <a:solidFill>
                  <a:srgbClr val="000000"/>
                </a:solidFill>
                <a:latin typeface="-apple-system"/>
              </a:rPr>
              <a:t>Слово с дефисом будет выдано как целое составное слово и по частям.</a:t>
            </a:r>
          </a:p>
        </p:txBody>
      </p:sp>
      <p:sp>
        <p:nvSpPr>
          <p:cNvPr id="4" name="Нижний колонтитул 3">
            <a:extLst>
              <a:ext uri="{FF2B5EF4-FFF2-40B4-BE49-F238E27FC236}">
                <a16:creationId xmlns:a16="http://schemas.microsoft.com/office/drawing/2014/main" id="{EE35C4E2-4F79-4B2D-83A6-81877EA5738D}"/>
              </a:ext>
            </a:extLst>
          </p:cNvPr>
          <p:cNvSpPr>
            <a:spLocks noGrp="1"/>
          </p:cNvSpPr>
          <p:nvPr>
            <p:ph type="ftr" sz="quarter" idx="11"/>
          </p:nvPr>
        </p:nvSpPr>
        <p:spPr>
          <a:xfrm>
            <a:off x="3581401" y="6356350"/>
            <a:ext cx="4571999" cy="365125"/>
          </a:xfrm>
        </p:spPr>
        <p:txBody>
          <a:bodyPr/>
          <a:lstStyle/>
          <a:p>
            <a:r>
              <a:rPr lang="en-US" dirty="0"/>
              <a:t>https://postgrespro.ru/docs/postgrespro/10/textsearch-parsers</a:t>
            </a:r>
            <a:endParaRPr lang="ru-RU" dirty="0"/>
          </a:p>
        </p:txBody>
      </p:sp>
      <p:sp>
        <p:nvSpPr>
          <p:cNvPr id="5" name="Номер слайда 4">
            <a:extLst>
              <a:ext uri="{FF2B5EF4-FFF2-40B4-BE49-F238E27FC236}">
                <a16:creationId xmlns:a16="http://schemas.microsoft.com/office/drawing/2014/main" id="{AF1C0093-C9FA-41EC-AA56-5F6B32EBA575}"/>
              </a:ext>
            </a:extLst>
          </p:cNvPr>
          <p:cNvSpPr>
            <a:spLocks noGrp="1"/>
          </p:cNvSpPr>
          <p:nvPr>
            <p:ph type="sldNum" sz="quarter" idx="12"/>
          </p:nvPr>
        </p:nvSpPr>
        <p:spPr/>
        <p:txBody>
          <a:bodyPr/>
          <a:lstStyle/>
          <a:p>
            <a:fld id="{994A9333-B9C6-49B8-AF88-F6DACBA0B9BB}" type="slidenum">
              <a:rPr lang="ru-RU" sz="4000" smtClean="0"/>
              <a:t>8</a:t>
            </a:fld>
            <a:endParaRPr lang="ru-RU" sz="4000" dirty="0"/>
          </a:p>
        </p:txBody>
      </p:sp>
      <p:graphicFrame>
        <p:nvGraphicFramePr>
          <p:cNvPr id="6" name="Таблица 5">
            <a:extLst>
              <a:ext uri="{FF2B5EF4-FFF2-40B4-BE49-F238E27FC236}">
                <a16:creationId xmlns:a16="http://schemas.microsoft.com/office/drawing/2014/main" id="{84C32282-9A8D-4A99-B0E8-59904FE22A3A}"/>
              </a:ext>
            </a:extLst>
          </p:cNvPr>
          <p:cNvGraphicFramePr>
            <a:graphicFrameLocks noGrp="1"/>
          </p:cNvGraphicFramePr>
          <p:nvPr>
            <p:extLst>
              <p:ext uri="{D42A27DB-BD31-4B8C-83A1-F6EECF244321}">
                <p14:modId xmlns:p14="http://schemas.microsoft.com/office/powerpoint/2010/main" val="4155043439"/>
              </p:ext>
            </p:extLst>
          </p:nvPr>
        </p:nvGraphicFramePr>
        <p:xfrm>
          <a:off x="6096000" y="548639"/>
          <a:ext cx="5668956" cy="5628320"/>
        </p:xfrm>
        <a:graphic>
          <a:graphicData uri="http://schemas.openxmlformats.org/drawingml/2006/table">
            <a:tbl>
              <a:tblPr/>
              <a:tblGrid>
                <a:gridCol w="1889652">
                  <a:extLst>
                    <a:ext uri="{9D8B030D-6E8A-4147-A177-3AD203B41FA5}">
                      <a16:colId xmlns:a16="http://schemas.microsoft.com/office/drawing/2014/main" val="487461086"/>
                    </a:ext>
                  </a:extLst>
                </a:gridCol>
                <a:gridCol w="1889652">
                  <a:extLst>
                    <a:ext uri="{9D8B030D-6E8A-4147-A177-3AD203B41FA5}">
                      <a16:colId xmlns:a16="http://schemas.microsoft.com/office/drawing/2014/main" val="1582003382"/>
                    </a:ext>
                  </a:extLst>
                </a:gridCol>
                <a:gridCol w="1889652">
                  <a:extLst>
                    <a:ext uri="{9D8B030D-6E8A-4147-A177-3AD203B41FA5}">
                      <a16:colId xmlns:a16="http://schemas.microsoft.com/office/drawing/2014/main" val="3301488247"/>
                    </a:ext>
                  </a:extLst>
                </a:gridCol>
              </a:tblGrid>
              <a:tr h="187611">
                <a:tc>
                  <a:txBody>
                    <a:bodyPr/>
                    <a:lstStyle/>
                    <a:p>
                      <a:pPr algn="l" fontAlgn="ctr"/>
                      <a:r>
                        <a:rPr lang="ru-RU" sz="700" dirty="0">
                          <a:effectLst/>
                        </a:rPr>
                        <a:t>Псевдоним</a:t>
                      </a:r>
                    </a:p>
                  </a:txBody>
                  <a:tcPr marL="36261" marR="36261" marT="18131" marB="18131" anchor="ctr">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0ECEF"/>
                    </a:solidFill>
                  </a:tcPr>
                </a:tc>
                <a:tc>
                  <a:txBody>
                    <a:bodyPr/>
                    <a:lstStyle/>
                    <a:p>
                      <a:pPr algn="l" fontAlgn="ctr"/>
                      <a:r>
                        <a:rPr lang="ru-RU" sz="700">
                          <a:effectLst/>
                        </a:rPr>
                        <a:t>Описание</a:t>
                      </a:r>
                    </a:p>
                  </a:txBody>
                  <a:tcPr marL="36261" marR="36261" marT="18131" marB="18131" anchor="ctr">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0ECEF"/>
                    </a:solidFill>
                  </a:tcPr>
                </a:tc>
                <a:tc>
                  <a:txBody>
                    <a:bodyPr/>
                    <a:lstStyle/>
                    <a:p>
                      <a:pPr algn="l" fontAlgn="ctr"/>
                      <a:r>
                        <a:rPr lang="ru-RU" sz="700">
                          <a:effectLst/>
                        </a:rPr>
                        <a:t>Пример</a:t>
                      </a:r>
                    </a:p>
                  </a:txBody>
                  <a:tcPr marL="36261" marR="36261" marT="18131" marB="18131" anchor="ctr">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0ECEF"/>
                    </a:solidFill>
                  </a:tcPr>
                </a:tc>
                <a:extLst>
                  <a:ext uri="{0D108BD9-81ED-4DB2-BD59-A6C34878D82A}">
                    <a16:rowId xmlns:a16="http://schemas.microsoft.com/office/drawing/2014/main" val="940433557"/>
                  </a:ext>
                </a:extLst>
              </a:tr>
              <a:tr h="187611">
                <a:tc>
                  <a:txBody>
                    <a:bodyPr/>
                    <a:lstStyle/>
                    <a:p>
                      <a:pPr fontAlgn="t"/>
                      <a:r>
                        <a:rPr lang="en-US" sz="700">
                          <a:effectLst/>
                        </a:rPr>
                        <a:t>asciiword</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Слово только из букв ASCII</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elephant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57336347"/>
                  </a:ext>
                </a:extLst>
              </a:tr>
              <a:tr h="187611">
                <a:tc>
                  <a:txBody>
                    <a:bodyPr/>
                    <a:lstStyle/>
                    <a:p>
                      <a:pPr fontAlgn="t"/>
                      <a:r>
                        <a:rPr lang="en-US" sz="700">
                          <a:effectLst/>
                        </a:rPr>
                        <a:t>word</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Слово из любых букв</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mañana</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39797081"/>
                  </a:ext>
                </a:extLst>
              </a:tr>
              <a:tr h="187611">
                <a:tc>
                  <a:txBody>
                    <a:bodyPr/>
                    <a:lstStyle/>
                    <a:p>
                      <a:pPr fontAlgn="t"/>
                      <a:r>
                        <a:rPr lang="en-US" sz="700">
                          <a:effectLst/>
                        </a:rPr>
                        <a:t>numword</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Слово из букв и цифр</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beta1</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94366408"/>
                  </a:ext>
                </a:extLst>
              </a:tr>
              <a:tr h="328318">
                <a:tc>
                  <a:txBody>
                    <a:bodyPr/>
                    <a:lstStyle/>
                    <a:p>
                      <a:pPr fontAlgn="t"/>
                      <a:r>
                        <a:rPr lang="en-US" sz="700">
                          <a:effectLst/>
                        </a:rPr>
                        <a:t>asciihword</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Слово только из букв ASCII с дефисами</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up-to-date</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1120859"/>
                  </a:ext>
                </a:extLst>
              </a:tr>
              <a:tr h="187611">
                <a:tc>
                  <a:txBody>
                    <a:bodyPr/>
                    <a:lstStyle/>
                    <a:p>
                      <a:pPr fontAlgn="t"/>
                      <a:r>
                        <a:rPr lang="en-US" sz="700">
                          <a:effectLst/>
                        </a:rPr>
                        <a:t>hword</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Слово из любых букв с дефисами</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lógico-matemática</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57802825"/>
                  </a:ext>
                </a:extLst>
              </a:tr>
              <a:tr h="187611">
                <a:tc>
                  <a:txBody>
                    <a:bodyPr/>
                    <a:lstStyle/>
                    <a:p>
                      <a:pPr fontAlgn="t"/>
                      <a:r>
                        <a:rPr lang="en-US" sz="700">
                          <a:effectLst/>
                        </a:rPr>
                        <a:t>numhword</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Слово из букв и цифр с дефисами</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postgresql-beta1</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17469502"/>
                  </a:ext>
                </a:extLst>
              </a:tr>
              <a:tr h="328318">
                <a:tc>
                  <a:txBody>
                    <a:bodyPr/>
                    <a:lstStyle/>
                    <a:p>
                      <a:pPr fontAlgn="t"/>
                      <a:r>
                        <a:rPr lang="en-US" sz="700">
                          <a:effectLst/>
                        </a:rPr>
                        <a:t>hword_asciipart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Часть слова с дефисами, только из букв ASCII</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postgresql </a:t>
                      </a:r>
                      <a:r>
                        <a:rPr lang="ru-RU" sz="700">
                          <a:effectLst/>
                        </a:rPr>
                        <a:t>в словосочетании </a:t>
                      </a:r>
                      <a:r>
                        <a:rPr lang="en-US" sz="700">
                          <a:effectLst/>
                        </a:rPr>
                        <a:t>postgresql-beta1</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82536617"/>
                  </a:ext>
                </a:extLst>
              </a:tr>
              <a:tr h="469025">
                <a:tc>
                  <a:txBody>
                    <a:bodyPr/>
                    <a:lstStyle/>
                    <a:p>
                      <a:pPr fontAlgn="t"/>
                      <a:r>
                        <a:rPr lang="en-US" sz="700">
                          <a:effectLst/>
                        </a:rPr>
                        <a:t>hword_part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dirty="0">
                          <a:effectLst/>
                        </a:rPr>
                        <a:t>Часть слова с дефисами, из любых букв</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lógico </a:t>
                      </a:r>
                      <a:r>
                        <a:rPr lang="ru-RU" sz="700">
                          <a:effectLst/>
                        </a:rPr>
                        <a:t>или </a:t>
                      </a:r>
                      <a:r>
                        <a:rPr lang="en-US" sz="700">
                          <a:effectLst/>
                        </a:rPr>
                        <a:t>matemática </a:t>
                      </a:r>
                      <a:r>
                        <a:rPr lang="ru-RU" sz="700">
                          <a:effectLst/>
                        </a:rPr>
                        <a:t>в словосочетании </a:t>
                      </a:r>
                      <a:r>
                        <a:rPr lang="en-US" sz="700">
                          <a:effectLst/>
                        </a:rPr>
                        <a:t>lógico-matemática</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89603852"/>
                  </a:ext>
                </a:extLst>
              </a:tr>
              <a:tr h="328318">
                <a:tc>
                  <a:txBody>
                    <a:bodyPr/>
                    <a:lstStyle/>
                    <a:p>
                      <a:pPr fontAlgn="t"/>
                      <a:r>
                        <a:rPr lang="en-US" sz="700">
                          <a:effectLst/>
                        </a:rPr>
                        <a:t>hword_numpart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Часть слова с дефисами, из букв и цифр</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beta1 </a:t>
                      </a:r>
                      <a:r>
                        <a:rPr lang="ru-RU" sz="700">
                          <a:effectLst/>
                        </a:rPr>
                        <a:t>в словосочетании </a:t>
                      </a:r>
                      <a:r>
                        <a:rPr lang="en-US" sz="700">
                          <a:effectLst/>
                        </a:rPr>
                        <a:t>postgresql-beta1</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21119887"/>
                  </a:ext>
                </a:extLst>
              </a:tr>
              <a:tr h="187611">
                <a:tc>
                  <a:txBody>
                    <a:bodyPr/>
                    <a:lstStyle/>
                    <a:p>
                      <a:pPr fontAlgn="t"/>
                      <a:r>
                        <a:rPr lang="en-US" sz="700">
                          <a:effectLst/>
                        </a:rPr>
                        <a:t>email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Адрес электронной почты</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foo@example.com</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86964635"/>
                  </a:ext>
                </a:extLst>
              </a:tr>
              <a:tr h="187611">
                <a:tc>
                  <a:txBody>
                    <a:bodyPr/>
                    <a:lstStyle/>
                    <a:p>
                      <a:pPr fontAlgn="t"/>
                      <a:r>
                        <a:rPr lang="en-US" sz="700">
                          <a:effectLst/>
                        </a:rPr>
                        <a:t>protocol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Префикс протокола</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http://</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84691040"/>
                  </a:ext>
                </a:extLst>
              </a:tr>
              <a:tr h="187611">
                <a:tc>
                  <a:txBody>
                    <a:bodyPr/>
                    <a:lstStyle/>
                    <a:p>
                      <a:pPr fontAlgn="t"/>
                      <a:r>
                        <a:rPr lang="en-US" sz="700">
                          <a:effectLst/>
                        </a:rPr>
                        <a:t>url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URL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example.com/stuff/​index.html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27984495"/>
                  </a:ext>
                </a:extLst>
              </a:tr>
              <a:tr h="187611">
                <a:tc>
                  <a:txBody>
                    <a:bodyPr/>
                    <a:lstStyle/>
                    <a:p>
                      <a:pPr fontAlgn="t"/>
                      <a:r>
                        <a:rPr lang="en-US" sz="700">
                          <a:effectLst/>
                        </a:rPr>
                        <a:t>host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Имя узла</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example.com</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26102877"/>
                  </a:ext>
                </a:extLst>
              </a:tr>
              <a:tr h="187611">
                <a:tc>
                  <a:txBody>
                    <a:bodyPr/>
                    <a:lstStyle/>
                    <a:p>
                      <a:pPr fontAlgn="t"/>
                      <a:r>
                        <a:rPr lang="en-US" sz="700">
                          <a:effectLst/>
                        </a:rPr>
                        <a:t>url_path</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Путь в адресе </a:t>
                      </a:r>
                      <a:r>
                        <a:rPr lang="en-US" sz="700">
                          <a:effectLst/>
                        </a:rPr>
                        <a:t>URL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/stuff/index.html, </a:t>
                      </a:r>
                      <a:r>
                        <a:rPr lang="ru-RU" sz="700">
                          <a:effectLst/>
                        </a:rPr>
                        <a:t>как часть </a:t>
                      </a:r>
                      <a:r>
                        <a:rPr lang="en-US" sz="700">
                          <a:effectLst/>
                        </a:rPr>
                        <a:t>URL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75796326"/>
                  </a:ext>
                </a:extLst>
              </a:tr>
              <a:tr h="328318">
                <a:tc>
                  <a:txBody>
                    <a:bodyPr/>
                    <a:lstStyle/>
                    <a:p>
                      <a:pPr fontAlgn="t"/>
                      <a:r>
                        <a:rPr lang="en-US" sz="700">
                          <a:effectLst/>
                        </a:rPr>
                        <a:t>file</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Путь или имя файла</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/usr/local/foo.txt, если не является частью URL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99937253"/>
                  </a:ext>
                </a:extLst>
              </a:tr>
              <a:tr h="187611">
                <a:tc>
                  <a:txBody>
                    <a:bodyPr/>
                    <a:lstStyle/>
                    <a:p>
                      <a:pPr fontAlgn="t"/>
                      <a:r>
                        <a:rPr lang="en-US" sz="700">
                          <a:effectLst/>
                        </a:rPr>
                        <a:t>sfloat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Научная запись числа</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-1.234e56</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20021438"/>
                  </a:ext>
                </a:extLst>
              </a:tr>
              <a:tr h="187611">
                <a:tc>
                  <a:txBody>
                    <a:bodyPr/>
                    <a:lstStyle/>
                    <a:p>
                      <a:pPr fontAlgn="t"/>
                      <a:r>
                        <a:rPr lang="en-US" sz="700">
                          <a:effectLst/>
                        </a:rPr>
                        <a:t>float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Десятичная запись числа</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-1.234</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55930286"/>
                  </a:ext>
                </a:extLst>
              </a:tr>
              <a:tr h="187611">
                <a:tc>
                  <a:txBody>
                    <a:bodyPr/>
                    <a:lstStyle/>
                    <a:p>
                      <a:pPr fontAlgn="t"/>
                      <a:r>
                        <a:rPr lang="en-US" sz="700">
                          <a:effectLst/>
                        </a:rPr>
                        <a:t>int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Целое со знаком</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-1234</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607636249"/>
                  </a:ext>
                </a:extLst>
              </a:tr>
              <a:tr h="187611">
                <a:tc>
                  <a:txBody>
                    <a:bodyPr/>
                    <a:lstStyle/>
                    <a:p>
                      <a:pPr fontAlgn="t"/>
                      <a:r>
                        <a:rPr lang="en-US" sz="700">
                          <a:effectLst/>
                        </a:rPr>
                        <a:t>uint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Целое без знака</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1234</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67031588"/>
                  </a:ext>
                </a:extLst>
              </a:tr>
              <a:tr h="187611">
                <a:tc>
                  <a:txBody>
                    <a:bodyPr/>
                    <a:lstStyle/>
                    <a:p>
                      <a:pPr fontAlgn="t"/>
                      <a:r>
                        <a:rPr lang="en-US" sz="700">
                          <a:effectLst/>
                        </a:rPr>
                        <a:t>version</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Номер версии</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8.3.0</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1810621"/>
                  </a:ext>
                </a:extLst>
              </a:tr>
              <a:tr h="187611">
                <a:tc>
                  <a:txBody>
                    <a:bodyPr/>
                    <a:lstStyle/>
                    <a:p>
                      <a:pPr fontAlgn="t"/>
                      <a:r>
                        <a:rPr lang="en-US" sz="700">
                          <a:effectLst/>
                        </a:rPr>
                        <a:t>tag</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Тег </a:t>
                      </a:r>
                      <a:r>
                        <a:rPr lang="en-US" sz="700">
                          <a:effectLst/>
                        </a:rPr>
                        <a:t>XML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&lt;a href=​"dictionaries.html"&gt;</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27277797"/>
                  </a:ext>
                </a:extLst>
              </a:tr>
              <a:tr h="187611">
                <a:tc>
                  <a:txBody>
                    <a:bodyPr/>
                    <a:lstStyle/>
                    <a:p>
                      <a:pPr fontAlgn="t"/>
                      <a:r>
                        <a:rPr lang="en-US" sz="700">
                          <a:effectLst/>
                        </a:rPr>
                        <a:t>entity</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Сущность </a:t>
                      </a:r>
                      <a:r>
                        <a:rPr lang="en-US" sz="700">
                          <a:effectLst/>
                        </a:rPr>
                        <a:t>XML</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700">
                          <a:effectLst/>
                        </a:rPr>
                        <a:t>&amp;amp;</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85852075"/>
                  </a:ext>
                </a:extLst>
              </a:tr>
              <a:tr h="469025">
                <a:tc>
                  <a:txBody>
                    <a:bodyPr/>
                    <a:lstStyle/>
                    <a:p>
                      <a:pPr fontAlgn="t"/>
                      <a:r>
                        <a:rPr lang="en-US" sz="700">
                          <a:effectLst/>
                        </a:rPr>
                        <a:t>blank</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a:effectLst/>
                        </a:rPr>
                        <a:t>Символы-разделители</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ru-RU" sz="700" dirty="0">
                          <a:effectLst/>
                        </a:rPr>
                        <a:t>(любые пробельные символы или знаки препинания, не попавшие в другие категории)</a:t>
                      </a:r>
                    </a:p>
                  </a:txBody>
                  <a:tcPr marL="36261" marR="36261" marT="18131" marB="18131">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92762454"/>
                  </a:ext>
                </a:extLst>
              </a:tr>
            </a:tbl>
          </a:graphicData>
        </a:graphic>
      </p:graphicFrame>
      <p:pic>
        <p:nvPicPr>
          <p:cNvPr id="10" name="Рисунок 9">
            <a:extLst>
              <a:ext uri="{FF2B5EF4-FFF2-40B4-BE49-F238E27FC236}">
                <a16:creationId xmlns:a16="http://schemas.microsoft.com/office/drawing/2014/main" id="{BF9B25C1-3F64-4334-B8FF-A411674DC31E}"/>
              </a:ext>
            </a:extLst>
          </p:cNvPr>
          <p:cNvPicPr>
            <a:picLocks noChangeAspect="1"/>
          </p:cNvPicPr>
          <p:nvPr/>
        </p:nvPicPr>
        <p:blipFill>
          <a:blip r:embed="rId2"/>
          <a:stretch>
            <a:fillRect/>
          </a:stretch>
        </p:blipFill>
        <p:spPr>
          <a:xfrm>
            <a:off x="525342" y="5631292"/>
            <a:ext cx="5159502" cy="489675"/>
          </a:xfrm>
          <a:prstGeom prst="rect">
            <a:avLst/>
          </a:prstGeom>
        </p:spPr>
      </p:pic>
    </p:spTree>
    <p:extLst>
      <p:ext uri="{BB962C8B-B14F-4D97-AF65-F5344CB8AC3E}">
        <p14:creationId xmlns:p14="http://schemas.microsoft.com/office/powerpoint/2010/main" val="83776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4B13EF9-ED7F-4229-B216-39815676AF29}"/>
              </a:ext>
            </a:extLst>
          </p:cNvPr>
          <p:cNvSpPr>
            <a:spLocks noGrp="1"/>
          </p:cNvSpPr>
          <p:nvPr>
            <p:ph idx="1"/>
          </p:nvPr>
        </p:nvSpPr>
        <p:spPr>
          <a:xfrm>
            <a:off x="838200" y="533400"/>
            <a:ext cx="11018520" cy="5671457"/>
          </a:xfrm>
        </p:spPr>
        <p:txBody>
          <a:bodyPr>
            <a:noAutofit/>
          </a:bodyPr>
          <a:lstStyle/>
          <a:p>
            <a:pPr marL="0" indent="0">
              <a:buNone/>
            </a:pPr>
            <a:r>
              <a:rPr lang="ru-RU" sz="2000" dirty="0">
                <a:solidFill>
                  <a:srgbClr val="000000"/>
                </a:solidFill>
                <a:latin typeface="-apple-system"/>
              </a:rPr>
              <a:t>	</a:t>
            </a:r>
            <a:r>
              <a:rPr lang="ru-RU" sz="2000" b="1" dirty="0">
                <a:solidFill>
                  <a:srgbClr val="000000"/>
                </a:solidFill>
                <a:latin typeface="-apple-system"/>
              </a:rPr>
              <a:t>Словарь</a:t>
            </a:r>
            <a:r>
              <a:rPr lang="ru-RU" sz="2000" dirty="0">
                <a:solidFill>
                  <a:srgbClr val="000000"/>
                </a:solidFill>
                <a:latin typeface="-apple-system"/>
              </a:rPr>
              <a:t> - это программа, предназначенная для </a:t>
            </a:r>
            <a:r>
              <a:rPr lang="ru-RU" sz="2000" b="1" dirty="0">
                <a:solidFill>
                  <a:srgbClr val="000000"/>
                </a:solidFill>
                <a:latin typeface="-apple-system"/>
              </a:rPr>
              <a:t>исключения стоп-слов и нормализации токенов</a:t>
            </a:r>
            <a:r>
              <a:rPr lang="ru-RU" sz="2000" dirty="0">
                <a:solidFill>
                  <a:srgbClr val="000000"/>
                </a:solidFill>
                <a:latin typeface="-apple-system"/>
              </a:rPr>
              <a:t>, и которая принимает на вход слово, а на выходе</a:t>
            </a:r>
          </a:p>
          <a:p>
            <a:r>
              <a:rPr lang="ru-RU" sz="2000" dirty="0">
                <a:solidFill>
                  <a:srgbClr val="000000"/>
                </a:solidFill>
                <a:latin typeface="-apple-system"/>
              </a:rPr>
              <a:t>выдает массив лексем, если словарь опознал слово;</a:t>
            </a:r>
          </a:p>
          <a:p>
            <a:r>
              <a:rPr lang="ru-RU" sz="2000" dirty="0">
                <a:solidFill>
                  <a:srgbClr val="000000"/>
                </a:solidFill>
                <a:latin typeface="-apple-system"/>
              </a:rPr>
              <a:t>пустой массив, если словарь знает слово, но оно является стоп-словом;</a:t>
            </a:r>
          </a:p>
          <a:p>
            <a:r>
              <a:rPr lang="ru-RU" sz="2000" dirty="0">
                <a:solidFill>
                  <a:srgbClr val="000000"/>
                </a:solidFill>
                <a:latin typeface="-apple-system"/>
              </a:rPr>
              <a:t>NULL, если словарь не распознал слово.</a:t>
            </a:r>
          </a:p>
          <a:p>
            <a:r>
              <a:rPr lang="ru-RU" sz="2000" dirty="0">
                <a:solidFill>
                  <a:srgbClr val="000000"/>
                </a:solidFill>
                <a:latin typeface="-apple-system"/>
              </a:rPr>
              <a:t>	</a:t>
            </a:r>
            <a:r>
              <a:rPr lang="ru-RU" sz="2000" b="1" dirty="0">
                <a:solidFill>
                  <a:srgbClr val="000000"/>
                </a:solidFill>
                <a:latin typeface="-apple-system"/>
              </a:rPr>
              <a:t>Шаблоны</a:t>
            </a:r>
            <a:r>
              <a:rPr lang="ru-RU" sz="2000" dirty="0">
                <a:solidFill>
                  <a:srgbClr val="000000"/>
                </a:solidFill>
                <a:latin typeface="-apple-system"/>
              </a:rPr>
              <a:t> текстового поиска предоставляют функции, образующие реализацию словарей. (При создании словаря задаётся шаблон и набор параметров для него.) </a:t>
            </a:r>
          </a:p>
          <a:p>
            <a:r>
              <a:rPr lang="ru-RU" sz="2000" dirty="0">
                <a:solidFill>
                  <a:srgbClr val="000000"/>
                </a:solidFill>
                <a:latin typeface="-apple-system"/>
              </a:rPr>
              <a:t>	</a:t>
            </a:r>
            <a:r>
              <a:rPr lang="ru-RU" sz="2000" b="1" dirty="0">
                <a:solidFill>
                  <a:srgbClr val="000000"/>
                </a:solidFill>
                <a:latin typeface="-apple-system"/>
              </a:rPr>
              <a:t>Анализаторы и шаблоны </a:t>
            </a:r>
            <a:r>
              <a:rPr lang="ru-RU" sz="2000" dirty="0">
                <a:solidFill>
                  <a:srgbClr val="000000"/>
                </a:solidFill>
                <a:latin typeface="-apple-system"/>
              </a:rPr>
              <a:t>текстового поиска строятся из низкоуровневых функций на </a:t>
            </a:r>
            <a:r>
              <a:rPr lang="ru-RU" sz="2000" b="1" dirty="0">
                <a:solidFill>
                  <a:srgbClr val="000000"/>
                </a:solidFill>
                <a:latin typeface="-apple-system"/>
              </a:rPr>
              <a:t>языке C. </a:t>
            </a:r>
            <a:r>
              <a:rPr lang="ru-RU" sz="2000" dirty="0">
                <a:solidFill>
                  <a:srgbClr val="000000"/>
                </a:solidFill>
                <a:latin typeface="-apple-system"/>
              </a:rPr>
              <a:t>Подключить новые анализатор или шаблон к базе данных может только суперпользователь.</a:t>
            </a:r>
          </a:p>
          <a:p>
            <a:r>
              <a:rPr lang="ru-RU" sz="2000" dirty="0">
                <a:solidFill>
                  <a:srgbClr val="000000"/>
                </a:solidFill>
                <a:latin typeface="-apple-system"/>
              </a:rPr>
              <a:t>	</a:t>
            </a:r>
            <a:r>
              <a:rPr lang="ru-RU" sz="2000" b="1" dirty="0">
                <a:solidFill>
                  <a:srgbClr val="000000"/>
                </a:solidFill>
                <a:latin typeface="-apple-system"/>
              </a:rPr>
              <a:t>Словари и конфигурации </a:t>
            </a:r>
            <a:r>
              <a:rPr lang="ru-RU" sz="2000" dirty="0">
                <a:solidFill>
                  <a:srgbClr val="000000"/>
                </a:solidFill>
                <a:latin typeface="-apple-system"/>
              </a:rPr>
              <a:t>представляют собой просто наборы параметров, связывающие анализаторы и шаблоны их можно создавать, не имея административных прав.</a:t>
            </a:r>
          </a:p>
          <a:p>
            <a:r>
              <a:rPr lang="ru-RU" sz="2000" dirty="0">
                <a:solidFill>
                  <a:srgbClr val="000000"/>
                </a:solidFill>
                <a:latin typeface="-apple-system"/>
              </a:rPr>
              <a:t>Общее правило настройки списка словарей заключается в том, чтобы поставить наиболее частные и специфические словари в начале, затем перечислить более общие и закончить самым общим словарём.</a:t>
            </a:r>
          </a:p>
          <a:p>
            <a:r>
              <a:rPr lang="en-US" sz="2000" dirty="0"/>
              <a:t>C:\Program Files\PostgreSQL\13\share\</a:t>
            </a:r>
            <a:r>
              <a:rPr lang="en-US" sz="2000" dirty="0" err="1"/>
              <a:t>tsearch_data</a:t>
            </a:r>
            <a:endParaRPr lang="en-US" sz="2000" dirty="0"/>
          </a:p>
          <a:p>
            <a:endParaRPr lang="ru-RU" sz="2000" dirty="0">
              <a:solidFill>
                <a:srgbClr val="000000"/>
              </a:solidFill>
              <a:latin typeface="-apple-system"/>
            </a:endParaRPr>
          </a:p>
        </p:txBody>
      </p:sp>
      <p:sp>
        <p:nvSpPr>
          <p:cNvPr id="4" name="Нижний колонтитул 3">
            <a:extLst>
              <a:ext uri="{FF2B5EF4-FFF2-40B4-BE49-F238E27FC236}">
                <a16:creationId xmlns:a16="http://schemas.microsoft.com/office/drawing/2014/main" id="{64E90B7A-DC73-405F-BBBD-CFC518F4C274}"/>
              </a:ext>
            </a:extLst>
          </p:cNvPr>
          <p:cNvSpPr>
            <a:spLocks noGrp="1"/>
          </p:cNvSpPr>
          <p:nvPr>
            <p:ph type="ftr" sz="quarter" idx="11"/>
          </p:nvPr>
        </p:nvSpPr>
        <p:spPr>
          <a:xfrm>
            <a:off x="2296160" y="6356350"/>
            <a:ext cx="5857240" cy="365125"/>
          </a:xfrm>
        </p:spPr>
        <p:txBody>
          <a:bodyPr/>
          <a:lstStyle/>
          <a:p>
            <a:r>
              <a:rPr lang="en-US" dirty="0"/>
              <a:t>https://postgrespro.ru/docs/postgrespro/10/textsearch-dictionaries</a:t>
            </a:r>
            <a:endParaRPr lang="ru-RU" dirty="0"/>
          </a:p>
        </p:txBody>
      </p:sp>
      <p:sp>
        <p:nvSpPr>
          <p:cNvPr id="5" name="Номер слайда 4">
            <a:extLst>
              <a:ext uri="{FF2B5EF4-FFF2-40B4-BE49-F238E27FC236}">
                <a16:creationId xmlns:a16="http://schemas.microsoft.com/office/drawing/2014/main" id="{D204A6F2-E9C8-4276-BBE3-A44B5B16C17A}"/>
              </a:ext>
            </a:extLst>
          </p:cNvPr>
          <p:cNvSpPr>
            <a:spLocks noGrp="1"/>
          </p:cNvSpPr>
          <p:nvPr>
            <p:ph type="sldNum" sz="quarter" idx="12"/>
          </p:nvPr>
        </p:nvSpPr>
        <p:spPr/>
        <p:txBody>
          <a:bodyPr/>
          <a:lstStyle/>
          <a:p>
            <a:fld id="{994A9333-B9C6-49B8-AF88-F6DACBA0B9BB}" type="slidenum">
              <a:rPr lang="ru-RU" sz="4000" smtClean="0"/>
              <a:t>9</a:t>
            </a:fld>
            <a:endParaRPr lang="ru-RU" sz="4000" dirty="0"/>
          </a:p>
        </p:txBody>
      </p:sp>
    </p:spTree>
    <p:extLst>
      <p:ext uri="{BB962C8B-B14F-4D97-AF65-F5344CB8AC3E}">
        <p14:creationId xmlns:p14="http://schemas.microsoft.com/office/powerpoint/2010/main" val="180101560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12619</TotalTime>
  <Words>2968</Words>
  <Application>Microsoft Office PowerPoint</Application>
  <PresentationFormat>Широкоэкранный</PresentationFormat>
  <Paragraphs>309</Paragraphs>
  <Slides>35</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35</vt:i4>
      </vt:variant>
    </vt:vector>
  </HeadingPairs>
  <TitlesOfParts>
    <vt:vector size="42" baseType="lpstr">
      <vt:lpstr>-apple-system</vt:lpstr>
      <vt:lpstr>-apple-system, BlinkMacSystemFont, Roboto, Oxygen-Sans, Ubuntu, Cantarell, "Helvetica Neue", sans-serif</vt:lpstr>
      <vt:lpstr>Arial</vt:lpstr>
      <vt:lpstr>Calibri</vt:lpstr>
      <vt:lpstr>Calibri Light</vt:lpstr>
      <vt:lpstr>Courier New</vt:lpstr>
      <vt:lpstr>Тема Office</vt:lpstr>
      <vt:lpstr>GIN  Generalized Inverted Index</vt:lpstr>
      <vt:lpstr>Полнотекстовый поиск</vt:lpstr>
      <vt:lpstr>Полнотекстовый поиск в PostgreSQL (~, ~*, LIKE и ILIKE)</vt:lpstr>
      <vt:lpstr>~, ~*, LIKE и ILIKE (примеры)</vt:lpstr>
      <vt:lpstr>Полнотекстовый поиск в PostgreSQL (GIN)</vt:lpstr>
      <vt:lpstr>Алгоритм GIN (конфигурация)</vt:lpstr>
      <vt:lpstr>Презентация PowerPoint</vt:lpstr>
      <vt:lpstr>Алгоритм GIN (анализатор)</vt:lpstr>
      <vt:lpstr>Презентация PowerPoint</vt:lpstr>
      <vt:lpstr>Встроенные словари</vt:lpstr>
      <vt:lpstr>Алгоритм GIN (хранение документов )</vt:lpstr>
      <vt:lpstr>Алгоритм GIN (B-tree)</vt:lpstr>
      <vt:lpstr>Алгоритм GIN (B-tree)</vt:lpstr>
      <vt:lpstr>Поиск</vt:lpstr>
      <vt:lpstr>Построение индекса по двум полям</vt:lpstr>
      <vt:lpstr>Сравнение индексов GIN и GiST</vt:lpstr>
      <vt:lpstr>Операторы текстового поиска</vt:lpstr>
      <vt:lpstr>Презентация PowerPoint</vt:lpstr>
      <vt:lpstr>Презентация PowerPoint</vt:lpstr>
      <vt:lpstr>Презентация PowerPoint</vt:lpstr>
      <vt:lpstr>Логические операторы в запросах (tsquery)</vt:lpstr>
      <vt:lpstr>Особенности запроса &lt;-&gt;</vt:lpstr>
      <vt:lpstr>Презентация PowerPoint</vt:lpstr>
      <vt:lpstr>Презентация PowerPoint</vt:lpstr>
      <vt:lpstr>Презентация PowerPoint</vt:lpstr>
      <vt:lpstr>Ограничения для tsvector</vt:lpstr>
      <vt:lpstr>Веса</vt:lpstr>
      <vt:lpstr>Создание конфигурации</vt:lpstr>
      <vt:lpstr>Ранжирование</vt:lpstr>
      <vt:lpstr>CREATE INDEX</vt:lpstr>
      <vt:lpstr>Создание индекса</vt:lpstr>
      <vt:lpstr>Сравнение поиска с индексом и без</vt:lpstr>
      <vt:lpstr>Создание триггера</vt:lpstr>
      <vt:lpstr>JSONB</vt:lpstr>
      <vt:lpstr>Повышение производительности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Aishat Dolaeva</dc:creator>
  <cp:lastModifiedBy>Aishat Dolaeva</cp:lastModifiedBy>
  <cp:revision>172</cp:revision>
  <dcterms:created xsi:type="dcterms:W3CDTF">2021-09-16T07:16:49Z</dcterms:created>
  <dcterms:modified xsi:type="dcterms:W3CDTF">2021-10-14T12:32:07Z</dcterms:modified>
</cp:coreProperties>
</file>