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cent Straub" initials="VS" lastIdx="0" clrIdx="0">
    <p:extLst>
      <p:ext uri="{19B8F6BF-5375-455C-9EA6-DF929625EA0E}">
        <p15:presenceInfo xmlns:p15="http://schemas.microsoft.com/office/powerpoint/2012/main" userId="S-1-5-21-944046252-2799899743-1142484129-145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D7D7D7"/>
    <a:srgbClr val="DADADA"/>
    <a:srgbClr val="045275"/>
    <a:srgbClr val="336666"/>
    <a:srgbClr val="7C1D6F"/>
    <a:srgbClr val="993300"/>
    <a:srgbClr val="656533"/>
    <a:srgbClr val="650101"/>
    <a:srgbClr val="048D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049" autoAdjust="0"/>
    <p:restoredTop sz="96494" autoAdjust="0"/>
  </p:normalViewPr>
  <p:slideViewPr>
    <p:cSldViewPr snapToGrid="0" showGuides="1">
      <p:cViewPr>
        <p:scale>
          <a:sx n="75" d="100"/>
          <a:sy n="75" d="100"/>
        </p:scale>
        <p:origin x="3725" y="43"/>
      </p:cViewPr>
      <p:guideLst>
        <p:guide orient="horz" pos="3367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33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41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95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92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0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33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29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86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34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41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612FA-B09C-4DDE-B9F8-2309F1C19A07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26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/>
          <p:cNvGrpSpPr/>
          <p:nvPr/>
        </p:nvGrpSpPr>
        <p:grpSpPr>
          <a:xfrm rot="19871965">
            <a:off x="2581581" y="785655"/>
            <a:ext cx="5989414" cy="5486490"/>
            <a:chOff x="1619789" y="309574"/>
            <a:chExt cx="5989414" cy="5486490"/>
          </a:xfrm>
        </p:grpSpPr>
        <p:pic>
          <p:nvPicPr>
            <p:cNvPr id="340" name="Picture 33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64" t="9259" r="7200" b="14198"/>
            <a:stretch/>
          </p:blipFill>
          <p:spPr>
            <a:xfrm rot="10624537">
              <a:off x="2069509" y="664586"/>
              <a:ext cx="4608034" cy="5131478"/>
            </a:xfrm>
            <a:prstGeom prst="ellipse">
              <a:avLst/>
            </a:prstGeom>
          </p:spPr>
        </p:pic>
        <p:sp>
          <p:nvSpPr>
            <p:cNvPr id="278" name="TextBox 277"/>
            <p:cNvSpPr txBox="1"/>
            <p:nvPr/>
          </p:nvSpPr>
          <p:spPr>
            <a:xfrm rot="21249391">
              <a:off x="6548400" y="2711619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MoJ (n=17)</a:t>
              </a: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1619789" y="309574"/>
              <a:ext cx="5372702" cy="5034770"/>
              <a:chOff x="1619789" y="309574"/>
              <a:chExt cx="5372702" cy="5034770"/>
            </a:xfrm>
          </p:grpSpPr>
          <p:sp>
            <p:nvSpPr>
              <p:cNvPr id="240" name="TextBox 239"/>
              <p:cNvSpPr txBox="1"/>
              <p:nvPr/>
            </p:nvSpPr>
            <p:spPr>
              <a:xfrm rot="2421631">
                <a:off x="4076173" y="2496828"/>
                <a:ext cx="53967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OZEV (n=4)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 rot="951685">
                <a:off x="3663977" y="2726268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MHRA (n=1)</a:t>
                </a: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 rot="438043">
                <a:off x="3714601" y="2892373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IPO (n=7)</a:t>
                </a: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 rot="17694603">
                <a:off x="4866260" y="2239571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CSFS </a:t>
                </a:r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(n=1)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 rot="19404570">
                <a:off x="2181408" y="4604656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DfE (n=30)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20247595">
                <a:off x="3536707" y="3365213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DLHC (n=9)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 rot="19084211">
                <a:off x="4067889" y="3290163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CCS (n=1)</a:t>
                </a:r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 rot="21424537">
                <a:off x="4133651" y="2786808"/>
                <a:ext cx="484213" cy="18884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 rot="3582453">
                <a:off x="4211416" y="2682220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UKTI (n=1)</a:t>
                </a:r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 rot="21424537">
                <a:off x="4336838" y="2795040"/>
                <a:ext cx="218252" cy="102433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 rot="1415197">
                <a:off x="3930291" y="2659434"/>
                <a:ext cx="572314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MoD (n=2)</a:t>
                </a:r>
              </a:p>
            </p:txBody>
          </p:sp>
          <p:cxnSp>
            <p:nvCxnSpPr>
              <p:cNvPr id="114" name="Straight Connector 113"/>
              <p:cNvCxnSpPr/>
              <p:nvPr/>
            </p:nvCxnSpPr>
            <p:spPr>
              <a:xfrm rot="21424537" flipH="1" flipV="1">
                <a:off x="4488475" y="2480387"/>
                <a:ext cx="237658" cy="351242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rot="21424537" flipH="1">
                <a:off x="4111564" y="3121087"/>
                <a:ext cx="492259" cy="13034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rot="21424537" flipV="1">
                <a:off x="4085603" y="3462933"/>
                <a:ext cx="182741" cy="9221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21424537">
                <a:off x="4054949" y="2848967"/>
                <a:ext cx="373293" cy="11519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21424537">
                <a:off x="4281473" y="2656596"/>
                <a:ext cx="303968" cy="209962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Box 187"/>
              <p:cNvSpPr txBox="1"/>
              <p:nvPr/>
            </p:nvSpPr>
            <p:spPr>
              <a:xfrm rot="19123985">
                <a:off x="5112145" y="2435602"/>
                <a:ext cx="801697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SLC (n=3)</a:t>
                </a: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 rot="2807193">
                <a:off x="4266585" y="2546045"/>
                <a:ext cx="515362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CC (n=3)</a:t>
                </a: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 rot="704072">
                <a:off x="5838704" y="3264355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Ofsted (n=9)</a:t>
                </a: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 rot="18199298">
                <a:off x="5271520" y="1773858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ESFA (</a:t>
                </a:r>
                <a:r>
                  <a:rPr lang="en-GB" sz="508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n=10)</a:t>
                </a:r>
                <a:endParaRPr lang="en-GB" sz="508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 rot="2198138">
                <a:off x="5102493" y="3435189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Ofqual (n=2)</a:t>
                </a: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 rot="3002983">
                <a:off x="5173736" y="3786963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TRA (n=1)</a:t>
                </a: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 rot="2720284">
                <a:off x="5190188" y="3664013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STA (n=1)</a:t>
                </a: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 rot="19500686">
                <a:off x="5415249" y="2282439"/>
                <a:ext cx="908612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NHS BSA </a:t>
                </a:r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(n=1)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 rot="17033506">
                <a:off x="4950250" y="1081994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DVSA (n=16)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 rot="16707174">
                <a:off x="4747807" y="1037472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DVLA (n=16)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 rot="16353225">
                <a:off x="4528197" y="1726906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DfT (n=8)</a:t>
                </a: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 rot="5011192">
                <a:off x="4447288" y="2412560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CAA (n=1)</a:t>
                </a: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 rot="17490438">
                <a:off x="4827401" y="2100664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HE (n=1)</a:t>
                </a: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 rot="4360523">
                <a:off x="4781111" y="3769554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LAA (n=2)</a:t>
                </a: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 rot="3927969">
                <a:off x="4894558" y="3783545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DBS (n=1)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 rot="4244605">
                <a:off x="4267117" y="2279500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DCMS (n=1)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 rot="17870527">
                <a:off x="4150236" y="3618153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ONS (n=1)</a:t>
                </a: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 rot="3080008">
                <a:off x="4003344" y="2461509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UKEF (n=1)</a:t>
                </a: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 rot="18367180">
                <a:off x="3777731" y="3868925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CO (n=11)</a:t>
                </a: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 rot="3989152">
                <a:off x="4283058" y="2739978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VOA (n=2)</a:t>
                </a: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 rot="1652100">
                <a:off x="3820366" y="2608675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OPSS (n=2)</a:t>
                </a: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 rot="17583310">
                <a:off x="4275561" y="3272903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MMO (n=2)</a:t>
                </a: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 rot="18764685">
                <a:off x="3957051" y="3502244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CH (n=7)</a:t>
                </a: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 rot="20972542">
                <a:off x="1619789" y="3527944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HMRC (n=30)</a:t>
                </a: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 rot="19809079">
                <a:off x="3653553" y="3417533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DFIT (n=6)</a:t>
                </a: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 rot="21182436">
                <a:off x="3706479" y="3037053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IUK (n=1)</a:t>
                </a: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 rot="16502688">
                <a:off x="4285477" y="4728695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BEIS (n=18)</a:t>
                </a: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 rot="21586174">
                <a:off x="3843742" y="2966065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IS (n=6)</a:t>
                </a: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 rot="992534">
                <a:off x="5458323" y="3323641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DHSC (n=5)</a:t>
                </a: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 rot="3248407">
                <a:off x="5087261" y="3976789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UKVI (n=6)</a:t>
                </a: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 rot="18744490">
                <a:off x="5054066" y="2339551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GEO (n=1)</a:t>
                </a: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 rot="4600227">
                <a:off x="3909653" y="754728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HO (n=25)</a:t>
                </a:r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 rot="19692734">
                <a:off x="5180645" y="2494989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CQC (n=1)</a:t>
                </a:r>
              </a:p>
            </p:txBody>
          </p:sp>
          <p:sp>
            <p:nvSpPr>
              <p:cNvPr id="276" name="TextBox 275"/>
              <p:cNvSpPr txBox="1"/>
              <p:nvPr/>
            </p:nvSpPr>
            <p:spPr>
              <a:xfrm rot="20337917">
                <a:off x="5280899" y="2666057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GRO (n=1)</a:t>
                </a:r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 rot="20800839">
                <a:off x="5645388" y="2686392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HMCTS (n=7)</a:t>
                </a: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 rot="20517941">
                <a:off x="1989093" y="3740867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DWP (n=27)</a:t>
                </a: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 rot="19965011">
                <a:off x="5931688" y="2215053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FCDO (n=12)</a:t>
                </a:r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 rot="1789535">
                <a:off x="5365377" y="3557871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PHE (n=1)</a:t>
                </a: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 rot="1432291">
                <a:off x="5256358" y="3374297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GDS (n=3)</a:t>
                </a: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 rot="16836104">
                <a:off x="4101594" y="4680645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DEFRA (n=17)</a:t>
                </a:r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 rot="17032185">
                <a:off x="3913268" y="4597007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EA (n=18)</a:t>
                </a:r>
              </a:p>
            </p:txBody>
          </p:sp>
          <p:cxnSp>
            <p:nvCxnSpPr>
              <p:cNvPr id="118" name="Straight Connector 117"/>
              <p:cNvCxnSpPr/>
              <p:nvPr/>
            </p:nvCxnSpPr>
            <p:spPr>
              <a:xfrm rot="21424537" flipH="1" flipV="1">
                <a:off x="4676869" y="2670232"/>
                <a:ext cx="79857" cy="141201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rot="21424537" flipH="1" flipV="1">
                <a:off x="4712075" y="2395125"/>
                <a:ext cx="108896" cy="386911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rot="21424537" flipH="1" flipV="1">
                <a:off x="4875064" y="2482145"/>
                <a:ext cx="18173" cy="28170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rot="21424537" flipV="1">
                <a:off x="5029089" y="2506676"/>
                <a:ext cx="99876" cy="271558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rot="21424537" flipV="1">
                <a:off x="5063487" y="2630646"/>
                <a:ext cx="84639" cy="159382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rot="21424537" flipV="1">
                <a:off x="5125915" y="2676670"/>
                <a:ext cx="126017" cy="152301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endCxn id="188" idx="2"/>
              </p:cNvCxnSpPr>
              <p:nvPr/>
            </p:nvCxnSpPr>
            <p:spPr>
              <a:xfrm rot="21424537" flipV="1">
                <a:off x="5172419" y="2595055"/>
                <a:ext cx="403971" cy="27078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rot="21424537" flipV="1">
                <a:off x="5198428" y="2824169"/>
                <a:ext cx="136985" cy="7909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rot="21424537" flipV="1">
                <a:off x="5231584" y="2916724"/>
                <a:ext cx="164066" cy="5184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rot="21424537">
                <a:off x="5208135" y="3234379"/>
                <a:ext cx="279413" cy="184819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rot="21424537">
                <a:off x="5170845" y="3296013"/>
                <a:ext cx="199897" cy="211713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rot="21424537">
                <a:off x="5143622" y="3316421"/>
                <a:ext cx="235847" cy="300728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rot="21424537">
                <a:off x="5089290" y="3359207"/>
                <a:ext cx="82490" cy="194439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rot="21424537">
                <a:off x="4986170" y="3397056"/>
                <a:ext cx="14049" cy="114783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rot="21424537">
                <a:off x="5057206" y="3475252"/>
                <a:ext cx="89280" cy="473561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rot="21424537">
                <a:off x="5085331" y="3458199"/>
                <a:ext cx="18615" cy="681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rot="21424537" flipH="1">
                <a:off x="4562694" y="3365719"/>
                <a:ext cx="219115" cy="345404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rot="21424537" flipH="1">
                <a:off x="4508066" y="3302013"/>
                <a:ext cx="189781" cy="145181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TextBox 199"/>
              <p:cNvSpPr txBox="1"/>
              <p:nvPr/>
            </p:nvSpPr>
            <p:spPr>
              <a:xfrm rot="21591419">
                <a:off x="5426217" y="2979714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NHS D </a:t>
                </a:r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(</a:t>
                </a:r>
                <a:r>
                  <a:rPr lang="en-GB" sz="508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n=4)</a:t>
                </a:r>
                <a:endParaRPr lang="en-GB" sz="508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 rot="353693">
                <a:off x="5425365" y="3086950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LR </a:t>
                </a:r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(</a:t>
                </a:r>
                <a:r>
                  <a:rPr lang="en-GB" sz="508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n=4)</a:t>
                </a:r>
                <a:endParaRPr lang="en-GB" sz="508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 rot="4609778">
                <a:off x="4810627" y="4192387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OPG </a:t>
                </a:r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(</a:t>
                </a:r>
                <a:r>
                  <a:rPr lang="en-GB" sz="508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n=2)</a:t>
                </a:r>
                <a:endParaRPr lang="en-GB" sz="508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 rot="4845344">
                <a:off x="4637638" y="3760439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HMPA </a:t>
                </a:r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(</a:t>
                </a:r>
                <a:r>
                  <a:rPr lang="en-GB" sz="508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n=1)</a:t>
                </a:r>
                <a:endParaRPr lang="en-GB" sz="508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 rot="5062244">
                <a:off x="4565511" y="3821215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APHA </a:t>
                </a:r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(</a:t>
                </a:r>
                <a:r>
                  <a:rPr lang="en-GB" sz="508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n=3)</a:t>
                </a:r>
                <a:endParaRPr lang="en-GB" sz="508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 rot="723939">
                <a:off x="3634202" y="2795998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MCA (n=3)</a:t>
                </a: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D4599C8-B982-9841-D253-20EA7CFE3104}"/>
              </a:ext>
            </a:extLst>
          </p:cNvPr>
          <p:cNvSpPr txBox="1"/>
          <p:nvPr/>
        </p:nvSpPr>
        <p:spPr>
          <a:xfrm>
            <a:off x="-36458" y="1381764"/>
            <a:ext cx="287258" cy="261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2" b="1" dirty="0">
                <a:latin typeface="Helvetica" pitchFamily="2" charset="0"/>
              </a:rPr>
              <a:t>A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1D4599C8-B982-9841-D253-20EA7CFE3104}"/>
              </a:ext>
            </a:extLst>
          </p:cNvPr>
          <p:cNvSpPr txBox="1"/>
          <p:nvPr/>
        </p:nvSpPr>
        <p:spPr>
          <a:xfrm>
            <a:off x="4928678" y="6542525"/>
            <a:ext cx="279244" cy="261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2" b="1" dirty="0">
                <a:latin typeface="Helvetica" pitchFamily="2" charset="0"/>
              </a:rPr>
              <a:t>E</a:t>
            </a:r>
            <a:endParaRPr lang="en-GB" sz="1102" b="1" dirty="0">
              <a:latin typeface="Helvetica" pitchFamily="2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4987490" y="6858798"/>
            <a:ext cx="2555240" cy="2009699"/>
            <a:chOff x="112532" y="5084072"/>
            <a:chExt cx="2410513" cy="1906364"/>
          </a:xfrm>
        </p:grpSpPr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981" y="5084072"/>
              <a:ext cx="2159064" cy="1679105"/>
            </a:xfrm>
            <a:prstGeom prst="rect">
              <a:avLst/>
            </a:prstGeom>
          </p:spPr>
        </p:pic>
        <p:sp>
          <p:nvSpPr>
            <p:cNvPr id="119" name="TextBox 118"/>
            <p:cNvSpPr txBox="1"/>
            <p:nvPr/>
          </p:nvSpPr>
          <p:spPr>
            <a:xfrm>
              <a:off x="1083803" y="6790381"/>
              <a:ext cx="60304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7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Log(Rank)</a:t>
              </a:r>
              <a:endParaRPr lang="en-GB" sz="7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 rot="16200000">
              <a:off x="-375903" y="5832588"/>
              <a:ext cx="117692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7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Log(Transaction </a:t>
              </a:r>
              <a:r>
                <a:rPr lang="en-GB" sz="7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volume)</a:t>
              </a:r>
              <a:endParaRPr lang="en-GB" sz="7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89823" y="5104532"/>
              <a:ext cx="936475" cy="170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Check if a vehicle is taxed</a:t>
              </a:r>
              <a:endParaRPr lang="en-GB" sz="5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853270" y="5194416"/>
              <a:ext cx="660758" cy="170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Tax your vehicle</a:t>
              </a:r>
              <a:endParaRPr lang="en-GB" sz="5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42094" y="5553774"/>
              <a:ext cx="527709" cy="170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Dart charge</a:t>
              </a:r>
              <a:endParaRPr lang="en-GB" sz="5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52087" y="5738178"/>
              <a:ext cx="1055097" cy="170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Report a COVID-19 test result</a:t>
              </a:r>
              <a:endParaRPr lang="en-GB" sz="5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1011079" y="5918032"/>
              <a:ext cx="1090363" cy="170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Search for property information</a:t>
              </a:r>
              <a:endParaRPr lang="en-GB" sz="5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139" name="Straight Arrow Connector 138"/>
            <p:cNvCxnSpPr/>
            <p:nvPr/>
          </p:nvCxnSpPr>
          <p:spPr>
            <a:xfrm flipV="1">
              <a:off x="659038" y="5405077"/>
              <a:ext cx="211618" cy="202234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>
              <a:off x="641436" y="5187289"/>
              <a:ext cx="129628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/>
            <p:nvPr/>
          </p:nvCxnSpPr>
          <p:spPr>
            <a:xfrm flipH="1">
              <a:off x="809983" y="5292504"/>
              <a:ext cx="132847" cy="68177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 flipV="1">
              <a:off x="1005940" y="5503230"/>
              <a:ext cx="19698" cy="265536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>
              <a:stCxn id="228" idx="0"/>
            </p:cNvCxnSpPr>
            <p:nvPr/>
          </p:nvCxnSpPr>
          <p:spPr>
            <a:xfrm flipH="1" flipV="1">
              <a:off x="1214394" y="5541677"/>
              <a:ext cx="341867" cy="376355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1216856" y="5343658"/>
              <a:ext cx="1067921" cy="170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Apply online for a UK passport</a:t>
              </a:r>
              <a:endParaRPr lang="en-GB" sz="5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131" name="Straight Arrow Connector 130"/>
            <p:cNvCxnSpPr/>
            <p:nvPr/>
          </p:nvCxnSpPr>
          <p:spPr>
            <a:xfrm flipH="1">
              <a:off x="1162466" y="5429047"/>
              <a:ext cx="130739" cy="59771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611488" y="6499795"/>
              <a:ext cx="45719" cy="457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11298" y="6428745"/>
              <a:ext cx="4427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S</a:t>
              </a:r>
              <a:r>
                <a:rPr lang="en-GB" sz="6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ervice</a:t>
              </a:r>
              <a:endParaRPr lang="en-GB" sz="51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-45722" y="6819931"/>
            <a:ext cx="2533037" cy="2042770"/>
            <a:chOff x="2554517" y="5057916"/>
            <a:chExt cx="2400875" cy="1936187"/>
          </a:xfrm>
        </p:grpSpPr>
        <p:sp>
          <p:nvSpPr>
            <p:cNvPr id="151" name="TextBox 150"/>
            <p:cNvSpPr txBox="1"/>
            <p:nvPr/>
          </p:nvSpPr>
          <p:spPr>
            <a:xfrm>
              <a:off x="3296852" y="6794048"/>
              <a:ext cx="117692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7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Log(Transaction </a:t>
              </a:r>
              <a:r>
                <a:rPr lang="en-GB" sz="7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volume)</a:t>
              </a:r>
              <a:endParaRPr lang="en-GB" sz="7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 rot="16200000">
              <a:off x="2308136" y="5889294"/>
              <a:ext cx="69281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7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Organisation</a:t>
              </a:r>
              <a:endParaRPr lang="en-GB" sz="7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4225" y="5057916"/>
              <a:ext cx="2261167" cy="1736132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2430633" y="6813937"/>
            <a:ext cx="2547920" cy="2048763"/>
            <a:chOff x="5083698" y="5052531"/>
            <a:chExt cx="2414982" cy="1941868"/>
          </a:xfrm>
        </p:grpSpPr>
        <p:sp>
          <p:nvSpPr>
            <p:cNvPr id="160" name="TextBox 159"/>
            <p:cNvSpPr txBox="1"/>
            <p:nvPr/>
          </p:nvSpPr>
          <p:spPr>
            <a:xfrm>
              <a:off x="5937017" y="6794344"/>
              <a:ext cx="117692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7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Log(Transaction </a:t>
              </a:r>
              <a:r>
                <a:rPr lang="en-GB" sz="7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volume)</a:t>
              </a:r>
              <a:endParaRPr lang="en-GB" sz="7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08"/>
            <a:stretch/>
          </p:blipFill>
          <p:spPr>
            <a:xfrm>
              <a:off x="5156443" y="5052531"/>
              <a:ext cx="2342237" cy="1716447"/>
            </a:xfrm>
            <a:prstGeom prst="rect">
              <a:avLst/>
            </a:prstGeom>
          </p:spPr>
        </p:pic>
        <p:sp>
          <p:nvSpPr>
            <p:cNvPr id="159" name="TextBox 158"/>
            <p:cNvSpPr txBox="1"/>
            <p:nvPr/>
          </p:nvSpPr>
          <p:spPr>
            <a:xfrm rot="16200000">
              <a:off x="4982388" y="5837784"/>
              <a:ext cx="40267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7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Topic</a:t>
              </a:r>
              <a:endParaRPr lang="en-GB" sz="7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1D4599C8-B982-9841-D253-20EA7CFE3104}"/>
              </a:ext>
            </a:extLst>
          </p:cNvPr>
          <p:cNvSpPr txBox="1"/>
          <p:nvPr/>
        </p:nvSpPr>
        <p:spPr>
          <a:xfrm>
            <a:off x="-38096" y="6503656"/>
            <a:ext cx="287258" cy="261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2" b="1" dirty="0" smtClean="0">
                <a:latin typeface="Helvetica" pitchFamily="2" charset="0"/>
              </a:rPr>
              <a:t>C</a:t>
            </a:r>
            <a:endParaRPr lang="en-GB" sz="1102" b="1" dirty="0">
              <a:latin typeface="Helvetica" pitchFamily="2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D4599C8-B982-9841-D253-20EA7CFE3104}"/>
              </a:ext>
            </a:extLst>
          </p:cNvPr>
          <p:cNvSpPr txBox="1"/>
          <p:nvPr/>
        </p:nvSpPr>
        <p:spPr>
          <a:xfrm>
            <a:off x="2402958" y="6490599"/>
            <a:ext cx="287258" cy="261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2" b="1" dirty="0" smtClean="0">
                <a:latin typeface="Helvetica" pitchFamily="2" charset="0"/>
              </a:rPr>
              <a:t>D</a:t>
            </a:r>
            <a:endParaRPr lang="en-GB" sz="1102" b="1" dirty="0">
              <a:latin typeface="Helvetica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078" y="79785"/>
            <a:ext cx="7385045" cy="119286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5038376" y="870306"/>
            <a:ext cx="276635" cy="96354"/>
          </a:xfrm>
          <a:prstGeom prst="rect">
            <a:avLst/>
          </a:prstGeom>
          <a:solidFill>
            <a:srgbClr val="DC3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C3876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320703" y="795006"/>
            <a:ext cx="508473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DC397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Benefits</a:t>
            </a:r>
            <a:endParaRPr lang="en-GB" sz="700" dirty="0">
              <a:solidFill>
                <a:srgbClr val="DC397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2059140" y="402927"/>
            <a:ext cx="276635" cy="96354"/>
          </a:xfrm>
          <a:prstGeom prst="rect">
            <a:avLst/>
          </a:prstGeom>
          <a:solidFill>
            <a:srgbClr val="045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C3876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2058503" y="1100523"/>
            <a:ext cx="276635" cy="96354"/>
          </a:xfrm>
          <a:prstGeom prst="rect">
            <a:avLst/>
          </a:prstGeom>
          <a:solidFill>
            <a:srgbClr val="79C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C3876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3557236" y="628840"/>
            <a:ext cx="276635" cy="96354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C3876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2321666" y="324093"/>
            <a:ext cx="1184940" cy="2863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04527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Births, deaths, marriages</a:t>
            </a:r>
          </a:p>
          <a:p>
            <a:r>
              <a:rPr lang="en-GB" sz="700" dirty="0">
                <a:solidFill>
                  <a:srgbClr val="04527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&amp;</a:t>
            </a:r>
            <a:r>
              <a:rPr lang="en-GB" sz="700" dirty="0" smtClean="0">
                <a:solidFill>
                  <a:srgbClr val="04527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care</a:t>
            </a:r>
            <a:endParaRPr lang="en-GB" sz="700" dirty="0">
              <a:solidFill>
                <a:srgbClr val="04527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2059140" y="174167"/>
            <a:ext cx="276635" cy="96354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C3876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2321666" y="89798"/>
            <a:ext cx="1178528" cy="2863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00336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Citizenship &amp; living in the</a:t>
            </a:r>
          </a:p>
          <a:p>
            <a:r>
              <a:rPr lang="en-GB" sz="700" dirty="0" smtClean="0">
                <a:solidFill>
                  <a:srgbClr val="00336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UK</a:t>
            </a:r>
            <a:endParaRPr lang="en-GB" sz="700" dirty="0">
              <a:solidFill>
                <a:srgbClr val="00336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6320861" y="405452"/>
            <a:ext cx="276635" cy="96354"/>
          </a:xfrm>
          <a:prstGeom prst="rect">
            <a:avLst/>
          </a:prstGeom>
          <a:solidFill>
            <a:srgbClr val="F7E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C3876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5038376" y="402188"/>
            <a:ext cx="276635" cy="96354"/>
          </a:xfrm>
          <a:prstGeom prst="rect">
            <a:avLst/>
          </a:prstGeom>
          <a:solidFill>
            <a:srgbClr val="620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C3876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3557236" y="1096829"/>
            <a:ext cx="276635" cy="96354"/>
          </a:xfrm>
          <a:prstGeom prst="rect">
            <a:avLst/>
          </a:prstGeom>
          <a:solidFill>
            <a:srgbClr val="33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C3876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6594862" y="356371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F7E3B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Coronavirus </a:t>
            </a:r>
          </a:p>
          <a:p>
            <a:r>
              <a:rPr lang="en-GB" sz="700" dirty="0" smtClean="0">
                <a:solidFill>
                  <a:srgbClr val="F7E3B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(COVID-19)</a:t>
            </a:r>
            <a:endParaRPr lang="en-GB" sz="700" dirty="0">
              <a:solidFill>
                <a:srgbClr val="F7E3B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5038376" y="1104364"/>
            <a:ext cx="276635" cy="96354"/>
          </a:xfrm>
          <a:prstGeom prst="rect">
            <a:avLst/>
          </a:prstGeom>
          <a:solidFill>
            <a:srgbClr val="F07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C3876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5297834" y="581308"/>
            <a:ext cx="976549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7C1D6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Visas &amp; immigration</a:t>
            </a:r>
            <a:endParaRPr lang="en-GB" sz="700" dirty="0">
              <a:solidFill>
                <a:srgbClr val="7C1D6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6320861" y="176706"/>
            <a:ext cx="276635" cy="9635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C3876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2059140" y="860446"/>
            <a:ext cx="276635" cy="96354"/>
          </a:xfrm>
          <a:prstGeom prst="rect">
            <a:avLst/>
          </a:prstGeom>
          <a:solidFill>
            <a:srgbClr val="048D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C3876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3557236" y="862835"/>
            <a:ext cx="276635" cy="96354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C3876"/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6591264" y="124248"/>
            <a:ext cx="894797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FF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Employing people</a:t>
            </a:r>
            <a:endParaRPr lang="en-GB" sz="700" dirty="0">
              <a:solidFill>
                <a:srgbClr val="FF66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2059140" y="631687"/>
            <a:ext cx="276635" cy="96354"/>
          </a:xfrm>
          <a:prstGeom prst="rect">
            <a:avLst/>
          </a:prstGeom>
          <a:solidFill>
            <a:srgbClr val="33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C3876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5038376" y="636247"/>
            <a:ext cx="276635" cy="96354"/>
          </a:xfrm>
          <a:prstGeom prst="rect">
            <a:avLst/>
          </a:prstGeom>
          <a:solidFill>
            <a:srgbClr val="7C1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C3876"/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5328974" y="1052700"/>
            <a:ext cx="12298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F074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Education, training &amp; skills</a:t>
            </a:r>
            <a:endParaRPr lang="en-GB" sz="700" dirty="0">
              <a:solidFill>
                <a:srgbClr val="F074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2321666" y="573870"/>
            <a:ext cx="1196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33666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Working, jobs &amp; pensions</a:t>
            </a:r>
            <a:endParaRPr lang="en-GB" sz="700" dirty="0">
              <a:solidFill>
                <a:srgbClr val="33666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3829432" y="596025"/>
            <a:ext cx="1215397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0033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Business &amp; self-employed</a:t>
            </a:r>
            <a:endParaRPr lang="en-GB" sz="700" dirty="0">
              <a:solidFill>
                <a:srgbClr val="0033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2321666" y="1047585"/>
            <a:ext cx="1045479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79CA9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Childcare &amp; parenting</a:t>
            </a:r>
            <a:endParaRPr lang="en-GB" sz="700" dirty="0">
              <a:solidFill>
                <a:srgbClr val="79CA9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3829432" y="1046354"/>
            <a:ext cx="1122423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3399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Crime, justice &amp; the law</a:t>
            </a:r>
            <a:endParaRPr lang="en-GB" sz="700" dirty="0">
              <a:solidFill>
                <a:srgbClr val="3399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5305696" y="345588"/>
            <a:ext cx="1018227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62006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Driving and transport</a:t>
            </a:r>
            <a:endParaRPr lang="en-GB" sz="700" dirty="0">
              <a:solidFill>
                <a:srgbClr val="62006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2321666" y="767471"/>
            <a:ext cx="894797" cy="2863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048D9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Housing and local</a:t>
            </a:r>
          </a:p>
          <a:p>
            <a:r>
              <a:rPr lang="en-GB" sz="700" dirty="0" smtClean="0">
                <a:solidFill>
                  <a:srgbClr val="048D9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  <a:endParaRPr lang="en-GB" sz="700" dirty="0">
              <a:solidFill>
                <a:srgbClr val="048D9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3829432" y="782819"/>
            <a:ext cx="888385" cy="2863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00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Environment and </a:t>
            </a:r>
          </a:p>
          <a:p>
            <a:r>
              <a:rPr lang="en-GB" sz="700" dirty="0" smtClean="0">
                <a:solidFill>
                  <a:srgbClr val="00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countryside</a:t>
            </a:r>
            <a:endParaRPr lang="en-GB" sz="700" dirty="0">
              <a:solidFill>
                <a:srgbClr val="0066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3557236" y="394845"/>
            <a:ext cx="276635" cy="96354"/>
          </a:xfrm>
          <a:prstGeom prst="rect">
            <a:avLst/>
          </a:prstGeom>
          <a:solidFill>
            <a:srgbClr val="656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C3876"/>
              </a:solidFill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5038376" y="168129"/>
            <a:ext cx="276635" cy="96354"/>
          </a:xfrm>
          <a:prstGeom prst="rect">
            <a:avLst/>
          </a:prstGeom>
          <a:solidFill>
            <a:srgbClr val="65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C3876"/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3829432" y="362221"/>
            <a:ext cx="846707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6565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National security</a:t>
            </a:r>
            <a:endParaRPr lang="en-GB" sz="700" dirty="0">
              <a:solidFill>
                <a:srgbClr val="656533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5294139" y="103040"/>
            <a:ext cx="774571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65010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Money and tax</a:t>
            </a:r>
            <a:endParaRPr lang="en-GB" sz="700" dirty="0">
              <a:solidFill>
                <a:srgbClr val="65010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3557236" y="160851"/>
            <a:ext cx="276635" cy="96354"/>
          </a:xfrm>
          <a:prstGeom prst="rect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C3876"/>
              </a:solidFill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3829432" y="81813"/>
            <a:ext cx="894797" cy="2863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9933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Passport, travel &amp;</a:t>
            </a:r>
          </a:p>
          <a:p>
            <a:r>
              <a:rPr lang="en-GB" sz="700" dirty="0">
                <a:solidFill>
                  <a:srgbClr val="9933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</a:t>
            </a:r>
            <a:r>
              <a:rPr lang="en-GB" sz="700" dirty="0" smtClean="0">
                <a:solidFill>
                  <a:srgbClr val="9933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iving abroad</a:t>
            </a:r>
            <a:endParaRPr lang="en-GB" sz="700" dirty="0">
              <a:solidFill>
                <a:srgbClr val="9933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2" name="Oval 281"/>
          <p:cNvSpPr/>
          <p:nvPr/>
        </p:nvSpPr>
        <p:spPr>
          <a:xfrm rot="20962265">
            <a:off x="134038" y="637472"/>
            <a:ext cx="102689" cy="95540"/>
          </a:xfrm>
          <a:prstGeom prst="ellipse">
            <a:avLst/>
          </a:prstGeom>
          <a:solidFill>
            <a:srgbClr val="27635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3" name="Oval 282"/>
          <p:cNvSpPr/>
          <p:nvPr/>
        </p:nvSpPr>
        <p:spPr>
          <a:xfrm rot="20962265">
            <a:off x="135009" y="409268"/>
            <a:ext cx="102689" cy="95540"/>
          </a:xfrm>
          <a:prstGeom prst="ellipse">
            <a:avLst/>
          </a:prstGeom>
          <a:solidFill>
            <a:srgbClr val="045275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4" name="Oval 283"/>
          <p:cNvSpPr/>
          <p:nvPr/>
        </p:nvSpPr>
        <p:spPr>
          <a:xfrm rot="20962265">
            <a:off x="125138" y="1083745"/>
            <a:ext cx="102689" cy="95540"/>
          </a:xfrm>
          <a:prstGeom prst="ellipse">
            <a:avLst/>
          </a:prstGeom>
          <a:solidFill>
            <a:srgbClr val="6D7C3B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5" name="Oval 284"/>
          <p:cNvSpPr/>
          <p:nvPr/>
        </p:nvSpPr>
        <p:spPr>
          <a:xfrm rot="20962265">
            <a:off x="1360754" y="385686"/>
            <a:ext cx="102689" cy="95540"/>
          </a:xfrm>
          <a:prstGeom prst="ellipse">
            <a:avLst/>
          </a:prstGeom>
          <a:solidFill>
            <a:srgbClr val="694F67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6" name="Oval 285"/>
          <p:cNvSpPr/>
          <p:nvPr/>
        </p:nvSpPr>
        <p:spPr>
          <a:xfrm rot="20962265">
            <a:off x="134457" y="181065"/>
            <a:ext cx="102689" cy="95540"/>
          </a:xfrm>
          <a:prstGeom prst="ellipse">
            <a:avLst/>
          </a:prstGeom>
          <a:solidFill>
            <a:srgbClr val="165062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7" name="Oval 286"/>
          <p:cNvSpPr/>
          <p:nvPr/>
        </p:nvSpPr>
        <p:spPr>
          <a:xfrm rot="20962265">
            <a:off x="748373" y="1090970"/>
            <a:ext cx="102689" cy="95540"/>
          </a:xfrm>
          <a:prstGeom prst="ellipse">
            <a:avLst/>
          </a:prstGeom>
          <a:solidFill>
            <a:srgbClr val="FDBAC7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0" name="Oval 289"/>
          <p:cNvSpPr/>
          <p:nvPr/>
        </p:nvSpPr>
        <p:spPr>
          <a:xfrm rot="20962265">
            <a:off x="748373" y="861219"/>
            <a:ext cx="102689" cy="95540"/>
          </a:xfrm>
          <a:prstGeom prst="ellipse">
            <a:avLst/>
          </a:prstGeom>
          <a:solidFill>
            <a:srgbClr val="FCA995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1" name="Oval 290"/>
          <p:cNvSpPr/>
          <p:nvPr/>
        </p:nvSpPr>
        <p:spPr>
          <a:xfrm rot="20962265">
            <a:off x="129740" y="865673"/>
            <a:ext cx="102689" cy="95540"/>
          </a:xfrm>
          <a:prstGeom prst="ellipse">
            <a:avLst/>
          </a:prstGeom>
          <a:solidFill>
            <a:srgbClr val="48714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2" name="Oval 291"/>
          <p:cNvSpPr/>
          <p:nvPr/>
        </p:nvSpPr>
        <p:spPr>
          <a:xfrm rot="20962265">
            <a:off x="748373" y="631470"/>
            <a:ext cx="102689" cy="95540"/>
          </a:xfrm>
          <a:prstGeom prst="ellipse">
            <a:avLst/>
          </a:prstGeom>
          <a:solidFill>
            <a:srgbClr val="EB9A6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3" name="Oval 292"/>
          <p:cNvSpPr/>
          <p:nvPr/>
        </p:nvSpPr>
        <p:spPr>
          <a:xfrm rot="20962265">
            <a:off x="748373" y="401721"/>
            <a:ext cx="102689" cy="95540"/>
          </a:xfrm>
          <a:prstGeom prst="ellipse">
            <a:avLst/>
          </a:prstGeom>
          <a:solidFill>
            <a:srgbClr val="C4913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4" name="Oval 293"/>
          <p:cNvSpPr/>
          <p:nvPr/>
        </p:nvSpPr>
        <p:spPr>
          <a:xfrm rot="20962265">
            <a:off x="748373" y="171972"/>
            <a:ext cx="102689" cy="95540"/>
          </a:xfrm>
          <a:prstGeom prst="ellipse">
            <a:avLst/>
          </a:prstGeom>
          <a:solidFill>
            <a:srgbClr val="97882C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5" name="Oval 294"/>
          <p:cNvSpPr/>
          <p:nvPr/>
        </p:nvSpPr>
        <p:spPr>
          <a:xfrm rot="20962265">
            <a:off x="1360754" y="602257"/>
            <a:ext cx="102689" cy="95540"/>
          </a:xfrm>
          <a:prstGeom prst="ellipse">
            <a:avLst/>
          </a:prstGeom>
          <a:solidFill>
            <a:srgbClr val="728082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Oval 295"/>
          <p:cNvSpPr/>
          <p:nvPr/>
        </p:nvSpPr>
        <p:spPr>
          <a:xfrm rot="20962265">
            <a:off x="1360754" y="169115"/>
            <a:ext cx="102689" cy="95540"/>
          </a:xfrm>
          <a:prstGeom prst="ellipse">
            <a:avLst/>
          </a:prstGeom>
          <a:solidFill>
            <a:srgbClr val="A1A14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7" name="Oval 296"/>
          <p:cNvSpPr/>
          <p:nvPr/>
        </p:nvSpPr>
        <p:spPr>
          <a:xfrm rot="20962265">
            <a:off x="1360754" y="818828"/>
            <a:ext cx="102689" cy="95540"/>
          </a:xfrm>
          <a:prstGeom prst="ellipse">
            <a:avLst/>
          </a:prstGeom>
          <a:solidFill>
            <a:srgbClr val="6B686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9" name="TextBox 298"/>
          <p:cNvSpPr txBox="1"/>
          <p:nvPr/>
        </p:nvSpPr>
        <p:spPr>
          <a:xfrm>
            <a:off x="229874" y="587175"/>
            <a:ext cx="388248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27635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BEIS</a:t>
            </a:r>
            <a:endParaRPr lang="en-GB" sz="700" dirty="0">
              <a:solidFill>
                <a:srgbClr val="27635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229874" y="360565"/>
            <a:ext cx="319318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0F395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</a:t>
            </a:r>
            <a:endParaRPr lang="en-GB" sz="700" dirty="0">
              <a:solidFill>
                <a:srgbClr val="0F395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232913" y="1034027"/>
            <a:ext cx="486030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6D7C3B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DEFRA</a:t>
            </a:r>
            <a:endParaRPr lang="en-GB" sz="700" dirty="0">
              <a:solidFill>
                <a:srgbClr val="6D7C3B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1457232" y="335553"/>
            <a:ext cx="417102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694F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DVLA</a:t>
            </a:r>
            <a:endParaRPr lang="en-GB" sz="700" dirty="0">
              <a:solidFill>
                <a:srgbClr val="694F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229874" y="133955"/>
            <a:ext cx="426720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16506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DVSA</a:t>
            </a:r>
            <a:endParaRPr lang="en-GB" sz="700" dirty="0">
              <a:solidFill>
                <a:srgbClr val="16506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846676" y="1039400"/>
            <a:ext cx="393056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FDBAC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DWP</a:t>
            </a:r>
            <a:endParaRPr lang="en-GB" sz="700" dirty="0">
              <a:solidFill>
                <a:srgbClr val="FDBAC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846676" y="811723"/>
            <a:ext cx="333746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FCA99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DfE</a:t>
            </a:r>
            <a:endParaRPr lang="en-GB" sz="700" dirty="0">
              <a:solidFill>
                <a:srgbClr val="FCA99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229874" y="813785"/>
            <a:ext cx="303288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487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EA</a:t>
            </a:r>
            <a:endParaRPr lang="en-GB" sz="700" dirty="0">
              <a:solidFill>
                <a:srgbClr val="48714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846676" y="584047"/>
            <a:ext cx="417102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EB9A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ESFA</a:t>
            </a:r>
            <a:endParaRPr lang="en-GB" sz="700" dirty="0">
              <a:solidFill>
                <a:srgbClr val="EB9A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846676" y="356371"/>
            <a:ext cx="437940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C49138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FCDO</a:t>
            </a:r>
            <a:endParaRPr lang="en-GB" sz="700" dirty="0">
              <a:solidFill>
                <a:srgbClr val="C49138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895797" y="160463"/>
            <a:ext cx="1" cy="103860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843616" y="127131"/>
            <a:ext cx="452368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97882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HMRC</a:t>
            </a:r>
            <a:endParaRPr lang="en-GB" sz="700" dirty="0">
              <a:solidFill>
                <a:srgbClr val="97882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1457232" y="553066"/>
            <a:ext cx="319318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72808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</a:t>
            </a:r>
            <a:endParaRPr lang="en-GB" sz="700" dirty="0">
              <a:solidFill>
                <a:srgbClr val="72808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1457232" y="118040"/>
            <a:ext cx="354584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A1A14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MoJ</a:t>
            </a:r>
            <a:endParaRPr lang="en-GB" sz="700" dirty="0">
              <a:solidFill>
                <a:srgbClr val="A1A14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1457232" y="770580"/>
            <a:ext cx="410690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6B6868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Other</a:t>
            </a:r>
            <a:endParaRPr lang="en-GB" sz="700" dirty="0">
              <a:solidFill>
                <a:srgbClr val="6B6868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96" name="Picture 39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6" t="8567" r="7422" b="5985"/>
          <a:stretch/>
        </p:blipFill>
        <p:spPr>
          <a:xfrm rot="20549468" flipH="1" flipV="1">
            <a:off x="184350" y="1797186"/>
            <a:ext cx="4100599" cy="2923994"/>
          </a:xfrm>
          <a:prstGeom prst="plaque">
            <a:avLst>
              <a:gd name="adj" fmla="val 16330"/>
            </a:avLst>
          </a:prstGeom>
        </p:spPr>
      </p:pic>
      <p:grpSp>
        <p:nvGrpSpPr>
          <p:cNvPr id="83" name="Group 82"/>
          <p:cNvGrpSpPr/>
          <p:nvPr/>
        </p:nvGrpSpPr>
        <p:grpSpPr>
          <a:xfrm>
            <a:off x="129116" y="5036502"/>
            <a:ext cx="1341202" cy="1261718"/>
            <a:chOff x="55855" y="4830094"/>
            <a:chExt cx="1341202" cy="1261718"/>
          </a:xfrm>
        </p:grpSpPr>
        <p:sp>
          <p:nvSpPr>
            <p:cNvPr id="390" name="TextBox 389"/>
            <p:cNvSpPr txBox="1"/>
            <p:nvPr/>
          </p:nvSpPr>
          <p:spPr>
            <a:xfrm>
              <a:off x="404478" y="5016874"/>
              <a:ext cx="82266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Service count ≥ </a:t>
              </a:r>
              <a:r>
                <a:rPr lang="en-GB" sz="600" dirty="0">
                  <a:latin typeface="Helvetica" panose="020B0604020202020204" pitchFamily="34" charset="0"/>
                  <a:cs typeface="Helvetica" panose="020B0604020202020204" pitchFamily="34" charset="0"/>
                </a:rPr>
                <a:t>30</a:t>
              </a:r>
              <a:endParaRPr lang="en-GB" sz="51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1" name="TextBox 390"/>
            <p:cNvSpPr txBox="1"/>
            <p:nvPr/>
          </p:nvSpPr>
          <p:spPr>
            <a:xfrm>
              <a:off x="404478" y="5907146"/>
              <a:ext cx="77938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Service count ≤ 4</a:t>
              </a:r>
              <a:endParaRPr lang="en-GB" sz="51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404478" y="5239442"/>
              <a:ext cx="99257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20 ≤ Service count ≤ 29</a:t>
              </a:r>
              <a:endParaRPr lang="en-GB" sz="51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4" name="TextBox 393"/>
            <p:cNvSpPr txBox="1"/>
            <p:nvPr/>
          </p:nvSpPr>
          <p:spPr>
            <a:xfrm>
              <a:off x="404478" y="5462010"/>
              <a:ext cx="99257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11 ≤ Service count ≤ 19</a:t>
              </a:r>
              <a:endParaRPr lang="en-GB" sz="51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5" name="TextBox 394"/>
            <p:cNvSpPr txBox="1"/>
            <p:nvPr/>
          </p:nvSpPr>
          <p:spPr>
            <a:xfrm>
              <a:off x="404478" y="5684578"/>
              <a:ext cx="9492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5 </a:t>
              </a:r>
              <a:r>
                <a:rPr lang="en-GB" sz="600" dirty="0">
                  <a:latin typeface="Helvetica" panose="020B0604020202020204" pitchFamily="34" charset="0"/>
                  <a:cs typeface="Helvetica" panose="020B0604020202020204" pitchFamily="34" charset="0"/>
                </a:rPr>
                <a:t>≤ </a:t>
              </a:r>
              <a:r>
                <a:rPr lang="en-GB" sz="6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Service count ≤ 10</a:t>
              </a:r>
              <a:endParaRPr lang="en-GB" sz="51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55855" y="4830094"/>
              <a:ext cx="334722" cy="335865"/>
            </a:xfrm>
            <a:prstGeom prst="ellipse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6" name="Oval 385"/>
            <p:cNvSpPr/>
            <p:nvPr/>
          </p:nvSpPr>
          <p:spPr>
            <a:xfrm>
              <a:off x="88543" y="5186058"/>
              <a:ext cx="269344" cy="276901"/>
            </a:xfrm>
            <a:prstGeom prst="ellipse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7" name="Oval 386"/>
            <p:cNvSpPr/>
            <p:nvPr/>
          </p:nvSpPr>
          <p:spPr>
            <a:xfrm>
              <a:off x="118031" y="5482607"/>
              <a:ext cx="210367" cy="199796"/>
            </a:xfrm>
            <a:prstGeom prst="ellipse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8" name="Oval 387"/>
            <p:cNvSpPr/>
            <p:nvPr/>
          </p:nvSpPr>
          <p:spPr>
            <a:xfrm>
              <a:off x="147035" y="5703679"/>
              <a:ext cx="146464" cy="146464"/>
            </a:xfrm>
            <a:prstGeom prst="ellipse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9" name="Oval 388"/>
            <p:cNvSpPr/>
            <p:nvPr/>
          </p:nvSpPr>
          <p:spPr>
            <a:xfrm>
              <a:off x="193303" y="5966522"/>
              <a:ext cx="47057" cy="52846"/>
            </a:xfrm>
            <a:prstGeom prst="ellipse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97" name="TextBox 396"/>
          <p:cNvSpPr txBox="1"/>
          <p:nvPr/>
        </p:nvSpPr>
        <p:spPr>
          <a:xfrm>
            <a:off x="256486" y="1777684"/>
            <a:ext cx="62388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Organisation</a:t>
            </a:r>
            <a:endParaRPr lang="en-GB" sz="51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99" name="Oval 398"/>
          <p:cNvSpPr/>
          <p:nvPr/>
        </p:nvSpPr>
        <p:spPr>
          <a:xfrm>
            <a:off x="134007" y="1796785"/>
            <a:ext cx="146464" cy="146464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1D4599C8-B982-9841-D253-20EA7CFE3104}"/>
              </a:ext>
            </a:extLst>
          </p:cNvPr>
          <p:cNvSpPr txBox="1"/>
          <p:nvPr/>
        </p:nvSpPr>
        <p:spPr>
          <a:xfrm>
            <a:off x="3256999" y="1471703"/>
            <a:ext cx="287258" cy="261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2" b="1" dirty="0">
                <a:latin typeface="Helvetica" pitchFamily="2" charset="0"/>
              </a:rPr>
              <a:t>B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412050" y="6116771"/>
            <a:ext cx="44275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Service</a:t>
            </a:r>
            <a:endParaRPr lang="en-GB" sz="51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99706" y="6172959"/>
            <a:ext cx="142175" cy="66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46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1064</TotalTime>
  <Words>383</Words>
  <Application>Microsoft Office PowerPoint</Application>
  <PresentationFormat>Custom</PresentationFormat>
  <Paragraphs>119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Straub</dc:creator>
  <cp:lastModifiedBy>Vincent Straub</cp:lastModifiedBy>
  <cp:revision>52</cp:revision>
  <dcterms:created xsi:type="dcterms:W3CDTF">2024-02-24T15:17:21Z</dcterms:created>
  <dcterms:modified xsi:type="dcterms:W3CDTF">2024-02-26T00:27:51Z</dcterms:modified>
</cp:coreProperties>
</file>