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7" userDrawn="1">
          <p15:clr>
            <a:srgbClr val="A4A3A4"/>
          </p15:clr>
        </p15:guide>
        <p15:guide id="2" pos="2381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orient="horz" pos="53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cent Straub" initials="VS" lastIdx="0" clrIdx="0">
    <p:extLst>
      <p:ext uri="{19B8F6BF-5375-455C-9EA6-DF929625EA0E}">
        <p15:presenceInfo xmlns:p15="http://schemas.microsoft.com/office/powerpoint/2012/main" userId="S-1-5-21-944046252-2799899743-1142484129-14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262626"/>
    <a:srgbClr val="D7D7D7"/>
    <a:srgbClr val="DADADA"/>
    <a:srgbClr val="045275"/>
    <a:srgbClr val="336666"/>
    <a:srgbClr val="7C1D6F"/>
    <a:srgbClr val="993300"/>
    <a:srgbClr val="656533"/>
    <a:srgbClr val="65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049" autoAdjust="0"/>
    <p:restoredTop sz="95597" autoAdjust="0"/>
  </p:normalViewPr>
  <p:slideViewPr>
    <p:cSldViewPr snapToGrid="0" showGuides="1">
      <p:cViewPr>
        <p:scale>
          <a:sx n="75" d="100"/>
          <a:sy n="75" d="100"/>
        </p:scale>
        <p:origin x="2386" y="43"/>
      </p:cViewPr>
      <p:guideLst>
        <p:guide orient="horz" pos="487"/>
        <p:guide pos="2381"/>
        <p:guide orient="horz" pos="4320"/>
        <p:guide orient="horz" pos="53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33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41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95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2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0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33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29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6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4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12FA-B09C-4DDE-B9F8-2309F1C19A0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41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12FA-B09C-4DDE-B9F8-2309F1C19A07}" type="datetimeFigureOut">
              <a:rPr lang="en-GB" smtClean="0"/>
              <a:t>28/02/2024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8680-A315-44B0-B280-845C8C33D6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6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Picture 3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96502">
            <a:off x="2526882" y="403485"/>
            <a:ext cx="6632210" cy="6632210"/>
          </a:xfrm>
          <a:prstGeom prst="ellipse">
            <a:avLst/>
          </a:prstGeom>
        </p:spPr>
      </p:pic>
      <p:sp>
        <p:nvSpPr>
          <p:cNvPr id="278" name="TextBox 277"/>
          <p:cNvSpPr txBox="1"/>
          <p:nvPr/>
        </p:nvSpPr>
        <p:spPr>
          <a:xfrm rot="19521356">
            <a:off x="7082054" y="2395370"/>
            <a:ext cx="1060803" cy="170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8" dirty="0">
                <a:latin typeface="Helvetica" panose="020B0604020202020204" pitchFamily="34" charset="0"/>
                <a:cs typeface="Helvetica" panose="020B0604020202020204" pitchFamily="34" charset="0"/>
              </a:rPr>
              <a:t>MoJ (n=17)</a:t>
            </a:r>
          </a:p>
        </p:txBody>
      </p:sp>
      <p:grpSp>
        <p:nvGrpSpPr>
          <p:cNvPr id="108" name="Group 107"/>
          <p:cNvGrpSpPr/>
          <p:nvPr/>
        </p:nvGrpSpPr>
        <p:grpSpPr>
          <a:xfrm rot="19871965">
            <a:off x="2507103" y="1325368"/>
            <a:ext cx="5372702" cy="5034770"/>
            <a:chOff x="1619789" y="309574"/>
            <a:chExt cx="5372702" cy="5034770"/>
          </a:xfrm>
        </p:grpSpPr>
        <p:sp>
          <p:nvSpPr>
            <p:cNvPr id="240" name="TextBox 239"/>
            <p:cNvSpPr txBox="1"/>
            <p:nvPr/>
          </p:nvSpPr>
          <p:spPr>
            <a:xfrm rot="2421631">
              <a:off x="4076173" y="2496828"/>
              <a:ext cx="53967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OZEV (n=4)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 rot="951685">
              <a:off x="3668882" y="2691063"/>
              <a:ext cx="803181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MHRA (n=1)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 rot="438043">
              <a:off x="3714601" y="2892373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IPO (n=7)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 rot="17694603">
              <a:off x="4866260" y="2239571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CSFS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(n=1)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19404570">
              <a:off x="2181408" y="4604656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DfE (n=30)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20247595">
              <a:off x="3536707" y="3365213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DLHC (n=9)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 rot="19084211">
              <a:off x="4067889" y="3290163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CCS (n=1)</a:t>
              </a:r>
            </a:p>
          </p:txBody>
        </p:sp>
        <p:cxnSp>
          <p:nvCxnSpPr>
            <p:cNvPr id="54" name="Straight Connector 53"/>
            <p:cNvCxnSpPr/>
            <p:nvPr/>
          </p:nvCxnSpPr>
          <p:spPr>
            <a:xfrm rot="21424537">
              <a:off x="4145503" y="2788975"/>
              <a:ext cx="484213" cy="1888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 rot="3582453">
              <a:off x="4211416" y="2682220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UKTI (n=1)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rot="1728035" flipV="1">
              <a:off x="4353687" y="2835296"/>
              <a:ext cx="229065" cy="1798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 rot="1411718">
              <a:off x="3951613" y="2646421"/>
              <a:ext cx="572314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MoD (n=2)</a:t>
              </a:r>
            </a:p>
          </p:txBody>
        </p:sp>
        <p:cxnSp>
          <p:nvCxnSpPr>
            <p:cNvPr id="114" name="Straight Connector 113"/>
            <p:cNvCxnSpPr/>
            <p:nvPr/>
          </p:nvCxnSpPr>
          <p:spPr>
            <a:xfrm rot="21424537" flipH="1" flipV="1">
              <a:off x="4488475" y="2480387"/>
              <a:ext cx="237658" cy="35124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 rot="21424537" flipH="1">
              <a:off x="4124664" y="3113071"/>
              <a:ext cx="492259" cy="1303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21424537" flipV="1">
              <a:off x="4085603" y="3462933"/>
              <a:ext cx="182741" cy="9221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 rot="1728035" flipV="1">
              <a:off x="4053026" y="2855553"/>
              <a:ext cx="401170" cy="10621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rot="21424537">
              <a:off x="4283143" y="2657514"/>
              <a:ext cx="303968" cy="20996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 rot="19123985">
              <a:off x="5112145" y="2435602"/>
              <a:ext cx="801697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SLC (n=3)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 rot="2807193">
              <a:off x="4266585" y="2546045"/>
              <a:ext cx="515362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CC (n=3)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 rot="704072">
              <a:off x="5838704" y="3264355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Ofsted (n=9)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 rot="18199298">
              <a:off x="5271520" y="1773858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ESFA (</a:t>
              </a:r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n=10)</a:t>
              </a:r>
              <a:endParaRPr lang="en-GB" sz="508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 rot="2198138">
              <a:off x="5102493" y="3435189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Ofqual (n=2)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 rot="3002983">
              <a:off x="5266474" y="3839634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TRA (n=1)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 rot="2450707">
              <a:off x="5212900" y="3636046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STA (n=1)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 rot="19500686">
              <a:off x="5415249" y="2282439"/>
              <a:ext cx="908612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NHS BSA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(n=1)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 rot="17033506">
              <a:off x="4950250" y="1081994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DVSA (n=16)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 rot="16707174">
              <a:off x="4747807" y="1037472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DVLA (n=16)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 rot="16353225">
              <a:off x="4528197" y="1726906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DfT (n=8)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 rot="5011192">
              <a:off x="4447288" y="2412560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CAA (n=1)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 rot="17490438">
              <a:off x="4827401" y="2100664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HE (n=1)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 rot="4360523">
              <a:off x="4781111" y="3769554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LAA (n=2)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 rot="3927969">
              <a:off x="4894558" y="3783545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DBS (n=1)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 rot="4244605">
              <a:off x="4267117" y="2279500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DCMS (n=1)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 rot="17870527">
              <a:off x="4150236" y="3618153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ONS (n=1)</a:t>
              </a:r>
            </a:p>
          </p:txBody>
        </p:sp>
        <p:sp>
          <p:nvSpPr>
            <p:cNvPr id="237" name="TextBox 236"/>
            <p:cNvSpPr txBox="1"/>
            <p:nvPr/>
          </p:nvSpPr>
          <p:spPr>
            <a:xfrm rot="3080008">
              <a:off x="4003344" y="2461509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UKEF (n=1)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 rot="18367180">
              <a:off x="3777731" y="3868925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CO (n=11)</a:t>
              </a:r>
            </a:p>
          </p:txBody>
        </p:sp>
        <p:sp>
          <p:nvSpPr>
            <p:cNvPr id="239" name="TextBox 238"/>
            <p:cNvSpPr txBox="1"/>
            <p:nvPr/>
          </p:nvSpPr>
          <p:spPr>
            <a:xfrm rot="3989152">
              <a:off x="4283058" y="2739978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VOA (n=2)</a:t>
              </a:r>
            </a:p>
          </p:txBody>
        </p:sp>
        <p:sp>
          <p:nvSpPr>
            <p:cNvPr id="243" name="TextBox 242"/>
            <p:cNvSpPr txBox="1"/>
            <p:nvPr/>
          </p:nvSpPr>
          <p:spPr>
            <a:xfrm rot="1652100">
              <a:off x="3839934" y="2528817"/>
              <a:ext cx="715314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OPSS (n=2)</a:t>
              </a:r>
            </a:p>
          </p:txBody>
        </p:sp>
        <p:sp>
          <p:nvSpPr>
            <p:cNvPr id="244" name="TextBox 243"/>
            <p:cNvSpPr txBox="1"/>
            <p:nvPr/>
          </p:nvSpPr>
          <p:spPr>
            <a:xfrm rot="17583310">
              <a:off x="4275561" y="3272903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MMO (n=2)</a:t>
              </a:r>
            </a:p>
          </p:txBody>
        </p:sp>
        <p:sp>
          <p:nvSpPr>
            <p:cNvPr id="246" name="TextBox 245"/>
            <p:cNvSpPr txBox="1"/>
            <p:nvPr/>
          </p:nvSpPr>
          <p:spPr>
            <a:xfrm rot="18764685">
              <a:off x="3957051" y="3502244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CH (n=7)</a:t>
              </a:r>
            </a:p>
          </p:txBody>
        </p:sp>
        <p:sp>
          <p:nvSpPr>
            <p:cNvPr id="247" name="TextBox 246"/>
            <p:cNvSpPr txBox="1"/>
            <p:nvPr/>
          </p:nvSpPr>
          <p:spPr>
            <a:xfrm rot="20972542">
              <a:off x="1619789" y="3527944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HMRC (n=30)</a:t>
              </a:r>
            </a:p>
          </p:txBody>
        </p:sp>
        <p:sp>
          <p:nvSpPr>
            <p:cNvPr id="248" name="TextBox 247"/>
            <p:cNvSpPr txBox="1"/>
            <p:nvPr/>
          </p:nvSpPr>
          <p:spPr>
            <a:xfrm rot="19809079">
              <a:off x="3653553" y="3417533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DFIT (n=6)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 rot="21182436">
              <a:off x="3707685" y="3056871"/>
              <a:ext cx="733690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IUK (n=1)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 rot="16502688">
              <a:off x="4285477" y="4728695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BEIS (n=18)</a:t>
              </a:r>
            </a:p>
          </p:txBody>
        </p:sp>
        <p:sp>
          <p:nvSpPr>
            <p:cNvPr id="253" name="TextBox 252"/>
            <p:cNvSpPr txBox="1"/>
            <p:nvPr/>
          </p:nvSpPr>
          <p:spPr>
            <a:xfrm rot="21586174">
              <a:off x="3843744" y="2966802"/>
              <a:ext cx="694050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IS (n=6)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 rot="992534">
              <a:off x="5458323" y="3323641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DHSC (n=5)</a:t>
              </a:r>
            </a:p>
          </p:txBody>
        </p:sp>
        <p:sp>
          <p:nvSpPr>
            <p:cNvPr id="255" name="TextBox 254"/>
            <p:cNvSpPr txBox="1"/>
            <p:nvPr/>
          </p:nvSpPr>
          <p:spPr>
            <a:xfrm rot="3248407">
              <a:off x="5087261" y="3976789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UKVI (n=6)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 rot="18744490">
              <a:off x="5054066" y="2339551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GEO (n=1)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 rot="4600227">
              <a:off x="3909653" y="754728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HO (n=25)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 rot="19692734">
              <a:off x="5180645" y="2494989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CQC (n=1)</a:t>
              </a:r>
            </a:p>
          </p:txBody>
        </p:sp>
        <p:sp>
          <p:nvSpPr>
            <p:cNvPr id="276" name="TextBox 275"/>
            <p:cNvSpPr txBox="1"/>
            <p:nvPr/>
          </p:nvSpPr>
          <p:spPr>
            <a:xfrm rot="20337917">
              <a:off x="5280899" y="2666057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GRO (n=1)</a:t>
              </a:r>
            </a:p>
          </p:txBody>
        </p:sp>
        <p:sp>
          <p:nvSpPr>
            <p:cNvPr id="279" name="TextBox 278"/>
            <p:cNvSpPr txBox="1"/>
            <p:nvPr/>
          </p:nvSpPr>
          <p:spPr>
            <a:xfrm rot="20800839">
              <a:off x="5645388" y="2686392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HMCTS (n=7)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 rot="20517941">
              <a:off x="1989093" y="3740867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DWP (n=27)</a:t>
              </a:r>
            </a:p>
          </p:txBody>
        </p:sp>
        <p:sp>
          <p:nvSpPr>
            <p:cNvPr id="281" name="TextBox 280"/>
            <p:cNvSpPr txBox="1"/>
            <p:nvPr/>
          </p:nvSpPr>
          <p:spPr>
            <a:xfrm rot="19965011">
              <a:off x="5931688" y="2215053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FCDO (n=12)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 rot="1789535">
              <a:off x="5371989" y="3561159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PHE (n=1)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 rot="1432291">
              <a:off x="5256358" y="3374297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GDS (n=3)</a:t>
              </a:r>
            </a:p>
          </p:txBody>
        </p:sp>
        <p:sp>
          <p:nvSpPr>
            <p:cNvPr id="252" name="TextBox 251"/>
            <p:cNvSpPr txBox="1"/>
            <p:nvPr/>
          </p:nvSpPr>
          <p:spPr>
            <a:xfrm rot="16836104">
              <a:off x="4101594" y="4680645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DEFRA (n=17)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 rot="17032185">
              <a:off x="3913268" y="4597007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EA (n=18)</a:t>
              </a:r>
            </a:p>
          </p:txBody>
        </p:sp>
        <p:cxnSp>
          <p:nvCxnSpPr>
            <p:cNvPr id="118" name="Straight Connector 117"/>
            <p:cNvCxnSpPr/>
            <p:nvPr/>
          </p:nvCxnSpPr>
          <p:spPr>
            <a:xfrm rot="21424537" flipH="1" flipV="1">
              <a:off x="4676869" y="2670232"/>
              <a:ext cx="79857" cy="14120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21424537" flipH="1" flipV="1">
              <a:off x="4712075" y="2395125"/>
              <a:ext cx="108896" cy="3869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rot="21424537" flipH="1" flipV="1">
              <a:off x="4875064" y="2482145"/>
              <a:ext cx="18173" cy="28170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rot="21424537" flipV="1">
              <a:off x="5029089" y="2506676"/>
              <a:ext cx="99876" cy="271558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21424537" flipV="1">
              <a:off x="5063487" y="2630646"/>
              <a:ext cx="84639" cy="15938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21424537" flipV="1">
              <a:off x="5125915" y="2676670"/>
              <a:ext cx="126017" cy="15230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endCxn id="188" idx="2"/>
            </p:cNvCxnSpPr>
            <p:nvPr/>
          </p:nvCxnSpPr>
          <p:spPr>
            <a:xfrm rot="21424537" flipV="1">
              <a:off x="5172419" y="2595055"/>
              <a:ext cx="403971" cy="27078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21424537" flipV="1">
              <a:off x="5198428" y="2824169"/>
              <a:ext cx="136985" cy="7909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rot="21424537" flipV="1">
              <a:off x="5231584" y="2916724"/>
              <a:ext cx="164066" cy="5184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rot="1728035">
              <a:off x="5189431" y="3320230"/>
              <a:ext cx="351873" cy="1892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21424537">
              <a:off x="5170845" y="3296013"/>
              <a:ext cx="199897" cy="21171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728035">
              <a:off x="5078708" y="3418293"/>
              <a:ext cx="455343" cy="148652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21424537">
              <a:off x="5089290" y="3359207"/>
              <a:ext cx="82490" cy="19443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21424537">
              <a:off x="4986170" y="3397056"/>
              <a:ext cx="14049" cy="11478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21424537">
              <a:off x="5057206" y="3475252"/>
              <a:ext cx="89280" cy="47356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21424537">
              <a:off x="5085331" y="3458199"/>
              <a:ext cx="18615" cy="681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rot="21424537" flipH="1">
              <a:off x="4562694" y="3365719"/>
              <a:ext cx="219115" cy="34540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 rot="21424537" flipH="1">
              <a:off x="4508066" y="3302013"/>
              <a:ext cx="189781" cy="14518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/>
            <p:cNvSpPr txBox="1"/>
            <p:nvPr/>
          </p:nvSpPr>
          <p:spPr>
            <a:xfrm rot="21591419">
              <a:off x="5426217" y="2979714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NHS D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</a:t>
              </a:r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n=4)</a:t>
              </a:r>
              <a:endParaRPr lang="en-GB" sz="508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 rot="353693">
              <a:off x="5425365" y="3086950"/>
              <a:ext cx="1060803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LR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</a:t>
              </a:r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n=4)</a:t>
              </a:r>
              <a:endParaRPr lang="en-GB" sz="508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 rot="4609778">
              <a:off x="4810627" y="4192387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OPG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</a:t>
              </a:r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n=2)</a:t>
              </a:r>
              <a:endParaRPr lang="en-GB" sz="508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 rot="4845344">
              <a:off x="4637638" y="3760439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HMPA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</a:t>
              </a:r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n=1)</a:t>
              </a:r>
              <a:endParaRPr lang="en-GB" sz="508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 rot="5062244">
              <a:off x="4565511" y="3821215"/>
              <a:ext cx="850219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APHA </a:t>
              </a:r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(</a:t>
              </a:r>
              <a:r>
                <a:rPr lang="en-GB" sz="508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n=3)</a:t>
              </a:r>
              <a:endParaRPr lang="en-GB" sz="508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 rot="723939">
              <a:off x="3638126" y="2758857"/>
              <a:ext cx="705437" cy="170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8" dirty="0">
                  <a:latin typeface="Helvetica" panose="020B0604020202020204" pitchFamily="34" charset="0"/>
                  <a:cs typeface="Helvetica" panose="020B0604020202020204" pitchFamily="34" charset="0"/>
                </a:rPr>
                <a:t>MCA (n=3)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-36458" y="1554484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A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4928678" y="6715245"/>
            <a:ext cx="279244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011784" y="7003420"/>
            <a:ext cx="2539636" cy="2026956"/>
            <a:chOff x="135451" y="5057416"/>
            <a:chExt cx="2395792" cy="1922733"/>
          </a:xfrm>
        </p:grpSpPr>
        <p:pic>
          <p:nvPicPr>
            <p:cNvPr id="107" name="Picture 10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89"/>
            <a:stretch/>
          </p:blipFill>
          <p:spPr>
            <a:xfrm>
              <a:off x="363981" y="5057416"/>
              <a:ext cx="2167262" cy="1705759"/>
            </a:xfrm>
            <a:prstGeom prst="rect">
              <a:avLst/>
            </a:prstGeom>
          </p:spPr>
        </p:pic>
        <p:sp>
          <p:nvSpPr>
            <p:cNvPr id="119" name="TextBox 118"/>
            <p:cNvSpPr txBox="1"/>
            <p:nvPr/>
          </p:nvSpPr>
          <p:spPr>
            <a:xfrm>
              <a:off x="1199929" y="6790381"/>
              <a:ext cx="370793" cy="1897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Rank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 rot="16200000">
              <a:off x="-228794" y="5838253"/>
              <a:ext cx="917213" cy="1887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Transaction volume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9823" y="5068391"/>
              <a:ext cx="936475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Check if a vehicle is taxed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846082" y="5154662"/>
              <a:ext cx="660758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Tax your vehicle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45688" y="5524862"/>
              <a:ext cx="527709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Dart charge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84435" y="5727335"/>
              <a:ext cx="1055097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Report a COVID-19 test result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1018407" y="5907357"/>
              <a:ext cx="1090363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Search for property information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 flipV="1">
              <a:off x="659038" y="5383392"/>
              <a:ext cx="211618" cy="202234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H="1">
              <a:off x="641436" y="5151148"/>
              <a:ext cx="129628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H="1">
              <a:off x="802795" y="5249134"/>
              <a:ext cx="132847" cy="6817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flipV="1">
              <a:off x="1016722" y="5492388"/>
              <a:ext cx="19698" cy="265536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H="1" flipV="1">
              <a:off x="1227088" y="5511086"/>
              <a:ext cx="304546" cy="443307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/>
            <p:cNvSpPr txBox="1"/>
            <p:nvPr/>
          </p:nvSpPr>
          <p:spPr>
            <a:xfrm>
              <a:off x="1238422" y="5318359"/>
              <a:ext cx="1067921" cy="170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Apply online for a UK passport</a:t>
              </a:r>
              <a:endParaRPr lang="en-GB" sz="5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H="1">
              <a:off x="1184031" y="5403749"/>
              <a:ext cx="130739" cy="59771"/>
            </a:xfrm>
            <a:prstGeom prst="straightConnector1">
              <a:avLst/>
            </a:prstGeom>
            <a:ln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11488" y="6499795"/>
              <a:ext cx="45719" cy="4571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11298" y="6428745"/>
              <a:ext cx="44275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-45722" y="7007654"/>
            <a:ext cx="2468249" cy="2016741"/>
            <a:chOff x="2554517" y="5072145"/>
            <a:chExt cx="2339461" cy="1911521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7370" y="5072145"/>
              <a:ext cx="2126608" cy="1700229"/>
            </a:xfrm>
            <a:prstGeom prst="rect">
              <a:avLst/>
            </a:prstGeom>
          </p:spPr>
        </p:pic>
        <p:sp>
          <p:nvSpPr>
            <p:cNvPr id="151" name="TextBox 150"/>
            <p:cNvSpPr txBox="1"/>
            <p:nvPr/>
          </p:nvSpPr>
          <p:spPr>
            <a:xfrm>
              <a:off x="3412641" y="6794049"/>
              <a:ext cx="945346" cy="18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Transaction volume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 rot="16200000">
              <a:off x="2308136" y="5889294"/>
              <a:ext cx="69281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Organisation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18440" y="7003419"/>
            <a:ext cx="2579908" cy="2020988"/>
            <a:chOff x="5072142" y="5068420"/>
            <a:chExt cx="2445302" cy="1915543"/>
          </a:xfrm>
        </p:grpSpPr>
        <p:sp>
          <p:nvSpPr>
            <p:cNvPr id="160" name="TextBox 159"/>
            <p:cNvSpPr txBox="1"/>
            <p:nvPr/>
          </p:nvSpPr>
          <p:spPr>
            <a:xfrm>
              <a:off x="6107685" y="6794346"/>
              <a:ext cx="916482" cy="1896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Transaction volume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8"/>
            <a:stretch/>
          </p:blipFill>
          <p:spPr>
            <a:xfrm>
              <a:off x="5196889" y="5068420"/>
              <a:ext cx="2320555" cy="1700558"/>
            </a:xfrm>
            <a:prstGeom prst="rect">
              <a:avLst/>
            </a:prstGeom>
          </p:spPr>
        </p:pic>
        <p:sp>
          <p:nvSpPr>
            <p:cNvPr id="159" name="TextBox 158"/>
            <p:cNvSpPr txBox="1"/>
            <p:nvPr/>
          </p:nvSpPr>
          <p:spPr>
            <a:xfrm rot="16200000">
              <a:off x="4970832" y="5837784"/>
              <a:ext cx="40267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7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Topic</a:t>
              </a:r>
              <a:endParaRPr lang="en-GB" sz="70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-38096" y="6676376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 smtClean="0">
                <a:latin typeface="Helvetica" pitchFamily="2" charset="0"/>
              </a:rPr>
              <a:t>C</a:t>
            </a:r>
            <a:endParaRPr lang="en-GB" sz="1102" b="1" dirty="0">
              <a:latin typeface="Helvetica" pitchFamily="2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2402958" y="6663319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 smtClean="0">
                <a:latin typeface="Helvetica" pitchFamily="2" charset="0"/>
              </a:rPr>
              <a:t>D</a:t>
            </a:r>
            <a:endParaRPr lang="en-GB" sz="1102" b="1" dirty="0">
              <a:latin typeface="Helvetica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078" y="49638"/>
            <a:ext cx="7385045" cy="13957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/>
          <p:cNvSpPr/>
          <p:nvPr/>
        </p:nvSpPr>
        <p:spPr>
          <a:xfrm>
            <a:off x="5038376" y="1043026"/>
            <a:ext cx="276635" cy="96354"/>
          </a:xfrm>
          <a:prstGeom prst="rect">
            <a:avLst/>
          </a:prstGeom>
          <a:solidFill>
            <a:srgbClr val="DC3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320703" y="988046"/>
            <a:ext cx="508473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DC397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Benefits</a:t>
            </a:r>
            <a:endParaRPr lang="en-GB" sz="700" dirty="0">
              <a:solidFill>
                <a:srgbClr val="DC397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2059140" y="575647"/>
            <a:ext cx="276635" cy="96354"/>
          </a:xfrm>
          <a:prstGeom prst="rect">
            <a:avLst/>
          </a:prstGeom>
          <a:solidFill>
            <a:srgbClr val="045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2058503" y="1273243"/>
            <a:ext cx="276635" cy="96354"/>
          </a:xfrm>
          <a:prstGeom prst="rect">
            <a:avLst/>
          </a:prstGeom>
          <a:solidFill>
            <a:srgbClr val="79C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3557236" y="801560"/>
            <a:ext cx="276635" cy="96354"/>
          </a:xfrm>
          <a:prstGeom prst="rect">
            <a:avLst/>
          </a:prstGeom>
          <a:solidFill>
            <a:srgbClr val="00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2321666" y="496813"/>
            <a:ext cx="1184940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452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Births, deaths, marriages</a:t>
            </a:r>
          </a:p>
          <a:p>
            <a:r>
              <a:rPr lang="en-GB" sz="700" dirty="0">
                <a:solidFill>
                  <a:srgbClr val="0452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&amp;</a:t>
            </a:r>
            <a:r>
              <a:rPr lang="en-GB" sz="700" dirty="0" smtClean="0">
                <a:solidFill>
                  <a:srgbClr val="04527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care</a:t>
            </a:r>
            <a:endParaRPr lang="en-GB" sz="700" dirty="0">
              <a:solidFill>
                <a:srgbClr val="04527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2059140" y="346887"/>
            <a:ext cx="276635" cy="96354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2321666" y="262518"/>
            <a:ext cx="1178528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033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Citizenship &amp; living in the</a:t>
            </a:r>
          </a:p>
          <a:p>
            <a:r>
              <a:rPr lang="en-GB" sz="700" dirty="0" smtClean="0">
                <a:solidFill>
                  <a:srgbClr val="0033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UK</a:t>
            </a:r>
            <a:endParaRPr lang="en-GB" sz="700" dirty="0">
              <a:solidFill>
                <a:srgbClr val="00336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6320861" y="578172"/>
            <a:ext cx="276635" cy="96354"/>
          </a:xfrm>
          <a:prstGeom prst="rect">
            <a:avLst/>
          </a:prstGeom>
          <a:solidFill>
            <a:srgbClr val="F7E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5038376" y="574908"/>
            <a:ext cx="276635" cy="96354"/>
          </a:xfrm>
          <a:prstGeom prst="rect">
            <a:avLst/>
          </a:prstGeom>
          <a:solidFill>
            <a:srgbClr val="6200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3557236" y="1269549"/>
            <a:ext cx="276635" cy="96354"/>
          </a:xfrm>
          <a:prstGeom prst="rect">
            <a:avLst/>
          </a:prstGeom>
          <a:solidFill>
            <a:srgbClr val="33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6594862" y="529091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7E3B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Coronavirus </a:t>
            </a:r>
          </a:p>
          <a:p>
            <a:r>
              <a:rPr lang="en-GB" sz="700" dirty="0" smtClean="0">
                <a:solidFill>
                  <a:srgbClr val="F7E3B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(COVID-19)</a:t>
            </a:r>
            <a:endParaRPr lang="en-GB" sz="700" dirty="0">
              <a:solidFill>
                <a:srgbClr val="F7E3B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5038376" y="1277084"/>
            <a:ext cx="276635" cy="96354"/>
          </a:xfrm>
          <a:prstGeom prst="rect">
            <a:avLst/>
          </a:prstGeom>
          <a:solidFill>
            <a:srgbClr val="F074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5297834" y="754028"/>
            <a:ext cx="976549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7C1D6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Visas &amp; immigration</a:t>
            </a:r>
            <a:endParaRPr lang="en-GB" sz="700" dirty="0">
              <a:solidFill>
                <a:srgbClr val="7C1D6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320861" y="349426"/>
            <a:ext cx="276635" cy="96354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2059140" y="1033166"/>
            <a:ext cx="276635" cy="96354"/>
          </a:xfrm>
          <a:prstGeom prst="rect">
            <a:avLst/>
          </a:prstGeom>
          <a:solidFill>
            <a:srgbClr val="048D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3557236" y="1035555"/>
            <a:ext cx="276635" cy="96354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6591264" y="296968"/>
            <a:ext cx="894797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F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Employing people</a:t>
            </a:r>
            <a:endParaRPr lang="en-GB" sz="700" dirty="0">
              <a:solidFill>
                <a:srgbClr val="FF66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2059140" y="804407"/>
            <a:ext cx="276635" cy="96354"/>
          </a:xfrm>
          <a:prstGeom prst="rect">
            <a:avLst/>
          </a:prstGeom>
          <a:solidFill>
            <a:srgbClr val="33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36" name="Rectangle 235"/>
          <p:cNvSpPr/>
          <p:nvPr/>
        </p:nvSpPr>
        <p:spPr>
          <a:xfrm>
            <a:off x="5038376" y="808967"/>
            <a:ext cx="276635" cy="96354"/>
          </a:xfrm>
          <a:prstGeom prst="rect">
            <a:avLst/>
          </a:prstGeom>
          <a:solidFill>
            <a:srgbClr val="7C1D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5328974" y="1225420"/>
            <a:ext cx="12298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0746E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Education, training &amp; skills</a:t>
            </a:r>
            <a:endParaRPr lang="en-GB" sz="700" dirty="0">
              <a:solidFill>
                <a:srgbClr val="F0746E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321666" y="756750"/>
            <a:ext cx="119616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33666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Working, jobs &amp; pensions</a:t>
            </a:r>
            <a:endParaRPr lang="en-GB" sz="700" dirty="0">
              <a:solidFill>
                <a:srgbClr val="33666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3829432" y="758585"/>
            <a:ext cx="1215397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033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Business &amp; self-employed</a:t>
            </a:r>
            <a:endParaRPr lang="en-GB" sz="700" dirty="0">
              <a:solidFill>
                <a:srgbClr val="0033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2321666" y="1220305"/>
            <a:ext cx="1045479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79CA9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Childcare &amp; parenting</a:t>
            </a:r>
            <a:endParaRPr lang="en-GB" sz="700" dirty="0">
              <a:solidFill>
                <a:srgbClr val="79CA9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3829432" y="1219074"/>
            <a:ext cx="1122423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3399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Crime, justice &amp; the law</a:t>
            </a:r>
            <a:endParaRPr lang="en-GB" sz="700" dirty="0">
              <a:solidFill>
                <a:srgbClr val="3399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5305696" y="518308"/>
            <a:ext cx="1018227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2006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Driving and transport</a:t>
            </a:r>
            <a:endParaRPr lang="en-GB" sz="700" dirty="0">
              <a:solidFill>
                <a:srgbClr val="62006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2321666" y="940191"/>
            <a:ext cx="894797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48D9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Housing and local</a:t>
            </a:r>
          </a:p>
          <a:p>
            <a:r>
              <a:rPr lang="en-GB" sz="700" dirty="0" smtClean="0">
                <a:solidFill>
                  <a:srgbClr val="048D9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services</a:t>
            </a:r>
            <a:endParaRPr lang="en-GB" sz="700" dirty="0">
              <a:solidFill>
                <a:srgbClr val="048D9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3829432" y="955539"/>
            <a:ext cx="888385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Environment and </a:t>
            </a:r>
          </a:p>
          <a:p>
            <a:r>
              <a:rPr lang="en-GB" sz="700" dirty="0" smtClean="0">
                <a:solidFill>
                  <a:srgbClr val="0066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countryside</a:t>
            </a:r>
            <a:endParaRPr lang="en-GB" sz="700" dirty="0">
              <a:solidFill>
                <a:srgbClr val="0066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3557236" y="567565"/>
            <a:ext cx="276635" cy="96354"/>
          </a:xfrm>
          <a:prstGeom prst="rect">
            <a:avLst/>
          </a:prstGeom>
          <a:solidFill>
            <a:srgbClr val="656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70" name="Rectangle 269"/>
          <p:cNvSpPr/>
          <p:nvPr/>
        </p:nvSpPr>
        <p:spPr>
          <a:xfrm>
            <a:off x="5038376" y="340849"/>
            <a:ext cx="276635" cy="96354"/>
          </a:xfrm>
          <a:prstGeom prst="rect">
            <a:avLst/>
          </a:prstGeom>
          <a:solidFill>
            <a:srgbClr val="650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3829432" y="519701"/>
            <a:ext cx="846707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56533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National security</a:t>
            </a:r>
            <a:endParaRPr lang="en-GB" sz="700" dirty="0">
              <a:solidFill>
                <a:srgbClr val="656533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5294139" y="275760"/>
            <a:ext cx="774571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5010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Money and tax</a:t>
            </a:r>
            <a:endParaRPr lang="en-GB" sz="700" dirty="0">
              <a:solidFill>
                <a:srgbClr val="65010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3557236" y="333571"/>
            <a:ext cx="276635" cy="96354"/>
          </a:xfrm>
          <a:prstGeom prst="rect">
            <a:avLst/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DC3876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829432" y="254533"/>
            <a:ext cx="894797" cy="28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9933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Passport, travel &amp;</a:t>
            </a:r>
          </a:p>
          <a:p>
            <a:r>
              <a:rPr lang="en-GB" sz="700" dirty="0">
                <a:solidFill>
                  <a:srgbClr val="9933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GB" sz="700" dirty="0" smtClean="0">
                <a:solidFill>
                  <a:srgbClr val="9933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iving abroad</a:t>
            </a:r>
            <a:endParaRPr lang="en-GB" sz="700" dirty="0">
              <a:solidFill>
                <a:srgbClr val="9933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2" name="Oval 281"/>
          <p:cNvSpPr/>
          <p:nvPr/>
        </p:nvSpPr>
        <p:spPr>
          <a:xfrm rot="20962265">
            <a:off x="134038" y="810192"/>
            <a:ext cx="102689" cy="95540"/>
          </a:xfrm>
          <a:prstGeom prst="ellipse">
            <a:avLst/>
          </a:prstGeom>
          <a:solidFill>
            <a:srgbClr val="27635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3" name="Oval 282"/>
          <p:cNvSpPr/>
          <p:nvPr/>
        </p:nvSpPr>
        <p:spPr>
          <a:xfrm rot="20962265">
            <a:off x="135009" y="581988"/>
            <a:ext cx="102689" cy="95540"/>
          </a:xfrm>
          <a:prstGeom prst="ellipse">
            <a:avLst/>
          </a:prstGeom>
          <a:solidFill>
            <a:srgbClr val="04527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4" name="Oval 283"/>
          <p:cNvSpPr/>
          <p:nvPr/>
        </p:nvSpPr>
        <p:spPr>
          <a:xfrm rot="20962265">
            <a:off x="125138" y="1256465"/>
            <a:ext cx="102689" cy="95540"/>
          </a:xfrm>
          <a:prstGeom prst="ellipse">
            <a:avLst/>
          </a:prstGeom>
          <a:solidFill>
            <a:srgbClr val="6D7C3B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val 284"/>
          <p:cNvSpPr/>
          <p:nvPr/>
        </p:nvSpPr>
        <p:spPr>
          <a:xfrm rot="20962265">
            <a:off x="1360754" y="558406"/>
            <a:ext cx="102689" cy="95540"/>
          </a:xfrm>
          <a:prstGeom prst="ellipse">
            <a:avLst/>
          </a:prstGeom>
          <a:solidFill>
            <a:srgbClr val="694F67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6" name="Oval 285"/>
          <p:cNvSpPr/>
          <p:nvPr/>
        </p:nvSpPr>
        <p:spPr>
          <a:xfrm rot="20962265">
            <a:off x="134457" y="353785"/>
            <a:ext cx="102689" cy="95540"/>
          </a:xfrm>
          <a:prstGeom prst="ellipse">
            <a:avLst/>
          </a:prstGeom>
          <a:solidFill>
            <a:srgbClr val="16506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Oval 286"/>
          <p:cNvSpPr/>
          <p:nvPr/>
        </p:nvSpPr>
        <p:spPr>
          <a:xfrm rot="20962265">
            <a:off x="748373" y="1263690"/>
            <a:ext cx="102689" cy="95540"/>
          </a:xfrm>
          <a:prstGeom prst="ellipse">
            <a:avLst/>
          </a:prstGeom>
          <a:solidFill>
            <a:srgbClr val="FDBAC7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0" name="Oval 289"/>
          <p:cNvSpPr/>
          <p:nvPr/>
        </p:nvSpPr>
        <p:spPr>
          <a:xfrm rot="20962265">
            <a:off x="748373" y="1033939"/>
            <a:ext cx="102689" cy="95540"/>
          </a:xfrm>
          <a:prstGeom prst="ellipse">
            <a:avLst/>
          </a:prstGeom>
          <a:solidFill>
            <a:srgbClr val="FCA99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1" name="Oval 290"/>
          <p:cNvSpPr/>
          <p:nvPr/>
        </p:nvSpPr>
        <p:spPr>
          <a:xfrm rot="20962265">
            <a:off x="129740" y="1038393"/>
            <a:ext cx="102689" cy="95540"/>
          </a:xfrm>
          <a:prstGeom prst="ellipse">
            <a:avLst/>
          </a:prstGeom>
          <a:solidFill>
            <a:srgbClr val="48714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2" name="Oval 291"/>
          <p:cNvSpPr/>
          <p:nvPr/>
        </p:nvSpPr>
        <p:spPr>
          <a:xfrm rot="20962265">
            <a:off x="748373" y="804190"/>
            <a:ext cx="102689" cy="95540"/>
          </a:xfrm>
          <a:prstGeom prst="ellipse">
            <a:avLst/>
          </a:prstGeom>
          <a:solidFill>
            <a:srgbClr val="EB9A6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3" name="Oval 292"/>
          <p:cNvSpPr/>
          <p:nvPr/>
        </p:nvSpPr>
        <p:spPr>
          <a:xfrm rot="20962265">
            <a:off x="748373" y="574441"/>
            <a:ext cx="102689" cy="95540"/>
          </a:xfrm>
          <a:prstGeom prst="ellipse">
            <a:avLst/>
          </a:prstGeom>
          <a:solidFill>
            <a:srgbClr val="C4913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4" name="Oval 293"/>
          <p:cNvSpPr/>
          <p:nvPr/>
        </p:nvSpPr>
        <p:spPr>
          <a:xfrm rot="20962265">
            <a:off x="748373" y="344692"/>
            <a:ext cx="102689" cy="95540"/>
          </a:xfrm>
          <a:prstGeom prst="ellipse">
            <a:avLst/>
          </a:prstGeom>
          <a:solidFill>
            <a:srgbClr val="97882C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5" name="Oval 294"/>
          <p:cNvSpPr/>
          <p:nvPr/>
        </p:nvSpPr>
        <p:spPr>
          <a:xfrm rot="20962265">
            <a:off x="1360754" y="774977"/>
            <a:ext cx="102689" cy="95540"/>
          </a:xfrm>
          <a:prstGeom prst="ellipse">
            <a:avLst/>
          </a:prstGeom>
          <a:solidFill>
            <a:srgbClr val="72808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Oval 295"/>
          <p:cNvSpPr/>
          <p:nvPr/>
        </p:nvSpPr>
        <p:spPr>
          <a:xfrm rot="20962265">
            <a:off x="1360754" y="341835"/>
            <a:ext cx="102689" cy="95540"/>
          </a:xfrm>
          <a:prstGeom prst="ellipse">
            <a:avLst/>
          </a:prstGeom>
          <a:solidFill>
            <a:srgbClr val="A1A14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7" name="Oval 296"/>
          <p:cNvSpPr/>
          <p:nvPr/>
        </p:nvSpPr>
        <p:spPr>
          <a:xfrm rot="20962265">
            <a:off x="1360754" y="991548"/>
            <a:ext cx="102689" cy="95540"/>
          </a:xfrm>
          <a:prstGeom prst="ellipse">
            <a:avLst/>
          </a:prstGeom>
          <a:solidFill>
            <a:srgbClr val="6B6868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9" name="TextBox 298"/>
          <p:cNvSpPr txBox="1"/>
          <p:nvPr/>
        </p:nvSpPr>
        <p:spPr>
          <a:xfrm>
            <a:off x="229874" y="759895"/>
            <a:ext cx="38824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27635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BEIS</a:t>
            </a:r>
            <a:endParaRPr lang="en-GB" sz="700" dirty="0">
              <a:solidFill>
                <a:srgbClr val="27635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229874" y="533285"/>
            <a:ext cx="31931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0F395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</a:t>
            </a:r>
            <a:endParaRPr lang="en-GB" sz="700" dirty="0">
              <a:solidFill>
                <a:srgbClr val="0F395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232913" y="1206747"/>
            <a:ext cx="486030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D7C3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DEFRA</a:t>
            </a:r>
            <a:endParaRPr lang="en-GB" sz="700" dirty="0">
              <a:solidFill>
                <a:srgbClr val="6D7C3B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5" name="TextBox 304"/>
          <p:cNvSpPr txBox="1"/>
          <p:nvPr/>
        </p:nvSpPr>
        <p:spPr>
          <a:xfrm>
            <a:off x="1457232" y="508273"/>
            <a:ext cx="417102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94F6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DVLA</a:t>
            </a:r>
            <a:endParaRPr lang="en-GB" sz="700" dirty="0">
              <a:solidFill>
                <a:srgbClr val="694F6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229874" y="306675"/>
            <a:ext cx="426720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16506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DVSA</a:t>
            </a:r>
            <a:endParaRPr lang="en-GB" sz="700" dirty="0">
              <a:solidFill>
                <a:srgbClr val="16506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846676" y="1212120"/>
            <a:ext cx="393056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DBAC7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DWP</a:t>
            </a:r>
            <a:endParaRPr lang="en-GB" sz="700" dirty="0">
              <a:solidFill>
                <a:srgbClr val="FDBAC7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846676" y="984443"/>
            <a:ext cx="333746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CA99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DfE</a:t>
            </a:r>
            <a:endParaRPr lang="en-GB" sz="700" dirty="0">
              <a:solidFill>
                <a:srgbClr val="FCA99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229874" y="986505"/>
            <a:ext cx="30328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48714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</a:t>
            </a:r>
            <a:endParaRPr lang="en-GB" sz="700" dirty="0">
              <a:solidFill>
                <a:srgbClr val="48714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846676" y="756767"/>
            <a:ext cx="417102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EB9A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ESFA</a:t>
            </a:r>
            <a:endParaRPr lang="en-GB" sz="700" dirty="0">
              <a:solidFill>
                <a:srgbClr val="EB9A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846676" y="529091"/>
            <a:ext cx="437940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C4913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FCDO</a:t>
            </a:r>
            <a:endParaRPr lang="en-GB" sz="700" dirty="0">
              <a:solidFill>
                <a:srgbClr val="C4913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895798" y="115824"/>
            <a:ext cx="0" cy="125596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/>
          <p:cNvSpPr txBox="1"/>
          <p:nvPr/>
        </p:nvSpPr>
        <p:spPr>
          <a:xfrm>
            <a:off x="843616" y="299851"/>
            <a:ext cx="45236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97882C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HMRC</a:t>
            </a:r>
            <a:endParaRPr lang="en-GB" sz="700" dirty="0">
              <a:solidFill>
                <a:srgbClr val="97882C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3" name="TextBox 312"/>
          <p:cNvSpPr txBox="1"/>
          <p:nvPr/>
        </p:nvSpPr>
        <p:spPr>
          <a:xfrm>
            <a:off x="1457232" y="725786"/>
            <a:ext cx="319318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72808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HO</a:t>
            </a:r>
            <a:endParaRPr lang="en-GB" sz="700" dirty="0">
              <a:solidFill>
                <a:srgbClr val="72808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457232" y="290760"/>
            <a:ext cx="354584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A1A146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MoJ</a:t>
            </a:r>
            <a:endParaRPr lang="en-GB" sz="700" dirty="0">
              <a:solidFill>
                <a:srgbClr val="A1A146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457232" y="943300"/>
            <a:ext cx="410690" cy="186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6B6868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endParaRPr lang="en-GB" sz="700" dirty="0">
              <a:solidFill>
                <a:srgbClr val="6B6868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96" name="Picture 39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t="8567" r="7422" b="5985"/>
          <a:stretch/>
        </p:blipFill>
        <p:spPr>
          <a:xfrm rot="20891721" flipH="1" flipV="1">
            <a:off x="184350" y="1771786"/>
            <a:ext cx="4100599" cy="2923994"/>
          </a:xfrm>
          <a:prstGeom prst="plaque">
            <a:avLst>
              <a:gd name="adj" fmla="val 16330"/>
            </a:avLst>
          </a:prstGeom>
        </p:spPr>
      </p:pic>
      <p:grpSp>
        <p:nvGrpSpPr>
          <p:cNvPr id="83" name="Group 82"/>
          <p:cNvGrpSpPr/>
          <p:nvPr/>
        </p:nvGrpSpPr>
        <p:grpSpPr>
          <a:xfrm>
            <a:off x="129116" y="5209222"/>
            <a:ext cx="1341202" cy="1261718"/>
            <a:chOff x="55855" y="4830094"/>
            <a:chExt cx="1341202" cy="1261718"/>
          </a:xfrm>
        </p:grpSpPr>
        <p:sp>
          <p:nvSpPr>
            <p:cNvPr id="390" name="TextBox 389"/>
            <p:cNvSpPr txBox="1"/>
            <p:nvPr/>
          </p:nvSpPr>
          <p:spPr>
            <a:xfrm>
              <a:off x="404478" y="5016874"/>
              <a:ext cx="82266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≥ </a:t>
              </a:r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30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1" name="TextBox 390"/>
            <p:cNvSpPr txBox="1"/>
            <p:nvPr/>
          </p:nvSpPr>
          <p:spPr>
            <a:xfrm>
              <a:off x="404478" y="5907146"/>
              <a:ext cx="77938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≤ 4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404478" y="5239442"/>
              <a:ext cx="9925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20 ≤ Service count ≤ 29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404478" y="5462010"/>
              <a:ext cx="99257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11 ≤ Service count ≤ 19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5" name="TextBox 394"/>
            <p:cNvSpPr txBox="1"/>
            <p:nvPr/>
          </p:nvSpPr>
          <p:spPr>
            <a:xfrm>
              <a:off x="404478" y="5684578"/>
              <a:ext cx="9492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5 </a:t>
              </a:r>
              <a:r>
                <a:rPr lang="en-GB" sz="600" dirty="0">
                  <a:latin typeface="Helvetica" panose="020B0604020202020204" pitchFamily="34" charset="0"/>
                  <a:cs typeface="Helvetica" panose="020B0604020202020204" pitchFamily="34" charset="0"/>
                </a:rPr>
                <a:t>≤ </a:t>
              </a:r>
              <a:r>
                <a:rPr lang="en-GB" sz="600" dirty="0" smtClean="0">
                  <a:latin typeface="Helvetica" panose="020B0604020202020204" pitchFamily="34" charset="0"/>
                  <a:cs typeface="Helvetica" panose="020B0604020202020204" pitchFamily="34" charset="0"/>
                </a:rPr>
                <a:t>Service count ≤ 10</a:t>
              </a:r>
              <a:endParaRPr lang="en-GB" sz="510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55855" y="4830094"/>
              <a:ext cx="334722" cy="335865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6" name="Oval 385"/>
            <p:cNvSpPr/>
            <p:nvPr/>
          </p:nvSpPr>
          <p:spPr>
            <a:xfrm>
              <a:off x="88543" y="5186058"/>
              <a:ext cx="269344" cy="276901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7" name="Oval 386"/>
            <p:cNvSpPr/>
            <p:nvPr/>
          </p:nvSpPr>
          <p:spPr>
            <a:xfrm>
              <a:off x="118031" y="5482607"/>
              <a:ext cx="210367" cy="199796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8" name="Oval 387"/>
            <p:cNvSpPr/>
            <p:nvPr/>
          </p:nvSpPr>
          <p:spPr>
            <a:xfrm>
              <a:off x="147035" y="5703679"/>
              <a:ext cx="146464" cy="146464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9" name="Oval 388"/>
            <p:cNvSpPr/>
            <p:nvPr/>
          </p:nvSpPr>
          <p:spPr>
            <a:xfrm>
              <a:off x="193303" y="5966522"/>
              <a:ext cx="47057" cy="52846"/>
            </a:xfrm>
            <a:prstGeom prst="ellipse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7" name="TextBox 396"/>
          <p:cNvSpPr txBox="1"/>
          <p:nvPr/>
        </p:nvSpPr>
        <p:spPr>
          <a:xfrm>
            <a:off x="58173" y="76386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Organisation</a:t>
            </a:r>
            <a:endParaRPr lang="en-GB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3256999" y="1644423"/>
            <a:ext cx="287258" cy="26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2" b="1" dirty="0">
                <a:latin typeface="Helvetica" pitchFamily="2" charset="0"/>
              </a:rPr>
              <a:t>B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948271" y="70366"/>
            <a:ext cx="7745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Service topic</a:t>
            </a:r>
            <a:endParaRPr lang="en-GB" sz="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</TotalTime>
  <Words>380</Words>
  <Application>Microsoft Office PowerPoint</Application>
  <PresentationFormat>Custom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Straub</dc:creator>
  <cp:lastModifiedBy>Vincent Straub</cp:lastModifiedBy>
  <cp:revision>61</cp:revision>
  <dcterms:created xsi:type="dcterms:W3CDTF">2024-02-24T15:17:21Z</dcterms:created>
  <dcterms:modified xsi:type="dcterms:W3CDTF">2024-02-28T14:41:32Z</dcterms:modified>
</cp:coreProperties>
</file>