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" userDrawn="1">
          <p15:clr>
            <a:srgbClr val="A4A3A4"/>
          </p15:clr>
        </p15:guide>
        <p15:guide id="2" pos="2381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53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Straub" initials="VS" lastIdx="0" clrIdx="0">
    <p:extLst>
      <p:ext uri="{19B8F6BF-5375-455C-9EA6-DF929625EA0E}">
        <p15:presenceInfo xmlns:p15="http://schemas.microsoft.com/office/powerpoint/2012/main" userId="S-1-5-21-944046252-2799899743-1142484129-14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82B"/>
    <a:srgbClr val="BFBFBF"/>
    <a:srgbClr val="262626"/>
    <a:srgbClr val="D7D7D7"/>
    <a:srgbClr val="DADADA"/>
    <a:srgbClr val="045275"/>
    <a:srgbClr val="336666"/>
    <a:srgbClr val="7C1D6F"/>
    <a:srgbClr val="993300"/>
    <a:srgbClr val="656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049" autoAdjust="0"/>
    <p:restoredTop sz="95597" autoAdjust="0"/>
  </p:normalViewPr>
  <p:slideViewPr>
    <p:cSldViewPr snapToGrid="0" showGuides="1">
      <p:cViewPr>
        <p:scale>
          <a:sx n="170" d="100"/>
          <a:sy n="170" d="100"/>
        </p:scale>
        <p:origin x="1530" y="-4968"/>
      </p:cViewPr>
      <p:guideLst>
        <p:guide orient="horz" pos="487"/>
        <p:guide pos="2381"/>
        <p:guide orient="horz" pos="4320"/>
        <p:guide orient="horz" pos="5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3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5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2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2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4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12FA-B09C-4DDE-B9F8-2309F1C19A07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D16FAEF-0952-DEEC-056C-1B3EE52C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858" y="7006003"/>
            <a:ext cx="2294032" cy="179355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794582" y="515485"/>
            <a:ext cx="6651989" cy="6632210"/>
            <a:chOff x="2507103" y="403485"/>
            <a:chExt cx="6651989" cy="6632210"/>
          </a:xfrm>
        </p:grpSpPr>
        <p:pic>
          <p:nvPicPr>
            <p:cNvPr id="340" name="Picture 3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896502">
              <a:off x="2526882" y="403485"/>
              <a:ext cx="6632210" cy="6632210"/>
            </a:xfrm>
            <a:prstGeom prst="ellipse">
              <a:avLst/>
            </a:prstGeom>
          </p:spPr>
        </p:pic>
        <p:sp>
          <p:nvSpPr>
            <p:cNvPr id="278" name="TextBox 277"/>
            <p:cNvSpPr txBox="1"/>
            <p:nvPr/>
          </p:nvSpPr>
          <p:spPr>
            <a:xfrm rot="19521356">
              <a:off x="7082054" y="2395370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MoJ (n=17)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 rot="19871965">
              <a:off x="2507103" y="1325368"/>
              <a:ext cx="5372702" cy="5034770"/>
              <a:chOff x="1619789" y="309574"/>
              <a:chExt cx="5372702" cy="5034770"/>
            </a:xfrm>
          </p:grpSpPr>
          <p:sp>
            <p:nvSpPr>
              <p:cNvPr id="240" name="TextBox 239"/>
              <p:cNvSpPr txBox="1"/>
              <p:nvPr/>
            </p:nvSpPr>
            <p:spPr>
              <a:xfrm rot="2421631">
                <a:off x="4076173" y="2496828"/>
                <a:ext cx="53967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OZEV (n=4)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951685">
                <a:off x="3668882" y="2691063"/>
                <a:ext cx="803181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MHRA (n=1)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 rot="438043">
                <a:off x="3714601" y="289237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IPO (n=7)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 rot="17694603">
                <a:off x="4866260" y="2239571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CSFS (n=1)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9404570">
                <a:off x="2181408" y="4604656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DfE (n=30)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20247595">
                <a:off x="3536707" y="336521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DLHC (n=9)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19084211">
                <a:off x="4067889" y="329016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CCS (n=1)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rot="21424537">
                <a:off x="4145503" y="2788975"/>
                <a:ext cx="484213" cy="18884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 rot="3582453">
                <a:off x="4211416" y="2682220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UKTI (n=1)</a:t>
                </a: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1728035" flipV="1">
                <a:off x="4353687" y="2835296"/>
                <a:ext cx="229065" cy="1798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 rot="1411718">
                <a:off x="3951613" y="2646421"/>
                <a:ext cx="572314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MoD (n=2)</a:t>
                </a: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rot="21424537" flipH="1" flipV="1">
                <a:off x="4488475" y="2480387"/>
                <a:ext cx="237658" cy="35124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rot="21424537" flipH="1">
                <a:off x="4124664" y="3113071"/>
                <a:ext cx="492259" cy="1303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21424537" flipV="1">
                <a:off x="4085603" y="3462933"/>
                <a:ext cx="182741" cy="9221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728035" flipV="1">
                <a:off x="4053026" y="2855553"/>
                <a:ext cx="401170" cy="10621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21424537">
                <a:off x="4283143" y="2657514"/>
                <a:ext cx="303968" cy="20996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 rot="19123985">
                <a:off x="5112145" y="2435602"/>
                <a:ext cx="801697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SLC (n=3)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 rot="2807193">
                <a:off x="4266585" y="2546045"/>
                <a:ext cx="515362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CC (n=3)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 rot="704072">
                <a:off x="5838704" y="3264355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Ofsted (n=9)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 rot="18199298">
                <a:off x="5271520" y="1773858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ESFA (n=10)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 rot="2198138">
                <a:off x="5102493" y="3435189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Ofqual (n=2)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 rot="3002983">
                <a:off x="5266474" y="383963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 (n=1)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 rot="2450707">
                <a:off x="5212900" y="3636046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STA (n=1)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 rot="19500686">
                <a:off x="5415249" y="2282439"/>
                <a:ext cx="908612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NHS BSA (n=1)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 rot="17033506">
                <a:off x="4950250" y="108199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DVSA (n=16)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 rot="16707174">
                <a:off x="4747807" y="1037472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DVLA (n=16)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 rot="16353225">
                <a:off x="4528197" y="1726906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DfT (n=8)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 rot="5011192">
                <a:off x="4447288" y="2412560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CAA (n=1)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 rot="17490438">
                <a:off x="4827401" y="210066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HE (n=1)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 rot="4360523">
                <a:off x="4781111" y="3769554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LAA (n=2)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rot="3927969">
                <a:off x="4894558" y="3783545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DBS (n=1)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 rot="4244605">
                <a:off x="4267117" y="2279500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DCMS (n=1)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7870527">
                <a:off x="4150236" y="3618153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ONS (n=1)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 rot="3080008">
                <a:off x="4003344" y="246150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UKEF (n=1)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 rot="18367180">
                <a:off x="3777731" y="386892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 (n=11)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 rot="3989152">
                <a:off x="4283058" y="2739978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VOA (n=2)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 rot="1652100">
                <a:off x="3839934" y="2528817"/>
                <a:ext cx="715314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OPSS (n=2)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 rot="17583310">
                <a:off x="4275561" y="327290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MMO (n=2)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 rot="18764685">
                <a:off x="3957051" y="3502244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CH (n=7)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 rot="20972542">
                <a:off x="1619789" y="3527944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HMRC (n=30)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 rot="19809079">
                <a:off x="3653553" y="341753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DFIT (n=6)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 rot="21182436">
                <a:off x="3707685" y="3056871"/>
                <a:ext cx="733690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IUK (n=1)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 rot="16502688">
                <a:off x="4285477" y="472869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BEIS (n=18)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 rot="21586174">
                <a:off x="3843744" y="2966802"/>
                <a:ext cx="694050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(n=6)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 rot="992534">
                <a:off x="5458323" y="3323641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DHSC (n=5)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 rot="3248407">
                <a:off x="5087261" y="397678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UKVI (n=6)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 rot="18744490">
                <a:off x="5054066" y="2339551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GEO (n=1)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 rot="4600227">
                <a:off x="3909653" y="754728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HO (n=25)</a:t>
                </a: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 rot="19692734">
                <a:off x="5180645" y="249498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CQC (n=1)</a:t>
                </a: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 rot="20337917">
                <a:off x="5280899" y="266605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GRO (n=1)</a:t>
                </a: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 rot="20800839">
                <a:off x="5645388" y="2686392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HMCTS (n=7)</a:t>
                </a: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 rot="20517941">
                <a:off x="1989093" y="374086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DWP (n=27)</a:t>
                </a: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 rot="19965011">
                <a:off x="5931688" y="2215053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FCDO (n=12)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 rot="1789535">
                <a:off x="5371989" y="3561159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PHE (n=1)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 rot="1432291">
                <a:off x="5256358" y="337429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GDS (n=3)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 rot="16836104">
                <a:off x="4101594" y="4680645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DEFRA (n=17)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 rot="17032185">
                <a:off x="3913268" y="4597007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EA (n=18)</a:t>
                </a:r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rot="21424537" flipH="1" flipV="1">
                <a:off x="4676869" y="2670232"/>
                <a:ext cx="79857" cy="14120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21424537" flipH="1" flipV="1">
                <a:off x="4712075" y="2395125"/>
                <a:ext cx="108896" cy="38691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21424537" flipH="1" flipV="1">
                <a:off x="4875064" y="2482145"/>
                <a:ext cx="18173" cy="28170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21424537" flipV="1">
                <a:off x="5029089" y="2506676"/>
                <a:ext cx="99876" cy="27155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21424537" flipV="1">
                <a:off x="5063487" y="2630646"/>
                <a:ext cx="84639" cy="15938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21424537" flipV="1">
                <a:off x="5125915" y="2676670"/>
                <a:ext cx="126017" cy="15230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endCxn id="188" idx="2"/>
              </p:cNvCxnSpPr>
              <p:nvPr/>
            </p:nvCxnSpPr>
            <p:spPr>
              <a:xfrm rot="21424537" flipV="1">
                <a:off x="5172419" y="2595055"/>
                <a:ext cx="403971" cy="27078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21424537" flipV="1">
                <a:off x="5198428" y="2824169"/>
                <a:ext cx="136985" cy="7909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21424537" flipV="1">
                <a:off x="5231584" y="2916724"/>
                <a:ext cx="164066" cy="5184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rot="1728035">
                <a:off x="5189431" y="3320230"/>
                <a:ext cx="351873" cy="1892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21424537">
                <a:off x="5170845" y="3296013"/>
                <a:ext cx="199897" cy="21171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728035">
                <a:off x="5078708" y="3418293"/>
                <a:ext cx="455343" cy="148652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21424537">
                <a:off x="5089290" y="3359207"/>
                <a:ext cx="82490" cy="19443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21424537">
                <a:off x="4986170" y="3397056"/>
                <a:ext cx="14049" cy="114783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21424537">
                <a:off x="5057206" y="3475252"/>
                <a:ext cx="89280" cy="47356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21424537">
                <a:off x="5085331" y="3458199"/>
                <a:ext cx="18615" cy="681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21424537" flipH="1">
                <a:off x="4562694" y="3365719"/>
                <a:ext cx="219115" cy="34540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21424537" flipH="1">
                <a:off x="4508066" y="3302013"/>
                <a:ext cx="189781" cy="14518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/>
              <p:cNvSpPr txBox="1"/>
              <p:nvPr/>
            </p:nvSpPr>
            <p:spPr>
              <a:xfrm rot="21591419">
                <a:off x="5426217" y="2979714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NHS D (n=4)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 rot="353693">
                <a:off x="5425365" y="3086950"/>
                <a:ext cx="1060803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LR (n=4)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 rot="4609778">
                <a:off x="4810627" y="4192387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OPG (n=2)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4845344">
                <a:off x="4637638" y="3760439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HMPA (n=1)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 rot="5062244">
                <a:off x="4565511" y="3821215"/>
                <a:ext cx="850219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APHA (n=3)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 rot="723939">
                <a:off x="3638126" y="2758857"/>
                <a:ext cx="705437" cy="17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8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MCA (n=3)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41753" y="1657046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A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4928678" y="6715245"/>
            <a:ext cx="279244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11784" y="7014990"/>
            <a:ext cx="2301233" cy="2015386"/>
            <a:chOff x="135451" y="5068391"/>
            <a:chExt cx="2170892" cy="1911758"/>
          </a:xfrm>
        </p:grpSpPr>
        <p:sp>
          <p:nvSpPr>
            <p:cNvPr id="119" name="TextBox 118"/>
            <p:cNvSpPr txBox="1"/>
            <p:nvPr/>
          </p:nvSpPr>
          <p:spPr>
            <a:xfrm>
              <a:off x="1199929" y="6790381"/>
              <a:ext cx="370793" cy="189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Rank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 rot="16200000">
              <a:off x="-228794" y="5838253"/>
              <a:ext cx="917213" cy="18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>
                  <a:latin typeface="Helvetica" panose="020B0604020202020204" pitchFamily="34" charset="0"/>
                  <a:cs typeface="Helvetica" panose="020B0604020202020204" pitchFamily="34" charset="0"/>
                </a:rPr>
                <a:t>Transaction volume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823" y="5068391"/>
              <a:ext cx="936475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>
                  <a:latin typeface="Helvetica" panose="020B0604020202020204" pitchFamily="34" charset="0"/>
                  <a:cs typeface="Helvetica" panose="020B0604020202020204" pitchFamily="34" charset="0"/>
                </a:rPr>
                <a:t>Check if a vehicle is taxed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46082" y="5154662"/>
              <a:ext cx="660758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>
                  <a:latin typeface="Helvetica" panose="020B0604020202020204" pitchFamily="34" charset="0"/>
                  <a:cs typeface="Helvetica" panose="020B0604020202020204" pitchFamily="34" charset="0"/>
                </a:rPr>
                <a:t>Tax your vehicle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45688" y="5524862"/>
              <a:ext cx="527709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>
                  <a:latin typeface="Helvetica" panose="020B0604020202020204" pitchFamily="34" charset="0"/>
                  <a:cs typeface="Helvetica" panose="020B0604020202020204" pitchFamily="34" charset="0"/>
                </a:rPr>
                <a:t>Dart charge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84435" y="5727335"/>
              <a:ext cx="1055097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>
                  <a:latin typeface="Helvetica" panose="020B0604020202020204" pitchFamily="34" charset="0"/>
                  <a:cs typeface="Helvetica" panose="020B0604020202020204" pitchFamily="34" charset="0"/>
                </a:rPr>
                <a:t>Report a COVID-19 test result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018407" y="5907357"/>
              <a:ext cx="1090363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>
                  <a:latin typeface="Helvetica" panose="020B0604020202020204" pitchFamily="34" charset="0"/>
                  <a:cs typeface="Helvetica" panose="020B0604020202020204" pitchFamily="34" charset="0"/>
                </a:rPr>
                <a:t>Search for property information</a:t>
              </a:r>
            </a:p>
          </p:txBody>
        </p:sp>
        <p:cxnSp>
          <p:nvCxnSpPr>
            <p:cNvPr id="139" name="Straight Arrow Connector 138"/>
            <p:cNvCxnSpPr>
              <a:cxnSpLocks/>
            </p:cNvCxnSpPr>
            <p:nvPr/>
          </p:nvCxnSpPr>
          <p:spPr>
            <a:xfrm flipV="1">
              <a:off x="659038" y="5395156"/>
              <a:ext cx="147535" cy="19046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cxnSpLocks/>
            </p:cNvCxnSpPr>
            <p:nvPr/>
          </p:nvCxnSpPr>
          <p:spPr>
            <a:xfrm flipH="1">
              <a:off x="555852" y="5151148"/>
              <a:ext cx="215212" cy="265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cxnSpLocks/>
            </p:cNvCxnSpPr>
            <p:nvPr/>
          </p:nvCxnSpPr>
          <p:spPr>
            <a:xfrm flipH="1">
              <a:off x="755262" y="5249134"/>
              <a:ext cx="180380" cy="74973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cxnSpLocks/>
            </p:cNvCxnSpPr>
            <p:nvPr/>
          </p:nvCxnSpPr>
          <p:spPr>
            <a:xfrm flipV="1">
              <a:off x="1016722" y="5455455"/>
              <a:ext cx="1685" cy="30246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cxnSpLocks/>
            </p:cNvCxnSpPr>
            <p:nvPr/>
          </p:nvCxnSpPr>
          <p:spPr>
            <a:xfrm flipH="1" flipV="1">
              <a:off x="1228557" y="5489175"/>
              <a:ext cx="303077" cy="465219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238422" y="5318359"/>
              <a:ext cx="1067921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>
                  <a:latin typeface="Helvetica" panose="020B0604020202020204" pitchFamily="34" charset="0"/>
                  <a:cs typeface="Helvetica" panose="020B0604020202020204" pitchFamily="34" charset="0"/>
                </a:rPr>
                <a:t>Apply online for a UK passport</a:t>
              </a: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H="1">
              <a:off x="1184031" y="5403749"/>
              <a:ext cx="130739" cy="597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1488" y="6499795"/>
              <a:ext cx="45719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1298" y="6428745"/>
              <a:ext cx="4427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Service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38096" y="6676376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C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2402958" y="6663319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D</a:t>
            </a:r>
          </a:p>
        </p:txBody>
      </p:sp>
      <p:pic>
        <p:nvPicPr>
          <p:cNvPr id="396" name="Picture 39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t="8567" r="7422" b="5985"/>
          <a:stretch/>
        </p:blipFill>
        <p:spPr>
          <a:xfrm rot="17363757" flipH="1" flipV="1">
            <a:off x="3605080" y="2128224"/>
            <a:ext cx="4100599" cy="2923994"/>
          </a:xfrm>
          <a:prstGeom prst="plaque">
            <a:avLst>
              <a:gd name="adj" fmla="val 16330"/>
            </a:avLst>
          </a:prstGeom>
        </p:spPr>
      </p:pic>
      <p:grpSp>
        <p:nvGrpSpPr>
          <p:cNvPr id="83" name="Group 82"/>
          <p:cNvGrpSpPr/>
          <p:nvPr/>
        </p:nvGrpSpPr>
        <p:grpSpPr>
          <a:xfrm>
            <a:off x="4029360" y="5401397"/>
            <a:ext cx="1341202" cy="1261718"/>
            <a:chOff x="55855" y="4830094"/>
            <a:chExt cx="1341202" cy="1261718"/>
          </a:xfrm>
        </p:grpSpPr>
        <p:sp>
          <p:nvSpPr>
            <p:cNvPr id="390" name="TextBox 389"/>
            <p:cNvSpPr txBox="1"/>
            <p:nvPr/>
          </p:nvSpPr>
          <p:spPr>
            <a:xfrm>
              <a:off x="404478" y="5016874"/>
              <a:ext cx="8226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≥ 30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404478" y="5907146"/>
              <a:ext cx="7793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≤ 4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04478" y="5239442"/>
              <a:ext cx="9925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20 ≤ Service count ≤ 29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404478" y="5462010"/>
              <a:ext cx="9925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11 ≤ Service count ≤ 19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404478" y="5684578"/>
              <a:ext cx="9492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5 ≤ Service count ≤ 10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5855" y="4830094"/>
              <a:ext cx="334722" cy="335865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Oval 385"/>
            <p:cNvSpPr/>
            <p:nvPr/>
          </p:nvSpPr>
          <p:spPr>
            <a:xfrm>
              <a:off x="88543" y="5186058"/>
              <a:ext cx="269344" cy="276901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Oval 386"/>
            <p:cNvSpPr/>
            <p:nvPr/>
          </p:nvSpPr>
          <p:spPr>
            <a:xfrm>
              <a:off x="118031" y="5482607"/>
              <a:ext cx="210367" cy="199796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Oval 387"/>
            <p:cNvSpPr/>
            <p:nvPr/>
          </p:nvSpPr>
          <p:spPr>
            <a:xfrm>
              <a:off x="147035" y="5703679"/>
              <a:ext cx="146464" cy="146464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Oval 388"/>
            <p:cNvSpPr/>
            <p:nvPr/>
          </p:nvSpPr>
          <p:spPr>
            <a:xfrm>
              <a:off x="193303" y="5966522"/>
              <a:ext cx="47057" cy="52846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3894234" y="1666221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738" y="71205"/>
            <a:ext cx="5537790" cy="1355109"/>
            <a:chOff x="1948271" y="70366"/>
            <a:chExt cx="5537790" cy="1355109"/>
          </a:xfrm>
        </p:grpSpPr>
        <p:sp>
          <p:nvSpPr>
            <p:cNvPr id="64" name="Rectangle 63"/>
            <p:cNvSpPr/>
            <p:nvPr/>
          </p:nvSpPr>
          <p:spPr>
            <a:xfrm>
              <a:off x="5038376" y="1043026"/>
              <a:ext cx="276635" cy="96354"/>
            </a:xfrm>
            <a:prstGeom prst="rect">
              <a:avLst/>
            </a:prstGeom>
            <a:solidFill>
              <a:srgbClr val="DC39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20703" y="988046"/>
              <a:ext cx="508473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DC3977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Benefits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059140" y="575647"/>
              <a:ext cx="276635" cy="96354"/>
            </a:xfrm>
            <a:prstGeom prst="rect">
              <a:avLst/>
            </a:prstGeom>
            <a:solidFill>
              <a:srgbClr val="0452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058503" y="1273243"/>
              <a:ext cx="276635" cy="96354"/>
            </a:xfrm>
            <a:prstGeom prst="rect">
              <a:avLst/>
            </a:prstGeom>
            <a:solidFill>
              <a:srgbClr val="79C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557236" y="801560"/>
              <a:ext cx="276635" cy="96354"/>
            </a:xfrm>
            <a:prstGeom prst="rect">
              <a:avLst/>
            </a:prstGeom>
            <a:solidFill>
              <a:srgbClr val="00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321666" y="496813"/>
              <a:ext cx="1184940" cy="28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04527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Births, deaths, marriages</a:t>
              </a:r>
            </a:p>
            <a:p>
              <a:r>
                <a:rPr lang="en-GB" sz="700" dirty="0">
                  <a:solidFill>
                    <a:srgbClr val="04527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&amp; care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059140" y="346887"/>
              <a:ext cx="276635" cy="96354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321666" y="262518"/>
              <a:ext cx="1178528" cy="28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00336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Citizenship &amp; living in the</a:t>
              </a:r>
            </a:p>
            <a:p>
              <a:r>
                <a:rPr lang="en-GB" sz="700" dirty="0">
                  <a:solidFill>
                    <a:srgbClr val="00336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UK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320861" y="578172"/>
              <a:ext cx="276635" cy="96354"/>
            </a:xfrm>
            <a:prstGeom prst="rect">
              <a:avLst/>
            </a:prstGeom>
            <a:solidFill>
              <a:srgbClr val="F7E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038376" y="574908"/>
              <a:ext cx="276635" cy="96354"/>
            </a:xfrm>
            <a:prstGeom prst="rect">
              <a:avLst/>
            </a:prstGeom>
            <a:solidFill>
              <a:srgbClr val="6200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557236" y="1269549"/>
              <a:ext cx="276635" cy="96354"/>
            </a:xfrm>
            <a:prstGeom prst="rect">
              <a:avLst/>
            </a:prstGeom>
            <a:solidFill>
              <a:srgbClr val="33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594862" y="529091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F7E3B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Coronavirus </a:t>
              </a:r>
            </a:p>
            <a:p>
              <a:r>
                <a:rPr lang="en-GB" sz="700" dirty="0">
                  <a:solidFill>
                    <a:srgbClr val="F7E3B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(COVID-19)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038376" y="1277084"/>
              <a:ext cx="276635" cy="96354"/>
            </a:xfrm>
            <a:prstGeom prst="rect">
              <a:avLst/>
            </a:prstGeom>
            <a:solidFill>
              <a:srgbClr val="F07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297834" y="754028"/>
              <a:ext cx="976549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7C1D6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Visas &amp; immigration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320861" y="349426"/>
              <a:ext cx="276635" cy="96354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59140" y="1033166"/>
              <a:ext cx="276635" cy="96354"/>
            </a:xfrm>
            <a:prstGeom prst="rect">
              <a:avLst/>
            </a:prstGeom>
            <a:solidFill>
              <a:srgbClr val="048D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557236" y="1035555"/>
              <a:ext cx="276635" cy="9635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591264" y="296968"/>
              <a:ext cx="894797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FF66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Employing people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059140" y="804407"/>
              <a:ext cx="276635" cy="96354"/>
            </a:xfrm>
            <a:prstGeom prst="rect">
              <a:avLst/>
            </a:prstGeom>
            <a:solidFill>
              <a:srgbClr val="33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038376" y="808967"/>
              <a:ext cx="276635" cy="96354"/>
            </a:xfrm>
            <a:prstGeom prst="rect">
              <a:avLst/>
            </a:prstGeom>
            <a:solidFill>
              <a:srgbClr val="7C1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5328974" y="1225420"/>
              <a:ext cx="12298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F0746E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Education, training &amp; skills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321666" y="756750"/>
              <a:ext cx="119616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33666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Working, jobs &amp; pensions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829432" y="758585"/>
              <a:ext cx="1215397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0033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Business &amp; self-employed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321666" y="1220305"/>
              <a:ext cx="1045479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79CA9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Childcare &amp; parenting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3829432" y="1219074"/>
              <a:ext cx="1122423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3399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Crime, justice &amp; the law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05696" y="518308"/>
              <a:ext cx="1018227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62006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Driving and transport</a:t>
              </a: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2321666" y="940191"/>
              <a:ext cx="894797" cy="28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048D9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Housing and local</a:t>
              </a:r>
            </a:p>
            <a:p>
              <a:r>
                <a:rPr lang="en-GB" sz="700" dirty="0">
                  <a:solidFill>
                    <a:srgbClr val="048D9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services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829432" y="955539"/>
              <a:ext cx="888385" cy="28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0066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Environment and </a:t>
              </a:r>
            </a:p>
            <a:p>
              <a:r>
                <a:rPr lang="en-GB" sz="700" dirty="0">
                  <a:solidFill>
                    <a:srgbClr val="0066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countryside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557236" y="567565"/>
              <a:ext cx="276635" cy="96354"/>
            </a:xfrm>
            <a:prstGeom prst="rect">
              <a:avLst/>
            </a:prstGeom>
            <a:solidFill>
              <a:srgbClr val="656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5038376" y="340849"/>
              <a:ext cx="276635" cy="96354"/>
            </a:xfrm>
            <a:prstGeom prst="rect">
              <a:avLst/>
            </a:prstGeom>
            <a:solidFill>
              <a:srgbClr val="6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829432" y="519701"/>
              <a:ext cx="846707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65653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National security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5294139" y="275760"/>
              <a:ext cx="774571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65010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Money and tax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557236" y="333571"/>
              <a:ext cx="276635" cy="96354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DC3876"/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829432" y="254533"/>
              <a:ext cx="894797" cy="286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9933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Passport, travel &amp;</a:t>
              </a:r>
            </a:p>
            <a:p>
              <a:r>
                <a:rPr lang="en-GB" sz="700" dirty="0">
                  <a:solidFill>
                    <a:srgbClr val="9933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living abroad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948271" y="70366"/>
              <a:ext cx="7745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Service topic</a:t>
              </a:r>
              <a:endParaRPr lang="en-GB" sz="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5078" y="49638"/>
            <a:ext cx="7385045" cy="13957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5568581" y="61361"/>
            <a:ext cx="1873650" cy="1321862"/>
            <a:chOff x="684" y="76386"/>
            <a:chExt cx="1873650" cy="1321862"/>
          </a:xfrm>
        </p:grpSpPr>
        <p:sp>
          <p:nvSpPr>
            <p:cNvPr id="282" name="Oval 281"/>
            <p:cNvSpPr/>
            <p:nvPr/>
          </p:nvSpPr>
          <p:spPr>
            <a:xfrm rot="20962265">
              <a:off x="134038" y="810192"/>
              <a:ext cx="102689" cy="95540"/>
            </a:xfrm>
            <a:prstGeom prst="ellipse">
              <a:avLst/>
            </a:prstGeom>
            <a:solidFill>
              <a:srgbClr val="27635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Oval 282"/>
            <p:cNvSpPr/>
            <p:nvPr/>
          </p:nvSpPr>
          <p:spPr>
            <a:xfrm rot="20962265">
              <a:off x="135009" y="581988"/>
              <a:ext cx="102689" cy="95540"/>
            </a:xfrm>
            <a:prstGeom prst="ellipse">
              <a:avLst/>
            </a:prstGeom>
            <a:solidFill>
              <a:srgbClr val="04527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 rot="20962265">
              <a:off x="125138" y="1256465"/>
              <a:ext cx="102689" cy="95540"/>
            </a:xfrm>
            <a:prstGeom prst="ellipse">
              <a:avLst/>
            </a:prstGeom>
            <a:solidFill>
              <a:srgbClr val="6D7C3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 rot="20962265">
              <a:off x="1360754" y="568566"/>
              <a:ext cx="102689" cy="95540"/>
            </a:xfrm>
            <a:prstGeom prst="ellipse">
              <a:avLst/>
            </a:prstGeom>
            <a:solidFill>
              <a:srgbClr val="694F6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 rot="20962265">
              <a:off x="134457" y="353785"/>
              <a:ext cx="102689" cy="95540"/>
            </a:xfrm>
            <a:prstGeom prst="ellipse">
              <a:avLst/>
            </a:prstGeom>
            <a:solidFill>
              <a:srgbClr val="16506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 rot="20962265">
              <a:off x="748373" y="1263690"/>
              <a:ext cx="102689" cy="95540"/>
            </a:xfrm>
            <a:prstGeom prst="ellipse">
              <a:avLst/>
            </a:prstGeom>
            <a:solidFill>
              <a:srgbClr val="FDBAC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Oval 289"/>
            <p:cNvSpPr/>
            <p:nvPr/>
          </p:nvSpPr>
          <p:spPr>
            <a:xfrm rot="20962265">
              <a:off x="748373" y="1033939"/>
              <a:ext cx="102689" cy="95540"/>
            </a:xfrm>
            <a:prstGeom prst="ellipse">
              <a:avLst/>
            </a:prstGeom>
            <a:solidFill>
              <a:srgbClr val="FCA99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 rot="20962265">
              <a:off x="129740" y="1038393"/>
              <a:ext cx="102689" cy="95540"/>
            </a:xfrm>
            <a:prstGeom prst="ellipse">
              <a:avLst/>
            </a:prstGeom>
            <a:solidFill>
              <a:srgbClr val="48714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 rot="20962265">
              <a:off x="748373" y="804190"/>
              <a:ext cx="102689" cy="95540"/>
            </a:xfrm>
            <a:prstGeom prst="ellipse">
              <a:avLst/>
            </a:prstGeom>
            <a:solidFill>
              <a:srgbClr val="EB9A6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 rot="20962265">
              <a:off x="748373" y="574441"/>
              <a:ext cx="102689" cy="95540"/>
            </a:xfrm>
            <a:prstGeom prst="ellipse">
              <a:avLst/>
            </a:prstGeom>
            <a:solidFill>
              <a:srgbClr val="C4913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 rot="20962265">
              <a:off x="748373" y="349772"/>
              <a:ext cx="102689" cy="95540"/>
            </a:xfrm>
            <a:prstGeom prst="ellipse">
              <a:avLst/>
            </a:prstGeom>
            <a:solidFill>
              <a:srgbClr val="97882C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Oval 294"/>
            <p:cNvSpPr/>
            <p:nvPr/>
          </p:nvSpPr>
          <p:spPr>
            <a:xfrm rot="20962265">
              <a:off x="1360754" y="785137"/>
              <a:ext cx="102689" cy="95540"/>
            </a:xfrm>
            <a:prstGeom prst="ellipse">
              <a:avLst/>
            </a:prstGeom>
            <a:solidFill>
              <a:srgbClr val="728082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Oval 295"/>
            <p:cNvSpPr/>
            <p:nvPr/>
          </p:nvSpPr>
          <p:spPr>
            <a:xfrm rot="20962265">
              <a:off x="1360754" y="351995"/>
              <a:ext cx="102689" cy="95540"/>
            </a:xfrm>
            <a:prstGeom prst="ellipse">
              <a:avLst/>
            </a:prstGeom>
            <a:solidFill>
              <a:srgbClr val="A1A146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Oval 296"/>
            <p:cNvSpPr/>
            <p:nvPr/>
          </p:nvSpPr>
          <p:spPr>
            <a:xfrm rot="20962265">
              <a:off x="1360754" y="1001708"/>
              <a:ext cx="102689" cy="95540"/>
            </a:xfrm>
            <a:prstGeom prst="ellipse">
              <a:avLst/>
            </a:prstGeom>
            <a:solidFill>
              <a:srgbClr val="6B6868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29874" y="759895"/>
              <a:ext cx="388248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27635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BEIS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229874" y="533285"/>
              <a:ext cx="319318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0F395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32913" y="1206747"/>
              <a:ext cx="486030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6D7C3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DEFRA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457232" y="518433"/>
              <a:ext cx="417102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694F67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DVLA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229874" y="306675"/>
              <a:ext cx="426720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16506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DVSA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846676" y="1212120"/>
              <a:ext cx="393056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FDBAC7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DWP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846676" y="984443"/>
              <a:ext cx="333746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FCA995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DfE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29874" y="986505"/>
              <a:ext cx="303288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48714F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EA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46676" y="756767"/>
              <a:ext cx="417102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EB9A6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ESFA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46676" y="529091"/>
              <a:ext cx="437940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C49138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FCDO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84" y="138345"/>
              <a:ext cx="0" cy="125596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/>
            <p:cNvSpPr txBox="1"/>
            <p:nvPr/>
          </p:nvSpPr>
          <p:spPr>
            <a:xfrm>
              <a:off x="843616" y="299851"/>
              <a:ext cx="4523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97882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HMRC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457232" y="735946"/>
              <a:ext cx="319318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728082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HO</a:t>
              </a: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457232" y="290760"/>
              <a:ext cx="354584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A1A14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MoJ</a:t>
              </a: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457232" y="943300"/>
              <a:ext cx="410690" cy="18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6B6868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Other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58173" y="76386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anose="020B0604020202020204" pitchFamily="34" charset="0"/>
                  <a:cs typeface="Helvetica" panose="020B0604020202020204" pitchFamily="34" charset="0"/>
                </a:rPr>
                <a:t>Organisation</a:t>
              </a:r>
              <a:endParaRPr lang="en-GB" sz="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99947" y="4178407"/>
            <a:ext cx="296876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10" b="1" dirty="0">
                <a:latin typeface="Helvetica" panose="020B0604020202020204" pitchFamily="34" charset="0"/>
                <a:cs typeface="Helvetica" panose="020B0604020202020204" pitchFamily="34" charset="0"/>
              </a:rPr>
              <a:t>DfE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078796" y="3825371"/>
            <a:ext cx="378630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10" b="1" dirty="0">
                <a:latin typeface="Helvetica" panose="020B0604020202020204" pitchFamily="34" charset="0"/>
                <a:cs typeface="Helvetica" panose="020B0604020202020204" pitchFamily="34" charset="0"/>
              </a:rPr>
              <a:t>HMRC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400792" y="3939979"/>
            <a:ext cx="336952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10" b="1" dirty="0">
                <a:latin typeface="Helvetica" panose="020B0604020202020204" pitchFamily="34" charset="0"/>
                <a:cs typeface="Helvetica" panose="020B0604020202020204" pitchFamily="34" charset="0"/>
              </a:rPr>
              <a:t>DWP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5668809" y="3134892"/>
            <a:ext cx="282450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10" b="1" dirty="0">
                <a:latin typeface="Helvetica" panose="020B0604020202020204" pitchFamily="34" charset="0"/>
                <a:cs typeface="Helvetica" panose="020B0604020202020204" pitchFamily="34" charset="0"/>
              </a:rPr>
              <a:t>HO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BE96FC-30AA-8D7E-3822-5A174966D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09" y="7012198"/>
            <a:ext cx="2237178" cy="17935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CC7DB-595A-47B2-7569-34E56476E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102" y="7016230"/>
            <a:ext cx="2460676" cy="17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6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492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Straub</dc:creator>
  <cp:lastModifiedBy>Jonathan Bright</cp:lastModifiedBy>
  <cp:revision>65</cp:revision>
  <dcterms:created xsi:type="dcterms:W3CDTF">2024-02-24T15:17:21Z</dcterms:created>
  <dcterms:modified xsi:type="dcterms:W3CDTF">2024-03-13T18:18:46Z</dcterms:modified>
</cp:coreProperties>
</file>