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2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Layouts/slideLayout99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8" r:id="rId3"/>
    <p:sldMasterId id="2147483704" r:id="rId4"/>
    <p:sldMasterId id="2147483720" r:id="rId5"/>
    <p:sldMasterId id="2147483736" r:id="rId6"/>
    <p:sldMasterId id="2147483752" r:id="rId7"/>
  </p:sldMasterIdLst>
  <p:notesMasterIdLst>
    <p:notesMasterId r:id="rId13"/>
  </p:notesMasterIdLst>
  <p:sldIdLst>
    <p:sldId id="403" r:id="rId8"/>
    <p:sldId id="387" r:id="rId9"/>
    <p:sldId id="389" r:id="rId10"/>
    <p:sldId id="400" r:id="rId11"/>
    <p:sldId id="402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738" autoAdjust="0"/>
  </p:normalViewPr>
  <p:slideViewPr>
    <p:cSldViewPr snapToGrid="0">
      <p:cViewPr varScale="1">
        <p:scale>
          <a:sx n="95" d="100"/>
          <a:sy n="95" d="100"/>
        </p:scale>
        <p:origin x="-1334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ACB42-2B8A-45F4-8328-98D1DDF2C7B5}" type="datetimeFigureOut">
              <a:rPr lang="ko-KR" altLang="en-US" smtClean="0"/>
              <a:pPr/>
              <a:t>2019-01-26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F8870-8A32-4D7A-9BD5-FB913F8D69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10561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C5B2-56CF-4A7F-BEA1-F3385EE6C052}" type="datetimeFigureOut">
              <a:rPr lang="ko-KR" altLang="en-US" smtClean="0"/>
              <a:pPr/>
              <a:t>2019-01-26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93B4-8A12-450C-A654-F14D8FF5B6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0458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C5B2-56CF-4A7F-BEA1-F3385EE6C052}" type="datetimeFigureOut">
              <a:rPr lang="ko-KR" altLang="en-US" smtClean="0"/>
              <a:pPr/>
              <a:t>2019-01-26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93B4-8A12-450C-A654-F14D8FF5B6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6608331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="" xmlns:p14="http://schemas.microsoft.com/office/powerpoint/2010/main" val="420305152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5213" cy="10652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447800"/>
            <a:ext cx="4265613" cy="4646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47800"/>
            <a:ext cx="4267200" cy="4646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579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C5B2-56CF-4A7F-BEA1-F3385EE6C052}" type="datetimeFigureOut">
              <a:rPr lang="ko-KR" altLang="en-US" smtClean="0"/>
              <a:pPr/>
              <a:t>2019-01-26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93B4-8A12-450C-A654-F14D8FF5B6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49292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8886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18500" cy="5181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2119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131840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6293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7008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54966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5721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3895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C5B2-56CF-4A7F-BEA1-F3385EE6C052}" type="datetimeFigureOut">
              <a:rPr lang="ko-KR" altLang="en-US" smtClean="0"/>
              <a:pPr/>
              <a:t>2019-01-26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93B4-8A12-450C-A654-F14D8FF5B6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59093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7285435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37414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1397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83185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3" y="3810000"/>
            <a:ext cx="83185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31451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787316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="" xmlns:p14="http://schemas.microsoft.com/office/powerpoint/2010/main" val="9322912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5213" cy="10652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447800"/>
            <a:ext cx="4265613" cy="4646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47800"/>
            <a:ext cx="4267200" cy="4646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42723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93156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18500" cy="5181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89719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47275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C5B2-56CF-4A7F-BEA1-F3385EE6C052}" type="datetimeFigureOut">
              <a:rPr lang="ko-KR" altLang="en-US" smtClean="0"/>
              <a:pPr/>
              <a:t>2019-01-26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93B4-8A12-450C-A654-F14D8FF5B6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66777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8102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84493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71198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6522661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6232335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952154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62482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689266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83185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3" y="3810000"/>
            <a:ext cx="83185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180053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011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C5B2-56CF-4A7F-BEA1-F3385EE6C052}" type="datetimeFigureOut">
              <a:rPr lang="ko-KR" altLang="en-US" smtClean="0"/>
              <a:pPr/>
              <a:t>2019-01-26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93B4-8A12-450C-A654-F14D8FF5B6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7445191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="" xmlns:p14="http://schemas.microsoft.com/office/powerpoint/2010/main" val="12833620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5213" cy="10652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447800"/>
            <a:ext cx="4265613" cy="4646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47800"/>
            <a:ext cx="4267200" cy="4646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19153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45931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18500" cy="5181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25833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991718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26244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67713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88206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41336893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87019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C5B2-56CF-4A7F-BEA1-F3385EE6C052}" type="datetimeFigureOut">
              <a:rPr lang="ko-KR" altLang="en-US" smtClean="0"/>
              <a:pPr/>
              <a:t>2019-01-26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93B4-8A12-450C-A654-F14D8FF5B6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594084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5241289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15964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490462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83185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3" y="3810000"/>
            <a:ext cx="83185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11175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70464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="" xmlns:p14="http://schemas.microsoft.com/office/powerpoint/2010/main" val="215930424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5213" cy="10652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447800"/>
            <a:ext cx="4265613" cy="4646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47800"/>
            <a:ext cx="4267200" cy="4646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161686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78694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18500" cy="5181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09390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17342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C5B2-56CF-4A7F-BEA1-F3385EE6C052}" type="datetimeFigureOut">
              <a:rPr lang="ko-KR" altLang="en-US" smtClean="0"/>
              <a:pPr/>
              <a:t>2019-01-26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93B4-8A12-450C-A654-F14D8FF5B6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1239073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435586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684760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9484701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3684440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52765566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57085943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891268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717045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83185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3" y="3810000"/>
            <a:ext cx="83185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334706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038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C5B2-56CF-4A7F-BEA1-F3385EE6C052}" type="datetimeFigureOut">
              <a:rPr lang="ko-KR" altLang="en-US" smtClean="0"/>
              <a:pPr/>
              <a:t>2019-01-26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93B4-8A12-450C-A654-F14D8FF5B6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1213033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="" xmlns:p14="http://schemas.microsoft.com/office/powerpoint/2010/main" val="295577561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5213" cy="10652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447800"/>
            <a:ext cx="4265613" cy="4646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47800"/>
            <a:ext cx="4267200" cy="4646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109959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526267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18500" cy="5181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538122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8674869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202648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707658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332076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22024676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11039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C5B2-56CF-4A7F-BEA1-F3385EE6C052}" type="datetimeFigureOut">
              <a:rPr lang="ko-KR" altLang="en-US" smtClean="0"/>
              <a:pPr/>
              <a:t>2019-01-26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93B4-8A12-450C-A654-F14D8FF5B6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9756573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75632899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389318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346256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83185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3" y="3810000"/>
            <a:ext cx="83185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3600632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027498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="" xmlns:p14="http://schemas.microsoft.com/office/powerpoint/2010/main" val="116216104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5213" cy="10652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447800"/>
            <a:ext cx="4265613" cy="4646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47800"/>
            <a:ext cx="4267200" cy="4646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780391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761154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18500" cy="5181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3026083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98463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C5B2-56CF-4A7F-BEA1-F3385EE6C052}" type="datetimeFigureOut">
              <a:rPr lang="ko-KR" altLang="en-US" smtClean="0"/>
              <a:pPr/>
              <a:t>2019-01-26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93B4-8A12-450C-A654-F14D8FF5B6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03279174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379967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5688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711473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06780676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21392905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74690848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842989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4998037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83185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3" y="3810000"/>
            <a:ext cx="83185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4401238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691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8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43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58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73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9.xml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8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88.xml"/><Relationship Id="rId16" Type="http://schemas.openxmlformats.org/officeDocument/2006/relationships/theme" Target="../theme/theme7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1C5B2-56CF-4A7F-BEA1-F3385EE6C052}" type="datetimeFigureOut">
              <a:rPr lang="ko-KR" altLang="en-US" smtClean="0"/>
              <a:pPr/>
              <a:t>2019-01-26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F93B4-8A12-450C-A654-F14D8FF5B6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6653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 Third Level</a:t>
            </a:r>
          </a:p>
        </p:txBody>
      </p:sp>
      <p:grpSp>
        <p:nvGrpSpPr>
          <p:cNvPr id="8196" name="Group 22"/>
          <p:cNvGrpSpPr>
            <a:grpSpLocks/>
          </p:cNvGrpSpPr>
          <p:nvPr userDrawn="1"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1047" name="Rectangle 23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>
                <a:solidFill>
                  <a:srgbClr val="000000"/>
                </a:solidFill>
              </a:endParaRPr>
            </a:p>
          </p:txBody>
        </p:sp>
        <p:sp>
          <p:nvSpPr>
            <p:cNvPr id="1048" name="Rectangle 24"/>
            <p:cNvSpPr>
              <a:spLocks noChangeArrowheads="1"/>
            </p:cNvSpPr>
            <p:nvPr/>
          </p:nvSpPr>
          <p:spPr bwMode="auto">
            <a:xfrm>
              <a:off x="288" y="3408"/>
              <a:ext cx="5269" cy="1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eaLnBrk="0" fontAlgn="base" latinLnBrk="0" hangingPunct="0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</a:rPr>
                <a:t>  Jeff Howbert    		       Introduction to Machine Learning       	      Winter </a:t>
              </a:r>
              <a:r>
                <a:rPr lang="en-US" sz="1200" dirty="0" smtClean="0">
                  <a:solidFill>
                    <a:srgbClr val="000000"/>
                  </a:solidFill>
                </a:rPr>
                <a:t>2014              </a:t>
              </a:r>
              <a:fld id="{631FD619-C4DC-4D6F-90E4-57AA181FB40D}" type="slidenum">
                <a:rPr lang="en-US" sz="1200">
                  <a:solidFill>
                    <a:srgbClr val="000000"/>
                  </a:solidFill>
                </a:rPr>
                <a:pPr eaLnBrk="0" fontAlgn="base" latinLnBrk="0" hangingPunct="0">
                  <a:lnSpc>
                    <a:spcPts val="2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t>‹#›</a:t>
              </a:fld>
              <a:r>
                <a:rPr lang="en-US" sz="1200" dirty="0">
                  <a:solidFill>
                    <a:srgbClr val="000000"/>
                  </a:solidFill>
                </a:rPr>
                <a:t> </a:t>
              </a:r>
            </a:p>
          </p:txBody>
        </p:sp>
      </p:grpSp>
      <p:pic>
        <p:nvPicPr>
          <p:cNvPr id="8197" name="Picture 27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81000" y="825500"/>
            <a:ext cx="8305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27556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xStyles>
    <p:titleStyle>
      <a:lvl1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 Third Level</a:t>
            </a:r>
          </a:p>
        </p:txBody>
      </p:sp>
      <p:grpSp>
        <p:nvGrpSpPr>
          <p:cNvPr id="8196" name="Group 22"/>
          <p:cNvGrpSpPr>
            <a:grpSpLocks/>
          </p:cNvGrpSpPr>
          <p:nvPr userDrawn="1"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1047" name="Rectangle 23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>
                <a:solidFill>
                  <a:srgbClr val="000000"/>
                </a:solidFill>
              </a:endParaRPr>
            </a:p>
          </p:txBody>
        </p:sp>
        <p:sp>
          <p:nvSpPr>
            <p:cNvPr id="1048" name="Rectangle 24"/>
            <p:cNvSpPr>
              <a:spLocks noChangeArrowheads="1"/>
            </p:cNvSpPr>
            <p:nvPr/>
          </p:nvSpPr>
          <p:spPr bwMode="auto">
            <a:xfrm>
              <a:off x="288" y="3408"/>
              <a:ext cx="5269" cy="1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eaLnBrk="0" fontAlgn="base" latinLnBrk="0" hangingPunct="0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</a:rPr>
                <a:t>  Jeff Howbert    		       Introduction to Machine Learning       	      Winter </a:t>
              </a:r>
              <a:r>
                <a:rPr lang="en-US" sz="1200" dirty="0" smtClean="0">
                  <a:solidFill>
                    <a:srgbClr val="000000"/>
                  </a:solidFill>
                </a:rPr>
                <a:t>2014              </a:t>
              </a:r>
              <a:fld id="{631FD619-C4DC-4D6F-90E4-57AA181FB40D}" type="slidenum">
                <a:rPr lang="en-US" sz="1200">
                  <a:solidFill>
                    <a:srgbClr val="000000"/>
                  </a:solidFill>
                </a:rPr>
                <a:pPr eaLnBrk="0" fontAlgn="base" latinLnBrk="0" hangingPunct="0">
                  <a:lnSpc>
                    <a:spcPts val="2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t>‹#›</a:t>
              </a:fld>
              <a:r>
                <a:rPr lang="en-US" sz="1200" dirty="0">
                  <a:solidFill>
                    <a:srgbClr val="000000"/>
                  </a:solidFill>
                </a:rPr>
                <a:t> </a:t>
              </a:r>
            </a:p>
          </p:txBody>
        </p:sp>
      </p:grpSp>
      <p:pic>
        <p:nvPicPr>
          <p:cNvPr id="8197" name="Picture 27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81000" y="825500"/>
            <a:ext cx="8305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45892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</p:sldLayoutIdLst>
  <p:txStyles>
    <p:titleStyle>
      <a:lvl1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 Third Level</a:t>
            </a:r>
          </a:p>
        </p:txBody>
      </p:sp>
      <p:grpSp>
        <p:nvGrpSpPr>
          <p:cNvPr id="8196" name="Group 22"/>
          <p:cNvGrpSpPr>
            <a:grpSpLocks/>
          </p:cNvGrpSpPr>
          <p:nvPr userDrawn="1"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1047" name="Rectangle 23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>
                <a:solidFill>
                  <a:srgbClr val="000000"/>
                </a:solidFill>
              </a:endParaRPr>
            </a:p>
          </p:txBody>
        </p:sp>
        <p:sp>
          <p:nvSpPr>
            <p:cNvPr id="1048" name="Rectangle 24"/>
            <p:cNvSpPr>
              <a:spLocks noChangeArrowheads="1"/>
            </p:cNvSpPr>
            <p:nvPr/>
          </p:nvSpPr>
          <p:spPr bwMode="auto">
            <a:xfrm>
              <a:off x="288" y="3408"/>
              <a:ext cx="5269" cy="1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eaLnBrk="0" fontAlgn="base" latinLnBrk="0" hangingPunct="0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</a:rPr>
                <a:t>  Jeff Howbert    		       Introduction to Machine Learning       	      Winter </a:t>
              </a:r>
              <a:r>
                <a:rPr lang="en-US" sz="1200" dirty="0" smtClean="0">
                  <a:solidFill>
                    <a:srgbClr val="000000"/>
                  </a:solidFill>
                </a:rPr>
                <a:t>2014              </a:t>
              </a:r>
              <a:fld id="{631FD619-C4DC-4D6F-90E4-57AA181FB40D}" type="slidenum">
                <a:rPr lang="en-US" sz="1200">
                  <a:solidFill>
                    <a:srgbClr val="000000"/>
                  </a:solidFill>
                </a:rPr>
                <a:pPr eaLnBrk="0" fontAlgn="base" latinLnBrk="0" hangingPunct="0">
                  <a:lnSpc>
                    <a:spcPts val="2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t>‹#›</a:t>
              </a:fld>
              <a:r>
                <a:rPr lang="en-US" sz="1200" dirty="0">
                  <a:solidFill>
                    <a:srgbClr val="000000"/>
                  </a:solidFill>
                </a:rPr>
                <a:t> </a:t>
              </a:r>
            </a:p>
          </p:txBody>
        </p:sp>
      </p:grpSp>
      <p:pic>
        <p:nvPicPr>
          <p:cNvPr id="8197" name="Picture 27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81000" y="825500"/>
            <a:ext cx="8305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4868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txStyles>
    <p:titleStyle>
      <a:lvl1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 Third Level</a:t>
            </a:r>
          </a:p>
        </p:txBody>
      </p:sp>
      <p:grpSp>
        <p:nvGrpSpPr>
          <p:cNvPr id="8196" name="Group 22"/>
          <p:cNvGrpSpPr>
            <a:grpSpLocks/>
          </p:cNvGrpSpPr>
          <p:nvPr userDrawn="1"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1047" name="Rectangle 23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>
                <a:solidFill>
                  <a:srgbClr val="000000"/>
                </a:solidFill>
              </a:endParaRPr>
            </a:p>
          </p:txBody>
        </p:sp>
        <p:sp>
          <p:nvSpPr>
            <p:cNvPr id="1048" name="Rectangle 24"/>
            <p:cNvSpPr>
              <a:spLocks noChangeArrowheads="1"/>
            </p:cNvSpPr>
            <p:nvPr/>
          </p:nvSpPr>
          <p:spPr bwMode="auto">
            <a:xfrm>
              <a:off x="288" y="3408"/>
              <a:ext cx="5269" cy="1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eaLnBrk="0" fontAlgn="base" latinLnBrk="0" hangingPunct="0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</a:rPr>
                <a:t>  Jeff Howbert    		       Introduction to Machine Learning       	      Winter </a:t>
              </a:r>
              <a:r>
                <a:rPr lang="en-US" sz="1200" dirty="0" smtClean="0">
                  <a:solidFill>
                    <a:srgbClr val="000000"/>
                  </a:solidFill>
                </a:rPr>
                <a:t>2014              </a:t>
              </a:r>
              <a:fld id="{631FD619-C4DC-4D6F-90E4-57AA181FB40D}" type="slidenum">
                <a:rPr lang="en-US" sz="1200">
                  <a:solidFill>
                    <a:srgbClr val="000000"/>
                  </a:solidFill>
                </a:rPr>
                <a:pPr eaLnBrk="0" fontAlgn="base" latinLnBrk="0" hangingPunct="0">
                  <a:lnSpc>
                    <a:spcPts val="2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t>‹#›</a:t>
              </a:fld>
              <a:r>
                <a:rPr lang="en-US" sz="1200" dirty="0">
                  <a:solidFill>
                    <a:srgbClr val="000000"/>
                  </a:solidFill>
                </a:rPr>
                <a:t> </a:t>
              </a:r>
            </a:p>
          </p:txBody>
        </p:sp>
      </p:grpSp>
      <p:pic>
        <p:nvPicPr>
          <p:cNvPr id="8197" name="Picture 27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81000" y="825500"/>
            <a:ext cx="8305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3521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</p:sldLayoutIdLst>
  <p:txStyles>
    <p:titleStyle>
      <a:lvl1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 Third Level</a:t>
            </a:r>
          </a:p>
        </p:txBody>
      </p:sp>
      <p:grpSp>
        <p:nvGrpSpPr>
          <p:cNvPr id="8196" name="Group 22"/>
          <p:cNvGrpSpPr>
            <a:grpSpLocks/>
          </p:cNvGrpSpPr>
          <p:nvPr userDrawn="1"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1047" name="Rectangle 23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>
                <a:solidFill>
                  <a:srgbClr val="000000"/>
                </a:solidFill>
              </a:endParaRPr>
            </a:p>
          </p:txBody>
        </p:sp>
        <p:sp>
          <p:nvSpPr>
            <p:cNvPr id="1048" name="Rectangle 24"/>
            <p:cNvSpPr>
              <a:spLocks noChangeArrowheads="1"/>
            </p:cNvSpPr>
            <p:nvPr/>
          </p:nvSpPr>
          <p:spPr bwMode="auto">
            <a:xfrm>
              <a:off x="288" y="3408"/>
              <a:ext cx="5269" cy="1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eaLnBrk="0" fontAlgn="base" latinLnBrk="0" hangingPunct="0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</a:rPr>
                <a:t>  Jeff Howbert    		       Introduction to Machine Learning       	      Winter </a:t>
              </a:r>
              <a:r>
                <a:rPr lang="en-US" sz="1200" dirty="0" smtClean="0">
                  <a:solidFill>
                    <a:srgbClr val="000000"/>
                  </a:solidFill>
                </a:rPr>
                <a:t>2014              </a:t>
              </a:r>
              <a:fld id="{631FD619-C4DC-4D6F-90E4-57AA181FB40D}" type="slidenum">
                <a:rPr lang="en-US" sz="1200">
                  <a:solidFill>
                    <a:srgbClr val="000000"/>
                  </a:solidFill>
                </a:rPr>
                <a:pPr eaLnBrk="0" fontAlgn="base" latinLnBrk="0" hangingPunct="0">
                  <a:lnSpc>
                    <a:spcPts val="2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t>‹#›</a:t>
              </a:fld>
              <a:r>
                <a:rPr lang="en-US" sz="1200" dirty="0">
                  <a:solidFill>
                    <a:srgbClr val="000000"/>
                  </a:solidFill>
                </a:rPr>
                <a:t> </a:t>
              </a:r>
            </a:p>
          </p:txBody>
        </p:sp>
      </p:grpSp>
      <p:pic>
        <p:nvPicPr>
          <p:cNvPr id="8197" name="Picture 27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81000" y="825500"/>
            <a:ext cx="8305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67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  <p:txStyles>
    <p:titleStyle>
      <a:lvl1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 Third Level</a:t>
            </a:r>
          </a:p>
        </p:txBody>
      </p:sp>
      <p:grpSp>
        <p:nvGrpSpPr>
          <p:cNvPr id="8196" name="Group 22"/>
          <p:cNvGrpSpPr>
            <a:grpSpLocks/>
          </p:cNvGrpSpPr>
          <p:nvPr userDrawn="1"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1047" name="Rectangle 23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400" b="1">
                <a:solidFill>
                  <a:srgbClr val="000000"/>
                </a:solidFill>
              </a:endParaRPr>
            </a:p>
          </p:txBody>
        </p:sp>
        <p:sp>
          <p:nvSpPr>
            <p:cNvPr id="1048" name="Rectangle 24"/>
            <p:cNvSpPr>
              <a:spLocks noChangeArrowheads="1"/>
            </p:cNvSpPr>
            <p:nvPr/>
          </p:nvSpPr>
          <p:spPr bwMode="auto">
            <a:xfrm>
              <a:off x="288" y="3408"/>
              <a:ext cx="5269" cy="1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eaLnBrk="0" fontAlgn="base" latinLnBrk="0" hangingPunct="0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</a:rPr>
                <a:t>  Jeff Howbert    		       Introduction to Machine Learning       	      Winter </a:t>
              </a:r>
              <a:r>
                <a:rPr lang="en-US" sz="1200" dirty="0" smtClean="0">
                  <a:solidFill>
                    <a:srgbClr val="000000"/>
                  </a:solidFill>
                </a:rPr>
                <a:t>2014              </a:t>
              </a:r>
              <a:fld id="{631FD619-C4DC-4D6F-90E4-57AA181FB40D}" type="slidenum">
                <a:rPr lang="en-US" sz="1200">
                  <a:solidFill>
                    <a:srgbClr val="000000"/>
                  </a:solidFill>
                </a:rPr>
                <a:pPr eaLnBrk="0" fontAlgn="base" latinLnBrk="0" hangingPunct="0">
                  <a:lnSpc>
                    <a:spcPts val="2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t>‹#›</a:t>
              </a:fld>
              <a:r>
                <a:rPr lang="en-US" sz="1200" dirty="0">
                  <a:solidFill>
                    <a:srgbClr val="000000"/>
                  </a:solidFill>
                </a:rPr>
                <a:t> </a:t>
              </a:r>
            </a:p>
          </p:txBody>
        </p:sp>
      </p:grpSp>
      <p:pic>
        <p:nvPicPr>
          <p:cNvPr id="8197" name="Picture 27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81000" y="825500"/>
            <a:ext cx="8305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8497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</p:sldLayoutIdLst>
  <p:txStyles>
    <p:titleStyle>
      <a:lvl1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ub.ist.ac.at/~bbickel/downloads/2018_sigg_Learning3DAerodynamics.pdf" TargetMode="External"/><Relationship Id="rId2" Type="http://schemas.openxmlformats.org/officeDocument/2006/relationships/hyperlink" Target="https://youtu.be/U38cKk-sxy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emf"/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15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3978" y="2416026"/>
            <a:ext cx="76119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Learning Three-Dimensional Flow for Interactive Aerodynamic Design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36410" y="4391344"/>
            <a:ext cx="3013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youtu.be/U38cKk-sxyY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804736" y="5143182"/>
            <a:ext cx="5678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hlinkClick r:id="rId3"/>
              </a:rPr>
              <a:t>http://pub.ist.ac.at/~</a:t>
            </a:r>
            <a:r>
              <a:rPr lang="en-US" altLang="ko-KR" dirty="0" smtClean="0">
                <a:hlinkClick r:id="rId3"/>
              </a:rPr>
              <a:t>bbickel/downloads/2018_sigg_Learning3DAerodynamics.pdf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70447" y="5963471"/>
            <a:ext cx="3818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http://www.jaist.ac.jp/~xie/panel.html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4616" y="1956854"/>
            <a:ext cx="79747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achine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learning framework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which predicts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aerodynamic forces and velocity and pressure fields given a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three dimensional object shape and Reynolds number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input. 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457200"/>
          </a:xfrm>
          <a:ln/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Applications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23193" y="890752"/>
            <a:ext cx="833820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04912" y="1314088"/>
            <a:ext cx="82943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Learning Three-Dimensional Flow for Interactive Aerodynamic Design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3372343"/>
            <a:ext cx="9144000" cy="27815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5664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0"/>
          <p:cNvSpPr/>
          <p:nvPr/>
        </p:nvSpPr>
        <p:spPr>
          <a:xfrm>
            <a:off x="2948397" y="5694165"/>
            <a:ext cx="219339" cy="2163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9" name="Oval 21"/>
          <p:cNvSpPr/>
          <p:nvPr/>
        </p:nvSpPr>
        <p:spPr>
          <a:xfrm>
            <a:off x="4588797" y="5694165"/>
            <a:ext cx="219339" cy="2163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1" name="Straight Connector 23"/>
          <p:cNvCxnSpPr>
            <a:stCxn id="28" idx="0"/>
          </p:cNvCxnSpPr>
          <p:nvPr/>
        </p:nvCxnSpPr>
        <p:spPr>
          <a:xfrm flipV="1">
            <a:off x="3058067" y="5022972"/>
            <a:ext cx="123955" cy="671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4"/>
          <p:cNvCxnSpPr>
            <a:stCxn id="28" idx="0"/>
          </p:cNvCxnSpPr>
          <p:nvPr/>
        </p:nvCxnSpPr>
        <p:spPr>
          <a:xfrm flipV="1">
            <a:off x="3058067" y="5022972"/>
            <a:ext cx="752746" cy="671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5"/>
          <p:cNvCxnSpPr>
            <a:stCxn id="28" idx="0"/>
          </p:cNvCxnSpPr>
          <p:nvPr/>
        </p:nvCxnSpPr>
        <p:spPr>
          <a:xfrm flipV="1">
            <a:off x="3058067" y="5031035"/>
            <a:ext cx="1369788" cy="663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28"/>
          <p:cNvCxnSpPr>
            <a:stCxn id="29" idx="0"/>
          </p:cNvCxnSpPr>
          <p:nvPr/>
        </p:nvCxnSpPr>
        <p:spPr>
          <a:xfrm flipH="1" flipV="1">
            <a:off x="3182022" y="5022972"/>
            <a:ext cx="1516445" cy="671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29"/>
          <p:cNvCxnSpPr>
            <a:stCxn id="29" idx="0"/>
          </p:cNvCxnSpPr>
          <p:nvPr/>
        </p:nvCxnSpPr>
        <p:spPr>
          <a:xfrm flipH="1" flipV="1">
            <a:off x="3810813" y="5022972"/>
            <a:ext cx="887654" cy="671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1"/>
          <p:cNvCxnSpPr>
            <a:stCxn id="29" idx="0"/>
          </p:cNvCxnSpPr>
          <p:nvPr/>
        </p:nvCxnSpPr>
        <p:spPr>
          <a:xfrm flipH="1" flipV="1">
            <a:off x="4427855" y="5031035"/>
            <a:ext cx="270612" cy="663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5"/>
          <p:cNvCxnSpPr/>
          <p:nvPr/>
        </p:nvCxnSpPr>
        <p:spPr>
          <a:xfrm rot="5400000" flipH="1" flipV="1">
            <a:off x="3035090" y="4360364"/>
            <a:ext cx="319958" cy="13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72460" y="5861857"/>
            <a:ext cx="13071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b="1" dirty="0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Input layer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90976" y="4526342"/>
            <a:ext cx="15005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1">
              <a:spcBef>
                <a:spcPct val="50000"/>
              </a:spcBef>
            </a:pPr>
            <a:r>
              <a:rPr kumimoji="1" lang="en-US" altLang="ko-KR" b="1" dirty="0" smtClean="0">
                <a:solidFill>
                  <a:schemeClr val="folHlink"/>
                </a:solidFill>
                <a:latin typeface="굴림" pitchFamily="50" charset="-127"/>
                <a:ea typeface="굴림" pitchFamily="50" charset="-127"/>
              </a:rPr>
              <a:t>Gaussian Processing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80264" y="3815469"/>
            <a:ext cx="18361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b="1" dirty="0">
                <a:solidFill>
                  <a:srgbClr val="FF3300"/>
                </a:solidFill>
                <a:latin typeface="굴림" pitchFamily="50" charset="-127"/>
                <a:ea typeface="굴림" pitchFamily="50" charset="-127"/>
              </a:rPr>
              <a:t>Output </a:t>
            </a:r>
            <a:r>
              <a:rPr kumimoji="1" lang="en-US" altLang="ko-KR" b="1" dirty="0" smtClean="0">
                <a:solidFill>
                  <a:srgbClr val="FF3300"/>
                </a:solidFill>
                <a:latin typeface="굴림" pitchFamily="50" charset="-127"/>
                <a:ea typeface="굴림" pitchFamily="50" charset="-127"/>
              </a:rPr>
              <a:t>layer : Y</a:t>
            </a:r>
            <a:endParaRPr kumimoji="1" lang="en-US" altLang="ko-KR" b="1" dirty="0">
              <a:solidFill>
                <a:srgbClr val="FF33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Text Box 35"/>
          <p:cNvSpPr txBox="1">
            <a:spLocks noChangeArrowheads="1"/>
          </p:cNvSpPr>
          <p:nvPr/>
        </p:nvSpPr>
        <p:spPr bwMode="auto">
          <a:xfrm>
            <a:off x="2922136" y="5861857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b="1" dirty="0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x</a:t>
            </a:r>
            <a:r>
              <a:rPr kumimoji="1" lang="en-US" altLang="ko-KR" b="1" baseline="-25000" dirty="0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1</a:t>
            </a:r>
          </a:p>
        </p:txBody>
      </p:sp>
      <p:sp>
        <p:nvSpPr>
          <p:cNvPr id="13" name="Text Box 36"/>
          <p:cNvSpPr txBox="1">
            <a:spLocks noChangeArrowheads="1"/>
          </p:cNvSpPr>
          <p:nvPr/>
        </p:nvSpPr>
        <p:spPr bwMode="auto">
          <a:xfrm>
            <a:off x="3386248" y="5870388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b="1" dirty="0" smtClean="0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x</a:t>
            </a:r>
            <a:r>
              <a:rPr kumimoji="1" lang="en-US" altLang="ko-KR" b="1" baseline="-25000" dirty="0" smtClean="0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2 </a:t>
            </a:r>
            <a:endParaRPr kumimoji="1" lang="en-US" altLang="ko-KR" b="1" baseline="-25000" dirty="0">
              <a:solidFill>
                <a:schemeClr val="accent2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Text Box 38"/>
          <p:cNvSpPr txBox="1">
            <a:spLocks noChangeArrowheads="1"/>
          </p:cNvSpPr>
          <p:nvPr/>
        </p:nvSpPr>
        <p:spPr bwMode="auto">
          <a:xfrm>
            <a:off x="4543755" y="5891513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b="1" dirty="0" err="1" smtClean="0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x</a:t>
            </a:r>
            <a:r>
              <a:rPr kumimoji="1" lang="en-US" altLang="ko-KR" b="1" baseline="-25000" dirty="0" err="1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n</a:t>
            </a:r>
            <a:endParaRPr kumimoji="1" lang="en-US" altLang="ko-KR" b="1" baseline="-25000" dirty="0">
              <a:solidFill>
                <a:schemeClr val="accent2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Oval 21"/>
          <p:cNvSpPr/>
          <p:nvPr/>
        </p:nvSpPr>
        <p:spPr>
          <a:xfrm>
            <a:off x="3422067" y="5696665"/>
            <a:ext cx="219339" cy="21637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8" name="Straight Connector 23"/>
          <p:cNvCxnSpPr/>
          <p:nvPr/>
        </p:nvCxnSpPr>
        <p:spPr>
          <a:xfrm flipH="1" flipV="1">
            <a:off x="3182022" y="5022972"/>
            <a:ext cx="350730" cy="6961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4"/>
          <p:cNvCxnSpPr/>
          <p:nvPr/>
        </p:nvCxnSpPr>
        <p:spPr>
          <a:xfrm flipV="1">
            <a:off x="3532752" y="5022972"/>
            <a:ext cx="278061" cy="6961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25"/>
          <p:cNvCxnSpPr/>
          <p:nvPr/>
        </p:nvCxnSpPr>
        <p:spPr>
          <a:xfrm flipV="1">
            <a:off x="3532752" y="5031035"/>
            <a:ext cx="895103" cy="6881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47"/>
          <p:cNvSpPr txBox="1">
            <a:spLocks noChangeArrowheads="1"/>
          </p:cNvSpPr>
          <p:nvPr/>
        </p:nvSpPr>
        <p:spPr bwMode="auto">
          <a:xfrm>
            <a:off x="2922136" y="3816642"/>
            <a:ext cx="5802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b="1" dirty="0">
                <a:solidFill>
                  <a:srgbClr val="FF3300"/>
                </a:solidFill>
                <a:latin typeface="굴림" pitchFamily="50" charset="-127"/>
                <a:ea typeface="굴림" pitchFamily="50" charset="-127"/>
              </a:rPr>
              <a:t>d</a:t>
            </a:r>
            <a:r>
              <a:rPr kumimoji="1" lang="en-US" altLang="ko-KR" b="1" dirty="0" smtClean="0">
                <a:solidFill>
                  <a:srgbClr val="FF3300"/>
                </a:solidFill>
                <a:latin typeface="굴림" pitchFamily="50" charset="-127"/>
                <a:ea typeface="굴림" pitchFamily="50" charset="-127"/>
              </a:rPr>
              <a:t>(x</a:t>
            </a:r>
            <a:r>
              <a:rPr kumimoji="1" lang="en-US" altLang="ko-KR" b="1" dirty="0">
                <a:solidFill>
                  <a:srgbClr val="FF3300"/>
                </a:solidFill>
                <a:latin typeface="굴림" pitchFamily="50" charset="-127"/>
                <a:ea typeface="굴림" pitchFamily="50" charset="-127"/>
              </a:rPr>
              <a:t>)</a:t>
            </a:r>
            <a:endParaRPr kumimoji="1" lang="en-US" altLang="ko-KR" b="1" baseline="-25000" dirty="0">
              <a:solidFill>
                <a:srgbClr val="FF3300"/>
              </a:solidFill>
              <a:latin typeface="굴림" pitchFamily="50" charset="-127"/>
              <a:ea typeface="굴림" pitchFamily="50" charset="-127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9" name="TextBox 58"/>
              <p:cNvSpPr txBox="1"/>
              <p:nvPr/>
            </p:nvSpPr>
            <p:spPr>
              <a:xfrm>
                <a:off x="1838177" y="6409393"/>
                <a:ext cx="34170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Input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data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set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={</m:t>
                    </m:r>
                    <m:acc>
                      <m:accPr>
                        <m:chr m:val="⃗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1 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n-US" altLang="ko-KR" dirty="0" smtClean="0"/>
                  <a:t> …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dirty="0" smtClean="0"/>
                  <a:t>}</a:t>
                </a:r>
                <a:endParaRPr lang="ko-KR" altLang="en-US"/>
              </a:p>
            </p:txBody>
          </p:sp>
        </mc:Choice>
        <mc:Fallback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177" y="6409393"/>
                <a:ext cx="3417089" cy="276999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14" t="-45652" r="-893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162"/>
          <p:cNvGrpSpPr/>
          <p:nvPr/>
        </p:nvGrpSpPr>
        <p:grpSpPr>
          <a:xfrm>
            <a:off x="2942137" y="4520997"/>
            <a:ext cx="491705" cy="485069"/>
            <a:chOff x="5117865" y="2614246"/>
            <a:chExt cx="597877" cy="597877"/>
          </a:xfrm>
        </p:grpSpPr>
        <p:sp>
          <p:nvSpPr>
            <p:cNvPr id="67" name="Oval 37"/>
            <p:cNvSpPr/>
            <p:nvPr/>
          </p:nvSpPr>
          <p:spPr>
            <a:xfrm>
              <a:off x="5117865" y="2614246"/>
              <a:ext cx="597877" cy="5978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160770" y="2625969"/>
              <a:ext cx="485724" cy="569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STLiti" panose="02010800040101010101" pitchFamily="2" charset="-122"/>
                  <a:ea typeface="STLiti" panose="02010800040101010101" pitchFamily="2" charset="-122"/>
                </a:rPr>
                <a:t>N</a:t>
              </a:r>
              <a:endParaRPr lang="en-US" sz="2400" dirty="0">
                <a:latin typeface="STLiti" panose="02010800040101010101" pitchFamily="2" charset="-122"/>
                <a:ea typeface="STLiti" panose="02010800040101010101" pitchFamily="2" charset="-122"/>
              </a:endParaRPr>
            </a:p>
          </p:txBody>
        </p:sp>
      </p:grpSp>
      <p:cxnSp>
        <p:nvCxnSpPr>
          <p:cNvPr id="69" name="Straight Arrow Connector 45"/>
          <p:cNvCxnSpPr/>
          <p:nvPr/>
        </p:nvCxnSpPr>
        <p:spPr>
          <a:xfrm rot="5400000" flipH="1" flipV="1">
            <a:off x="3659676" y="4370359"/>
            <a:ext cx="319958" cy="13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Box 47"/>
          <p:cNvSpPr txBox="1">
            <a:spLocks noChangeArrowheads="1"/>
          </p:cNvSpPr>
          <p:nvPr/>
        </p:nvSpPr>
        <p:spPr bwMode="auto">
          <a:xfrm>
            <a:off x="3546722" y="3826637"/>
            <a:ext cx="5802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b="1" dirty="0">
                <a:solidFill>
                  <a:srgbClr val="FF3300"/>
                </a:solidFill>
                <a:latin typeface="굴림" pitchFamily="50" charset="-127"/>
                <a:ea typeface="굴림" pitchFamily="50" charset="-127"/>
              </a:rPr>
              <a:t>v</a:t>
            </a:r>
            <a:r>
              <a:rPr kumimoji="1" lang="en-US" altLang="ko-KR" b="1" dirty="0" smtClean="0">
                <a:solidFill>
                  <a:srgbClr val="FF3300"/>
                </a:solidFill>
                <a:latin typeface="굴림" pitchFamily="50" charset="-127"/>
                <a:ea typeface="굴림" pitchFamily="50" charset="-127"/>
              </a:rPr>
              <a:t>(x</a:t>
            </a:r>
            <a:r>
              <a:rPr kumimoji="1" lang="en-US" altLang="ko-KR" b="1" dirty="0">
                <a:solidFill>
                  <a:srgbClr val="FF3300"/>
                </a:solidFill>
                <a:latin typeface="굴림" pitchFamily="50" charset="-127"/>
                <a:ea typeface="굴림" pitchFamily="50" charset="-127"/>
              </a:rPr>
              <a:t>)</a:t>
            </a:r>
            <a:endParaRPr kumimoji="1" lang="en-US" altLang="ko-KR" b="1" baseline="-25000" dirty="0">
              <a:solidFill>
                <a:srgbClr val="FF3300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71" name="Group 162"/>
          <p:cNvGrpSpPr/>
          <p:nvPr/>
        </p:nvGrpSpPr>
        <p:grpSpPr>
          <a:xfrm>
            <a:off x="3566723" y="4530992"/>
            <a:ext cx="491705" cy="485069"/>
            <a:chOff x="5117865" y="2614246"/>
            <a:chExt cx="597877" cy="597877"/>
          </a:xfrm>
        </p:grpSpPr>
        <p:sp>
          <p:nvSpPr>
            <p:cNvPr id="72" name="Oval 37"/>
            <p:cNvSpPr/>
            <p:nvPr/>
          </p:nvSpPr>
          <p:spPr>
            <a:xfrm>
              <a:off x="5117865" y="2614246"/>
              <a:ext cx="597877" cy="5978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151657" y="2625969"/>
              <a:ext cx="485724" cy="569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STLiti" panose="02010800040101010101" pitchFamily="2" charset="-122"/>
                  <a:ea typeface="STLiti" panose="02010800040101010101" pitchFamily="2" charset="-122"/>
                </a:rPr>
                <a:t>N</a:t>
              </a:r>
            </a:p>
          </p:txBody>
        </p:sp>
      </p:grpSp>
      <p:cxnSp>
        <p:nvCxnSpPr>
          <p:cNvPr id="74" name="Straight Arrow Connector 45"/>
          <p:cNvCxnSpPr/>
          <p:nvPr/>
        </p:nvCxnSpPr>
        <p:spPr>
          <a:xfrm rot="5400000" flipH="1" flipV="1">
            <a:off x="4259283" y="4377854"/>
            <a:ext cx="319958" cy="13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47"/>
          <p:cNvSpPr txBox="1">
            <a:spLocks noChangeArrowheads="1"/>
          </p:cNvSpPr>
          <p:nvPr/>
        </p:nvSpPr>
        <p:spPr bwMode="auto">
          <a:xfrm>
            <a:off x="4146329" y="3834132"/>
            <a:ext cx="5802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1">
              <a:spcBef>
                <a:spcPct val="50000"/>
              </a:spcBef>
            </a:pPr>
            <a:r>
              <a:rPr kumimoji="1" lang="en-US" altLang="ko-KR" b="1" dirty="0">
                <a:solidFill>
                  <a:srgbClr val="FF3300"/>
                </a:solidFill>
                <a:latin typeface="굴림" pitchFamily="50" charset="-127"/>
                <a:ea typeface="굴림" pitchFamily="50" charset="-127"/>
              </a:rPr>
              <a:t>p</a:t>
            </a:r>
            <a:r>
              <a:rPr kumimoji="1" lang="en-US" altLang="ko-KR" b="1" dirty="0" smtClean="0">
                <a:solidFill>
                  <a:srgbClr val="FF3300"/>
                </a:solidFill>
                <a:latin typeface="굴림" pitchFamily="50" charset="-127"/>
                <a:ea typeface="굴림" pitchFamily="50" charset="-127"/>
              </a:rPr>
              <a:t>(x</a:t>
            </a:r>
            <a:r>
              <a:rPr kumimoji="1" lang="en-US" altLang="ko-KR" b="1" dirty="0">
                <a:solidFill>
                  <a:srgbClr val="FF3300"/>
                </a:solidFill>
                <a:latin typeface="굴림" pitchFamily="50" charset="-127"/>
                <a:ea typeface="굴림" pitchFamily="50" charset="-127"/>
              </a:rPr>
              <a:t>)</a:t>
            </a:r>
            <a:endParaRPr kumimoji="1" lang="en-US" altLang="ko-KR" b="1" baseline="-25000" dirty="0">
              <a:solidFill>
                <a:srgbClr val="FF3300"/>
              </a:solidFill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76" name="Group 162"/>
          <p:cNvGrpSpPr/>
          <p:nvPr/>
        </p:nvGrpSpPr>
        <p:grpSpPr>
          <a:xfrm>
            <a:off x="4166330" y="4538487"/>
            <a:ext cx="491705" cy="485069"/>
            <a:chOff x="5117865" y="2614246"/>
            <a:chExt cx="597877" cy="597877"/>
          </a:xfrm>
        </p:grpSpPr>
        <p:sp>
          <p:nvSpPr>
            <p:cNvPr id="77" name="Oval 37"/>
            <p:cNvSpPr/>
            <p:nvPr/>
          </p:nvSpPr>
          <p:spPr>
            <a:xfrm>
              <a:off x="5117865" y="2614246"/>
              <a:ext cx="597877" cy="59787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160770" y="2625969"/>
              <a:ext cx="485724" cy="569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STLiti" panose="02010800040101010101" pitchFamily="2" charset="-122"/>
                  <a:ea typeface="STLiti" panose="02010800040101010101" pitchFamily="2" charset="-122"/>
                </a:rPr>
                <a:t>N</a:t>
              </a:r>
              <a:endParaRPr lang="en-US" sz="2400" dirty="0">
                <a:latin typeface="STLiti" panose="02010800040101010101" pitchFamily="2" charset="-122"/>
                <a:ea typeface="STLiti" panose="02010800040101010101" pitchFamily="2" charset="-122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3905812" y="5562057"/>
            <a:ext cx="463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 . .</a:t>
            </a:r>
          </a:p>
          <a:p>
            <a:r>
              <a:rPr lang="en-US" altLang="ko-KR" dirty="0" smtClean="0"/>
              <a:t>. . .</a:t>
            </a:r>
            <a:endParaRPr lang="en-US" altLang="ko-KR" dirty="0"/>
          </a:p>
        </p:txBody>
      </p:sp>
      <p:sp>
        <p:nvSpPr>
          <p:cNvPr id="80" name="직사각형 79"/>
          <p:cNvSpPr/>
          <p:nvPr/>
        </p:nvSpPr>
        <p:spPr>
          <a:xfrm>
            <a:off x="584616" y="1956854"/>
            <a:ext cx="79747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Gaussian Process (GP) regression for inferring the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CFD simulation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457200"/>
          </a:xfrm>
          <a:ln/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Applications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2" name="직선 연결선 81"/>
          <p:cNvCxnSpPr/>
          <p:nvPr/>
        </p:nvCxnSpPr>
        <p:spPr>
          <a:xfrm>
            <a:off x="323193" y="890752"/>
            <a:ext cx="833820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504912" y="1314088"/>
            <a:ext cx="82943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Learning Three-Dimensional Flow for Interactive Aerodynamic Design</a:t>
            </a:r>
            <a:endParaRPr lang="ko-K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57267" y="2483061"/>
            <a:ext cx="74700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hree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regressors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: for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drag coefficient,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non-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dimensionalized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velocity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and pressure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Input : Parametric modeling vector of car + Reynolds No. 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788036" y="4308817"/>
            <a:ext cx="4266650" cy="1279995"/>
            <a:chOff x="4853243" y="4349815"/>
            <a:chExt cx="4266650" cy="1279995"/>
          </a:xfrm>
        </p:grpSpPr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3243" y="4349815"/>
              <a:ext cx="4266650" cy="1279995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5958590" y="4395610"/>
              <a:ext cx="27764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STLiti" panose="02010800040101010101" pitchFamily="2" charset="-122"/>
                  <a:ea typeface="STLiti" panose="02010800040101010101" pitchFamily="2" charset="-122"/>
                </a:rPr>
                <a:t>y</a:t>
              </a:r>
              <a:endParaRPr lang="ko-KR" altLang="en-US">
                <a:latin typeface="STLiti" panose="02010800040101010101" pitchFamily="2" charset="-122"/>
                <a:ea typeface="+mj-ea"/>
              </a:endParaRPr>
            </a:p>
          </p:txBody>
        </p:sp>
      </p:grp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1932861" y="3563266"/>
                <a:ext cx="33278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mtClean="0"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utput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data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set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ko-KR" dirty="0" smtClean="0"/>
                  <a:t>…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baseline="-2500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dirty="0" smtClean="0"/>
                  <a:t>}</a:t>
                </a:r>
                <a:endParaRPr lang="ko-KR" altLang="en-US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861" y="3563266"/>
                <a:ext cx="3327899" cy="276999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2381" t="-28889" r="-1832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57975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457200"/>
          </a:xfrm>
          <a:ln/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Applications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23193" y="890752"/>
            <a:ext cx="833820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04912" y="1314088"/>
            <a:ext cx="82943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Learning Three-Dimensional Flow for Interactive Aerodynamic Design</a:t>
            </a:r>
            <a:endParaRPr lang="ko-K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4912" y="1972257"/>
            <a:ext cx="757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Gaussian Process (GP)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regressor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~ </a:t>
            </a:r>
            <a:r>
              <a:rPr lang="en-US" altLang="ko-K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Radial Basis Function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Regressor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! </a:t>
            </a:r>
            <a:endParaRPr lang="ko-KR" altLang="en-US"/>
          </a:p>
        </p:txBody>
      </p:sp>
      <p:grpSp>
        <p:nvGrpSpPr>
          <p:cNvPr id="67" name="그룹 66"/>
          <p:cNvGrpSpPr/>
          <p:nvPr/>
        </p:nvGrpSpPr>
        <p:grpSpPr>
          <a:xfrm>
            <a:off x="297530" y="2647495"/>
            <a:ext cx="8703282" cy="3758831"/>
            <a:chOff x="231178" y="2957504"/>
            <a:chExt cx="8703282" cy="3758831"/>
          </a:xfrm>
        </p:grpSpPr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5143499" y="2957504"/>
                  <a:ext cx="2980239" cy="7789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⁡(−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⃑"/>
                                                    <m:ctrlP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altLang="ko-KR" b="0" i="1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499" y="2957504"/>
                  <a:ext cx="2980239" cy="778931"/>
                </a:xfrm>
                <a:prstGeom prst="rect">
                  <a:avLst/>
                </a:prstGeom>
                <a:blipFill rotWithShape="0">
                  <a:blip r:embed="rId2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직선 연결선 10"/>
            <p:cNvCxnSpPr/>
            <p:nvPr/>
          </p:nvCxnSpPr>
          <p:spPr>
            <a:xfrm>
              <a:off x="742013" y="3365292"/>
              <a:ext cx="0" cy="2840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742013" y="6205928"/>
              <a:ext cx="35995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1776334" y="4272355"/>
              <a:ext cx="659567" cy="652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62323" y="4195229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/>
                <a:t>.</a:t>
              </a:r>
              <a:endParaRPr lang="ko-KR" altLang="en-US" sz="3200"/>
            </a:p>
          </p:txBody>
        </p:sp>
        <p:sp>
          <p:nvSpPr>
            <p:cNvPr id="17" name="타원 16"/>
            <p:cNvSpPr/>
            <p:nvPr/>
          </p:nvSpPr>
          <p:spPr>
            <a:xfrm>
              <a:off x="2388626" y="4564742"/>
              <a:ext cx="659567" cy="652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74615" y="4487616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/>
                <a:t>.</a:t>
              </a:r>
              <a:endParaRPr lang="ko-KR" altLang="en-US" sz="3200"/>
            </a:p>
          </p:txBody>
        </p: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9" name="직사각형 18"/>
                <p:cNvSpPr/>
                <p:nvPr/>
              </p:nvSpPr>
              <p:spPr>
                <a:xfrm>
                  <a:off x="2338704" y="4932609"/>
                  <a:ext cx="802078" cy="2795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l-GR" altLang="ko-KR" sz="1200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>
            <p:sp>
              <p:nvSpPr>
                <p:cNvPr id="19" name="직사각형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704" y="4932609"/>
                  <a:ext cx="802078" cy="279564"/>
                </a:xfrm>
                <a:prstGeom prst="rect">
                  <a:avLst/>
                </a:prstGeom>
                <a:blipFill rotWithShape="0">
                  <a:blip r:embed="rId3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6" name="직사각형 15"/>
                <p:cNvSpPr/>
                <p:nvPr/>
              </p:nvSpPr>
              <p:spPr>
                <a:xfrm>
                  <a:off x="1726412" y="4640222"/>
                  <a:ext cx="794898" cy="2791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l-GR" altLang="ko-KR" sz="1200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>
            <p:sp>
              <p:nvSpPr>
                <p:cNvPr id="16" name="직사각형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6412" y="4640222"/>
                  <a:ext cx="794898" cy="279179"/>
                </a:xfrm>
                <a:prstGeom prst="rect">
                  <a:avLst/>
                </a:prstGeom>
                <a:blipFill rotWithShape="0">
                  <a:blip r:embed="rId4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타원 19"/>
            <p:cNvSpPr/>
            <p:nvPr/>
          </p:nvSpPr>
          <p:spPr>
            <a:xfrm>
              <a:off x="2857760" y="3454573"/>
              <a:ext cx="659567" cy="652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43749" y="3377447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/>
                <a:t>.</a:t>
              </a:r>
              <a:endParaRPr lang="ko-KR" altLang="en-US" sz="3200"/>
            </a:p>
          </p:txBody>
        </p: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22" name="직사각형 21"/>
                <p:cNvSpPr/>
                <p:nvPr/>
              </p:nvSpPr>
              <p:spPr>
                <a:xfrm>
                  <a:off x="2770260" y="3759511"/>
                  <a:ext cx="867673" cy="2796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l-GR" altLang="ko-KR" sz="1200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>
            <p:sp>
              <p:nvSpPr>
                <p:cNvPr id="22" name="직사각형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0260" y="3759511"/>
                  <a:ext cx="867673" cy="279692"/>
                </a:xfrm>
                <a:prstGeom prst="rect">
                  <a:avLst/>
                </a:prstGeom>
                <a:blipFill rotWithShape="0">
                  <a:blip r:embed="rId5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타원 22"/>
            <p:cNvSpPr/>
            <p:nvPr/>
          </p:nvSpPr>
          <p:spPr>
            <a:xfrm>
              <a:off x="2138594" y="3727718"/>
              <a:ext cx="659567" cy="652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24583" y="3650592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/>
                <a:t>.</a:t>
              </a:r>
              <a:endParaRPr lang="ko-KR" altLang="en-US" sz="3200"/>
            </a:p>
          </p:txBody>
        </p:sp>
        <p:sp>
          <p:nvSpPr>
            <p:cNvPr id="25" name="타원 24"/>
            <p:cNvSpPr/>
            <p:nvPr/>
          </p:nvSpPr>
          <p:spPr>
            <a:xfrm>
              <a:off x="2538329" y="4052503"/>
              <a:ext cx="659567" cy="652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24318" y="3975377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/>
                <a:t>.</a:t>
              </a:r>
              <a:endParaRPr lang="ko-KR" altLang="en-US" sz="3200"/>
            </a:p>
          </p:txBody>
        </p:sp>
        <p:sp>
          <p:nvSpPr>
            <p:cNvPr id="27" name="타원 26"/>
            <p:cNvSpPr/>
            <p:nvPr/>
          </p:nvSpPr>
          <p:spPr>
            <a:xfrm>
              <a:off x="3055487" y="4149938"/>
              <a:ext cx="659567" cy="652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41476" y="4072812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/>
                <a:t>.</a:t>
              </a:r>
              <a:endParaRPr lang="ko-KR" altLang="en-US" sz="3200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1671403" y="3350302"/>
              <a:ext cx="2181069" cy="1956216"/>
            </a:xfrm>
            <a:custGeom>
              <a:avLst/>
              <a:gdLst>
                <a:gd name="connsiteX0" fmla="*/ 472190 w 2181069"/>
                <a:gd name="connsiteY0" fmla="*/ 1746354 h 1956216"/>
                <a:gd name="connsiteX1" fmla="*/ 97436 w 2181069"/>
                <a:gd name="connsiteY1" fmla="*/ 1566472 h 1956216"/>
                <a:gd name="connsiteX2" fmla="*/ 0 w 2181069"/>
                <a:gd name="connsiteY2" fmla="*/ 1019331 h 1956216"/>
                <a:gd name="connsiteX3" fmla="*/ 217358 w 2181069"/>
                <a:gd name="connsiteY3" fmla="*/ 809468 h 1956216"/>
                <a:gd name="connsiteX4" fmla="*/ 539646 w 2181069"/>
                <a:gd name="connsiteY4" fmla="*/ 322288 h 1956216"/>
                <a:gd name="connsiteX5" fmla="*/ 861935 w 2181069"/>
                <a:gd name="connsiteY5" fmla="*/ 202367 h 1956216"/>
                <a:gd name="connsiteX6" fmla="*/ 1071797 w 2181069"/>
                <a:gd name="connsiteY6" fmla="*/ 232347 h 1956216"/>
                <a:gd name="connsiteX7" fmla="*/ 1514007 w 2181069"/>
                <a:gd name="connsiteY7" fmla="*/ 0 h 1956216"/>
                <a:gd name="connsiteX8" fmla="*/ 2008682 w 2181069"/>
                <a:gd name="connsiteY8" fmla="*/ 277318 h 1956216"/>
                <a:gd name="connsiteX9" fmla="*/ 2001187 w 2181069"/>
                <a:gd name="connsiteY9" fmla="*/ 682052 h 1956216"/>
                <a:gd name="connsiteX10" fmla="*/ 2181069 w 2181069"/>
                <a:gd name="connsiteY10" fmla="*/ 1034321 h 1956216"/>
                <a:gd name="connsiteX11" fmla="*/ 2053653 w 2181069"/>
                <a:gd name="connsiteY11" fmla="*/ 1558977 h 1956216"/>
                <a:gd name="connsiteX12" fmla="*/ 1573967 w 2181069"/>
                <a:gd name="connsiteY12" fmla="*/ 1566472 h 1956216"/>
                <a:gd name="connsiteX13" fmla="*/ 1319135 w 2181069"/>
                <a:gd name="connsiteY13" fmla="*/ 1956216 h 1956216"/>
                <a:gd name="connsiteX14" fmla="*/ 809469 w 2181069"/>
                <a:gd name="connsiteY14" fmla="*/ 1956216 h 1956216"/>
                <a:gd name="connsiteX15" fmla="*/ 539646 w 2181069"/>
                <a:gd name="connsiteY15" fmla="*/ 1746354 h 195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069" h="1956216">
                  <a:moveTo>
                    <a:pt x="472190" y="1746354"/>
                  </a:moveTo>
                  <a:lnTo>
                    <a:pt x="97436" y="1566472"/>
                  </a:lnTo>
                  <a:lnTo>
                    <a:pt x="0" y="1019331"/>
                  </a:lnTo>
                  <a:lnTo>
                    <a:pt x="217358" y="809468"/>
                  </a:lnTo>
                  <a:lnTo>
                    <a:pt x="539646" y="322288"/>
                  </a:lnTo>
                  <a:lnTo>
                    <a:pt x="861935" y="202367"/>
                  </a:lnTo>
                  <a:lnTo>
                    <a:pt x="1071797" y="232347"/>
                  </a:lnTo>
                  <a:lnTo>
                    <a:pt x="1514007" y="0"/>
                  </a:lnTo>
                  <a:lnTo>
                    <a:pt x="2008682" y="277318"/>
                  </a:lnTo>
                  <a:lnTo>
                    <a:pt x="2001187" y="682052"/>
                  </a:lnTo>
                  <a:lnTo>
                    <a:pt x="2181069" y="1034321"/>
                  </a:lnTo>
                  <a:lnTo>
                    <a:pt x="2053653" y="1558977"/>
                  </a:lnTo>
                  <a:lnTo>
                    <a:pt x="1573967" y="1566472"/>
                  </a:lnTo>
                  <a:lnTo>
                    <a:pt x="1319135" y="1956216"/>
                  </a:lnTo>
                  <a:lnTo>
                    <a:pt x="809469" y="1956216"/>
                  </a:lnTo>
                  <a:lnTo>
                    <a:pt x="539646" y="1746354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10825" y="3300565"/>
              <a:ext cx="1313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Training set </a:t>
              </a:r>
              <a:endParaRPr lang="ko-KR" altLang="en-US"/>
            </a:p>
          </p:txBody>
        </p: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31" name="직사각형 30"/>
                <p:cNvSpPr/>
                <p:nvPr/>
              </p:nvSpPr>
              <p:spPr>
                <a:xfrm>
                  <a:off x="3880816" y="6205928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>
            <p:sp>
              <p:nvSpPr>
                <p:cNvPr id="31" name="직사각형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816" y="6205928"/>
                  <a:ext cx="460767" cy="369332"/>
                </a:xfrm>
                <a:prstGeom prst="rect">
                  <a:avLst/>
                </a:prstGeom>
                <a:blipFill rotWithShape="0">
                  <a:blip r:embed="rId6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32" name="직사각형 31"/>
                <p:cNvSpPr/>
                <p:nvPr/>
              </p:nvSpPr>
              <p:spPr>
                <a:xfrm>
                  <a:off x="231178" y="3192781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>
            <p:sp>
              <p:nvSpPr>
                <p:cNvPr id="32" name="직사각형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178" y="3192781"/>
                  <a:ext cx="466090" cy="369332"/>
                </a:xfrm>
                <a:prstGeom prst="rect">
                  <a:avLst/>
                </a:prstGeom>
                <a:blipFill rotWithShape="0">
                  <a:blip r:embed="rId7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464764" y="3700509"/>
                  <a:ext cx="4469696" cy="3015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Tx/>
                    <a:buChar char="-"/>
                  </a:pPr>
                  <a:r>
                    <a:rPr lang="en-US" altLang="ko-KR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Output can be estimated using </a:t>
                  </a:r>
                  <a:r>
                    <a:rPr lang="en-US" altLang="ko-KR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Radial Basis Function </a:t>
                  </a:r>
                  <a:r>
                    <a:rPr lang="en-US" altLang="ko-KR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of training set(D)</a:t>
                  </a:r>
                </a:p>
                <a:p>
                  <a:pPr marL="285750" indent="-285750">
                    <a:lnSpc>
                      <a:spcPct val="150000"/>
                    </a:lnSpc>
                    <a:buFontTx/>
                    <a:buChar char="-"/>
                  </a:pPr>
                  <a:r>
                    <a:rPr lang="en-US" altLang="ko-KR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Each vector of training set(D),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has</m:t>
                      </m:r>
                    </m:oMath>
                  </a14:m>
                  <a:r>
                    <a:rPr lang="en-US" altLang="ko-KR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it’s own radial basis</a:t>
                  </a:r>
                </a:p>
                <a:p>
                  <a:pPr marL="285750" indent="-285750">
                    <a:lnSpc>
                      <a:spcPct val="150000"/>
                    </a:lnSpc>
                    <a:buFontTx/>
                    <a:buChar char="-"/>
                  </a:pPr>
                  <a:r>
                    <a:rPr lang="en-US" altLang="ko-KR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Center of radial basis is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marL="285750" indent="-285750">
                    <a:buFontTx/>
                    <a:buChar char="-"/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vairiance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altLang="ko-KR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ko-KR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would be set to the value which minimizes the MSE on the training set</a:t>
                  </a:r>
                  <a:endParaRPr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4764" y="3700509"/>
                  <a:ext cx="4469696" cy="3015826"/>
                </a:xfrm>
                <a:prstGeom prst="rect">
                  <a:avLst/>
                </a:prstGeom>
                <a:blipFill rotWithShape="0">
                  <a:blip r:embed="rId8" cstate="print"/>
                  <a:stretch>
                    <a:fillRect l="-954" r="-2044" b="-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그룹 67"/>
          <p:cNvGrpSpPr/>
          <p:nvPr/>
        </p:nvGrpSpPr>
        <p:grpSpPr>
          <a:xfrm>
            <a:off x="308382" y="2839103"/>
            <a:ext cx="8703282" cy="3356762"/>
            <a:chOff x="231178" y="3157501"/>
            <a:chExt cx="8703282" cy="3356762"/>
          </a:xfrm>
        </p:grpSpPr>
        <p:cxnSp>
          <p:nvCxnSpPr>
            <p:cNvPr id="69" name="직선 연결선 68"/>
            <p:cNvCxnSpPr/>
            <p:nvPr/>
          </p:nvCxnSpPr>
          <p:spPr>
            <a:xfrm>
              <a:off x="742013" y="3365292"/>
              <a:ext cx="0" cy="2840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742013" y="6205928"/>
              <a:ext cx="42572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타원 70"/>
            <p:cNvSpPr/>
            <p:nvPr/>
          </p:nvSpPr>
          <p:spPr>
            <a:xfrm>
              <a:off x="1776334" y="4272355"/>
              <a:ext cx="659567" cy="652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962323" y="4195229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/>
                <a:t>.</a:t>
              </a:r>
              <a:endParaRPr lang="ko-KR" altLang="en-US" sz="3200"/>
            </a:p>
          </p:txBody>
        </p:sp>
        <p:sp>
          <p:nvSpPr>
            <p:cNvPr id="73" name="타원 72"/>
            <p:cNvSpPr/>
            <p:nvPr/>
          </p:nvSpPr>
          <p:spPr>
            <a:xfrm>
              <a:off x="2388626" y="4564742"/>
              <a:ext cx="659567" cy="652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574615" y="4487616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/>
                <a:t>.</a:t>
              </a:r>
              <a:endParaRPr lang="ko-KR" altLang="en-US" sz="3200"/>
            </a:p>
          </p:txBody>
        </p: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75" name="직사각형 74"/>
                <p:cNvSpPr/>
                <p:nvPr/>
              </p:nvSpPr>
              <p:spPr>
                <a:xfrm>
                  <a:off x="2338704" y="4932609"/>
                  <a:ext cx="802079" cy="2795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l-GR" altLang="ko-KR" sz="1200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>
            <p:sp>
              <p:nvSpPr>
                <p:cNvPr id="75" name="직사각형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704" y="4932609"/>
                  <a:ext cx="802079" cy="279564"/>
                </a:xfrm>
                <a:prstGeom prst="rect">
                  <a:avLst/>
                </a:prstGeom>
                <a:blipFill rotWithShape="0">
                  <a:blip r:embed="rId9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76" name="직사각형 75"/>
                <p:cNvSpPr/>
                <p:nvPr/>
              </p:nvSpPr>
              <p:spPr>
                <a:xfrm>
                  <a:off x="1726412" y="4640222"/>
                  <a:ext cx="794898" cy="2791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l-GR" altLang="ko-KR" sz="1200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>
            <p:sp>
              <p:nvSpPr>
                <p:cNvPr id="76" name="직사각형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6412" y="4640222"/>
                  <a:ext cx="794898" cy="279179"/>
                </a:xfrm>
                <a:prstGeom prst="rect">
                  <a:avLst/>
                </a:prstGeom>
                <a:blipFill rotWithShape="0">
                  <a:blip r:embed="rId10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타원 76"/>
            <p:cNvSpPr/>
            <p:nvPr/>
          </p:nvSpPr>
          <p:spPr>
            <a:xfrm>
              <a:off x="2857760" y="3454573"/>
              <a:ext cx="659567" cy="652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043749" y="3377447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/>
                <a:t>.</a:t>
              </a:r>
              <a:endParaRPr lang="ko-KR" altLang="en-US" sz="3200"/>
            </a:p>
          </p:txBody>
        </p: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79" name="직사각형 78"/>
                <p:cNvSpPr/>
                <p:nvPr/>
              </p:nvSpPr>
              <p:spPr>
                <a:xfrm>
                  <a:off x="2770260" y="3759511"/>
                  <a:ext cx="867673" cy="2796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l-GR" altLang="ko-KR" sz="1200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>
            <p:sp>
              <p:nvSpPr>
                <p:cNvPr id="79" name="직사각형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0260" y="3759511"/>
                  <a:ext cx="867673" cy="279692"/>
                </a:xfrm>
                <a:prstGeom prst="rect">
                  <a:avLst/>
                </a:prstGeom>
                <a:blipFill rotWithShape="0">
                  <a:blip r:embed="rId11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타원 79"/>
            <p:cNvSpPr/>
            <p:nvPr/>
          </p:nvSpPr>
          <p:spPr>
            <a:xfrm>
              <a:off x="2138594" y="3727718"/>
              <a:ext cx="659567" cy="652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324583" y="3650592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/>
                <a:t>.</a:t>
              </a:r>
              <a:endParaRPr lang="ko-KR" altLang="en-US" sz="3200"/>
            </a:p>
          </p:txBody>
        </p:sp>
        <p:sp>
          <p:nvSpPr>
            <p:cNvPr id="82" name="타원 81"/>
            <p:cNvSpPr/>
            <p:nvPr/>
          </p:nvSpPr>
          <p:spPr>
            <a:xfrm>
              <a:off x="2538329" y="4052503"/>
              <a:ext cx="659567" cy="652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724318" y="3975377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/>
                <a:t>.</a:t>
              </a:r>
              <a:endParaRPr lang="ko-KR" altLang="en-US" sz="3200"/>
            </a:p>
          </p:txBody>
        </p:sp>
        <p:sp>
          <p:nvSpPr>
            <p:cNvPr id="84" name="타원 83"/>
            <p:cNvSpPr/>
            <p:nvPr/>
          </p:nvSpPr>
          <p:spPr>
            <a:xfrm>
              <a:off x="3055487" y="4149938"/>
              <a:ext cx="659567" cy="652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241476" y="4072812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/>
                <a:t>.</a:t>
              </a:r>
              <a:endParaRPr lang="ko-KR" altLang="en-US" sz="3200"/>
            </a:p>
          </p:txBody>
        </p:sp>
        <p:sp>
          <p:nvSpPr>
            <p:cNvPr id="86" name="자유형 85"/>
            <p:cNvSpPr/>
            <p:nvPr/>
          </p:nvSpPr>
          <p:spPr>
            <a:xfrm>
              <a:off x="1671403" y="3350302"/>
              <a:ext cx="2181069" cy="1956216"/>
            </a:xfrm>
            <a:custGeom>
              <a:avLst/>
              <a:gdLst>
                <a:gd name="connsiteX0" fmla="*/ 472190 w 2181069"/>
                <a:gd name="connsiteY0" fmla="*/ 1746354 h 1956216"/>
                <a:gd name="connsiteX1" fmla="*/ 97436 w 2181069"/>
                <a:gd name="connsiteY1" fmla="*/ 1566472 h 1956216"/>
                <a:gd name="connsiteX2" fmla="*/ 0 w 2181069"/>
                <a:gd name="connsiteY2" fmla="*/ 1019331 h 1956216"/>
                <a:gd name="connsiteX3" fmla="*/ 217358 w 2181069"/>
                <a:gd name="connsiteY3" fmla="*/ 809468 h 1956216"/>
                <a:gd name="connsiteX4" fmla="*/ 539646 w 2181069"/>
                <a:gd name="connsiteY4" fmla="*/ 322288 h 1956216"/>
                <a:gd name="connsiteX5" fmla="*/ 861935 w 2181069"/>
                <a:gd name="connsiteY5" fmla="*/ 202367 h 1956216"/>
                <a:gd name="connsiteX6" fmla="*/ 1071797 w 2181069"/>
                <a:gd name="connsiteY6" fmla="*/ 232347 h 1956216"/>
                <a:gd name="connsiteX7" fmla="*/ 1514007 w 2181069"/>
                <a:gd name="connsiteY7" fmla="*/ 0 h 1956216"/>
                <a:gd name="connsiteX8" fmla="*/ 2008682 w 2181069"/>
                <a:gd name="connsiteY8" fmla="*/ 277318 h 1956216"/>
                <a:gd name="connsiteX9" fmla="*/ 2001187 w 2181069"/>
                <a:gd name="connsiteY9" fmla="*/ 682052 h 1956216"/>
                <a:gd name="connsiteX10" fmla="*/ 2181069 w 2181069"/>
                <a:gd name="connsiteY10" fmla="*/ 1034321 h 1956216"/>
                <a:gd name="connsiteX11" fmla="*/ 2053653 w 2181069"/>
                <a:gd name="connsiteY11" fmla="*/ 1558977 h 1956216"/>
                <a:gd name="connsiteX12" fmla="*/ 1573967 w 2181069"/>
                <a:gd name="connsiteY12" fmla="*/ 1566472 h 1956216"/>
                <a:gd name="connsiteX13" fmla="*/ 1319135 w 2181069"/>
                <a:gd name="connsiteY13" fmla="*/ 1956216 h 1956216"/>
                <a:gd name="connsiteX14" fmla="*/ 809469 w 2181069"/>
                <a:gd name="connsiteY14" fmla="*/ 1956216 h 1956216"/>
                <a:gd name="connsiteX15" fmla="*/ 539646 w 2181069"/>
                <a:gd name="connsiteY15" fmla="*/ 1746354 h 1956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81069" h="1956216">
                  <a:moveTo>
                    <a:pt x="472190" y="1746354"/>
                  </a:moveTo>
                  <a:lnTo>
                    <a:pt x="97436" y="1566472"/>
                  </a:lnTo>
                  <a:lnTo>
                    <a:pt x="0" y="1019331"/>
                  </a:lnTo>
                  <a:lnTo>
                    <a:pt x="217358" y="809468"/>
                  </a:lnTo>
                  <a:lnTo>
                    <a:pt x="539646" y="322288"/>
                  </a:lnTo>
                  <a:lnTo>
                    <a:pt x="861935" y="202367"/>
                  </a:lnTo>
                  <a:lnTo>
                    <a:pt x="1071797" y="232347"/>
                  </a:lnTo>
                  <a:lnTo>
                    <a:pt x="1514007" y="0"/>
                  </a:lnTo>
                  <a:lnTo>
                    <a:pt x="2008682" y="277318"/>
                  </a:lnTo>
                  <a:lnTo>
                    <a:pt x="2001187" y="682052"/>
                  </a:lnTo>
                  <a:lnTo>
                    <a:pt x="2181069" y="1034321"/>
                  </a:lnTo>
                  <a:lnTo>
                    <a:pt x="2053653" y="1558977"/>
                  </a:lnTo>
                  <a:lnTo>
                    <a:pt x="1573967" y="1566472"/>
                  </a:lnTo>
                  <a:lnTo>
                    <a:pt x="1319135" y="1956216"/>
                  </a:lnTo>
                  <a:lnTo>
                    <a:pt x="809469" y="1956216"/>
                  </a:lnTo>
                  <a:lnTo>
                    <a:pt x="539646" y="1746354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10825" y="3300565"/>
              <a:ext cx="1313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Training set </a:t>
              </a:r>
              <a:endParaRPr lang="ko-KR" altLang="en-US"/>
            </a:p>
          </p:txBody>
        </p: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88" name="직사각형 87"/>
                <p:cNvSpPr/>
                <p:nvPr/>
              </p:nvSpPr>
              <p:spPr>
                <a:xfrm>
                  <a:off x="4111200" y="6144931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>
            <p:sp>
              <p:nvSpPr>
                <p:cNvPr id="88" name="직사각형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1200" y="6144931"/>
                  <a:ext cx="460767" cy="369332"/>
                </a:xfrm>
                <a:prstGeom prst="rect">
                  <a:avLst/>
                </a:prstGeom>
                <a:blipFill rotWithShape="0">
                  <a:blip r:embed="rId12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89" name="직사각형 88"/>
                <p:cNvSpPr/>
                <p:nvPr/>
              </p:nvSpPr>
              <p:spPr>
                <a:xfrm>
                  <a:off x="231178" y="3192781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>
            <p:sp>
              <p:nvSpPr>
                <p:cNvPr id="89" name="직사각형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178" y="3192781"/>
                  <a:ext cx="466090" cy="369332"/>
                </a:xfrm>
                <a:prstGeom prst="rect">
                  <a:avLst/>
                </a:prstGeom>
                <a:blipFill rotWithShape="0">
                  <a:blip r:embed="rId7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4464764" y="4106645"/>
                  <a:ext cx="4469696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Tx/>
                    <a:buChar char="-"/>
                  </a:pPr>
                  <a:r>
                    <a:rPr lang="en-US" altLang="ko-KR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Estimated Output(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for a given query(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 has Gaussian distribution as well.  </a:t>
                  </a:r>
                </a:p>
                <a:p>
                  <a:pPr marL="285750" indent="-285750">
                    <a:buFontTx/>
                    <a:buChar char="-"/>
                  </a:pPr>
                  <a:endParaRPr lang="en-US" altLang="ko-KR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endParaRPr>
                </a:p>
                <a:p>
                  <a:r>
                    <a:rPr lang="en-US" altLang="ko-KR" dirty="0" smtClean="0">
                      <a:latin typeface="Arial" panose="020B0604020202020204" pitchFamily="34" charset="0"/>
                      <a:cs typeface="Arial" panose="020B0604020202020204" pitchFamily="34" charset="0"/>
                      <a:sym typeface="Wingdings" panose="05000000000000000000" pitchFamily="2" charset="2"/>
                    </a:rPr>
                    <a:t>                   </a:t>
                  </a:r>
                  <a:r>
                    <a:rPr lang="en-US" altLang="ko-KR" b="1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Wingdings" panose="05000000000000000000" pitchFamily="2" charset="2"/>
                    </a:rPr>
                    <a:t>Uncertainty !</a:t>
                  </a:r>
                  <a:r>
                    <a:rPr lang="en-US" altLang="ko-KR" dirty="0" smtClean="0">
                      <a:latin typeface="Arial" panose="020B0604020202020204" pitchFamily="34" charset="0"/>
                      <a:cs typeface="Arial" panose="020B0604020202020204" pitchFamily="34" charset="0"/>
                      <a:sym typeface="Wingdings" panose="05000000000000000000" pitchFamily="2" charset="2"/>
                    </a:rPr>
                    <a:t> </a:t>
                  </a:r>
                  <a:endPara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4764" y="4106645"/>
                  <a:ext cx="4469696" cy="1477328"/>
                </a:xfrm>
                <a:prstGeom prst="rect">
                  <a:avLst/>
                </a:prstGeom>
                <a:blipFill rotWithShape="0">
                  <a:blip r:embed="rId13" cstate="print"/>
                  <a:stretch>
                    <a:fillRect l="-817" t="-2479" b="-578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1" name="그룹 90"/>
            <p:cNvGrpSpPr/>
            <p:nvPr/>
          </p:nvGrpSpPr>
          <p:grpSpPr>
            <a:xfrm>
              <a:off x="2196039" y="4024935"/>
              <a:ext cx="724236" cy="729198"/>
              <a:chOff x="3403017" y="5006491"/>
              <a:chExt cx="724236" cy="729198"/>
            </a:xfrm>
          </p:grpSpPr>
          <p:sp>
            <p:nvSpPr>
              <p:cNvPr id="94" name="타원 93"/>
              <p:cNvSpPr/>
              <p:nvPr/>
            </p:nvSpPr>
            <p:spPr>
              <a:xfrm>
                <a:off x="3465457" y="5083617"/>
                <a:ext cx="659567" cy="652072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3651446" y="5006491"/>
                <a:ext cx="2888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 smtClean="0"/>
                  <a:t>.</a:t>
                </a:r>
                <a:endParaRPr lang="ko-KR" altLang="en-US" sz="3200"/>
              </a:p>
            </p:txBody>
          </p:sp>
          <mc:AlternateContent xmlns:mc="http://schemas.openxmlformats.org/markup-compatibility/2006">
            <mc:Choice xmlns="" xmlns:a14="http://schemas.microsoft.com/office/drawing/2010/main" Requires="a14">
              <p:sp>
                <p:nvSpPr>
                  <p:cNvPr id="96" name="직사각형 95"/>
                  <p:cNvSpPr/>
                  <p:nvPr/>
                </p:nvSpPr>
                <p:spPr>
                  <a:xfrm>
                    <a:off x="3403017" y="5379990"/>
                    <a:ext cx="724236" cy="26738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ko-KR" sz="1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altLang="ko-KR" sz="1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2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2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altLang="ko-KR" sz="1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l-GR" altLang="ko-KR" sz="1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ko-KR" sz="1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altLang="ko-KR" sz="1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1200" b="1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6" name="직사각형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3017" y="5379990"/>
                    <a:ext cx="724236" cy="267381"/>
                  </a:xfrm>
                  <a:prstGeom prst="rect">
                    <a:avLst/>
                  </a:prstGeom>
                  <a:blipFill rotWithShape="0">
                    <a:blip r:embed="rId14" cstate="print"/>
                    <a:stretch>
                      <a:fillRect t="-4651" b="-232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5188470" y="3157501"/>
                  <a:ext cx="2980239" cy="7789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⁡(−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⃑"/>
                                                    <m:ctrlP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⃑"/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altLang="ko-KR" b="0" i="1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8470" y="3157501"/>
                  <a:ext cx="2980239" cy="778931"/>
                </a:xfrm>
                <a:prstGeom prst="rect">
                  <a:avLst/>
                </a:prstGeom>
                <a:blipFill rotWithShape="0">
                  <a:blip r:embed="rId15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5711252" y="5716743"/>
                  <a:ext cx="168796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a14:m>
                  <a:r>
                    <a:rPr lang="en-US" altLang="ko-KR" sz="2400" dirty="0" smtClean="0"/>
                    <a:t>= </a:t>
                  </a:r>
                  <a:r>
                    <a:rPr lang="en-US" altLang="ko-KR" sz="2400" dirty="0" smtClean="0">
                      <a:latin typeface="STLiti" panose="02010800040101010101" pitchFamily="2" charset="-122"/>
                      <a:ea typeface="STLiti" panose="02010800040101010101" pitchFamily="2" charset="-122"/>
                    </a:rPr>
                    <a:t>N </a:t>
                  </a:r>
                  <a:r>
                    <a:rPr lang="en-US" altLang="ko-KR" sz="2400" dirty="0" smtClean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ko-KR" sz="2400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ko-KR" sz="2400" dirty="0" smtClean="0"/>
                    <a:t>)</a:t>
                  </a:r>
                  <a:endParaRPr lang="ko-KR" altLang="en-US" sz="2400" dirty="0"/>
                </a:p>
              </p:txBody>
            </p:sp>
          </mc:Choice>
          <mc:Fallback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1252" y="5716743"/>
                  <a:ext cx="1687963" cy="369332"/>
                </a:xfrm>
                <a:prstGeom prst="rect">
                  <a:avLst/>
                </a:prstGeom>
                <a:blipFill rotWithShape="0">
                  <a:blip r:embed="rId16" cstate="print"/>
                  <a:stretch>
                    <a:fillRect l="-6498" t="-28333" r="-9386" b="-5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="" xmlns:p14="http://schemas.microsoft.com/office/powerpoint/2010/main" val="38949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4912" y="1314088"/>
            <a:ext cx="82943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Learning Three-Dimensional Flow for Interactive Aerodynamic Design</a:t>
            </a:r>
            <a:endParaRPr lang="ko-KR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686800" cy="457200"/>
          </a:xfrm>
          <a:ln/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Applications</a:t>
            </a:r>
            <a:endParaRPr lang="en-GB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23193" y="890752"/>
            <a:ext cx="833820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39435" y="3240820"/>
            <a:ext cx="0" cy="2840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39435" y="6081456"/>
            <a:ext cx="4257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773756" y="4147883"/>
            <a:ext cx="659567" cy="652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959745" y="4070757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.</a:t>
            </a:r>
            <a:endParaRPr lang="ko-KR" altLang="en-US" sz="3200"/>
          </a:p>
        </p:txBody>
      </p:sp>
      <p:sp>
        <p:nvSpPr>
          <p:cNvPr id="14" name="타원 13"/>
          <p:cNvSpPr/>
          <p:nvPr/>
        </p:nvSpPr>
        <p:spPr>
          <a:xfrm>
            <a:off x="2386048" y="4440270"/>
            <a:ext cx="659567" cy="652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72037" y="4363144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.</a:t>
            </a:r>
            <a:endParaRPr lang="ko-KR" altLang="en-US" sz="320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6" name="직사각형 15"/>
              <p:cNvSpPr/>
              <p:nvPr/>
            </p:nvSpPr>
            <p:spPr>
              <a:xfrm>
                <a:off x="2336126" y="4808137"/>
                <a:ext cx="802078" cy="2795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ko-KR" sz="1200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16" name="직사각형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126" y="4808137"/>
                <a:ext cx="802078" cy="279564"/>
              </a:xfrm>
              <a:prstGeom prst="rect">
                <a:avLst/>
              </a:prstGeom>
              <a:blipFill rotWithShape="0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7" name="직사각형 16"/>
              <p:cNvSpPr/>
              <p:nvPr/>
            </p:nvSpPr>
            <p:spPr>
              <a:xfrm>
                <a:off x="1723834" y="4515750"/>
                <a:ext cx="794898" cy="279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ko-KR" sz="1200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834" y="4515750"/>
                <a:ext cx="794898" cy="279179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타원 17"/>
          <p:cNvSpPr/>
          <p:nvPr/>
        </p:nvSpPr>
        <p:spPr>
          <a:xfrm>
            <a:off x="2855182" y="3330101"/>
            <a:ext cx="659567" cy="652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41171" y="3252975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.</a:t>
            </a:r>
            <a:endParaRPr lang="ko-KR" altLang="en-US" sz="320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0" name="직사각형 19"/>
              <p:cNvSpPr/>
              <p:nvPr/>
            </p:nvSpPr>
            <p:spPr>
              <a:xfrm>
                <a:off x="2767682" y="3635039"/>
                <a:ext cx="867673" cy="2796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ko-KR" sz="1200" i="1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682" y="3635039"/>
                <a:ext cx="867673" cy="279692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타원 20"/>
          <p:cNvSpPr/>
          <p:nvPr/>
        </p:nvSpPr>
        <p:spPr>
          <a:xfrm>
            <a:off x="2136016" y="3603246"/>
            <a:ext cx="659567" cy="652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322005" y="3526120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.</a:t>
            </a:r>
            <a:endParaRPr lang="ko-KR" altLang="en-US" sz="3200"/>
          </a:p>
        </p:txBody>
      </p:sp>
      <p:sp>
        <p:nvSpPr>
          <p:cNvPr id="23" name="타원 22"/>
          <p:cNvSpPr/>
          <p:nvPr/>
        </p:nvSpPr>
        <p:spPr>
          <a:xfrm>
            <a:off x="2535751" y="3928031"/>
            <a:ext cx="659567" cy="652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721740" y="3850905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.</a:t>
            </a:r>
            <a:endParaRPr lang="ko-KR" altLang="en-US" sz="3200"/>
          </a:p>
        </p:txBody>
      </p:sp>
      <p:sp>
        <p:nvSpPr>
          <p:cNvPr id="25" name="타원 24"/>
          <p:cNvSpPr/>
          <p:nvPr/>
        </p:nvSpPr>
        <p:spPr>
          <a:xfrm>
            <a:off x="3052909" y="4025466"/>
            <a:ext cx="659567" cy="652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238898" y="3948340"/>
            <a:ext cx="288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.</a:t>
            </a:r>
            <a:endParaRPr lang="ko-KR" altLang="en-US" sz="3200"/>
          </a:p>
        </p:txBody>
      </p:sp>
      <p:sp>
        <p:nvSpPr>
          <p:cNvPr id="27" name="자유형 26"/>
          <p:cNvSpPr/>
          <p:nvPr/>
        </p:nvSpPr>
        <p:spPr>
          <a:xfrm>
            <a:off x="1668825" y="3225830"/>
            <a:ext cx="2181069" cy="1956216"/>
          </a:xfrm>
          <a:custGeom>
            <a:avLst/>
            <a:gdLst>
              <a:gd name="connsiteX0" fmla="*/ 472190 w 2181069"/>
              <a:gd name="connsiteY0" fmla="*/ 1746354 h 1956216"/>
              <a:gd name="connsiteX1" fmla="*/ 97436 w 2181069"/>
              <a:gd name="connsiteY1" fmla="*/ 1566472 h 1956216"/>
              <a:gd name="connsiteX2" fmla="*/ 0 w 2181069"/>
              <a:gd name="connsiteY2" fmla="*/ 1019331 h 1956216"/>
              <a:gd name="connsiteX3" fmla="*/ 217358 w 2181069"/>
              <a:gd name="connsiteY3" fmla="*/ 809468 h 1956216"/>
              <a:gd name="connsiteX4" fmla="*/ 539646 w 2181069"/>
              <a:gd name="connsiteY4" fmla="*/ 322288 h 1956216"/>
              <a:gd name="connsiteX5" fmla="*/ 861935 w 2181069"/>
              <a:gd name="connsiteY5" fmla="*/ 202367 h 1956216"/>
              <a:gd name="connsiteX6" fmla="*/ 1071797 w 2181069"/>
              <a:gd name="connsiteY6" fmla="*/ 232347 h 1956216"/>
              <a:gd name="connsiteX7" fmla="*/ 1514007 w 2181069"/>
              <a:gd name="connsiteY7" fmla="*/ 0 h 1956216"/>
              <a:gd name="connsiteX8" fmla="*/ 2008682 w 2181069"/>
              <a:gd name="connsiteY8" fmla="*/ 277318 h 1956216"/>
              <a:gd name="connsiteX9" fmla="*/ 2001187 w 2181069"/>
              <a:gd name="connsiteY9" fmla="*/ 682052 h 1956216"/>
              <a:gd name="connsiteX10" fmla="*/ 2181069 w 2181069"/>
              <a:gd name="connsiteY10" fmla="*/ 1034321 h 1956216"/>
              <a:gd name="connsiteX11" fmla="*/ 2053653 w 2181069"/>
              <a:gd name="connsiteY11" fmla="*/ 1558977 h 1956216"/>
              <a:gd name="connsiteX12" fmla="*/ 1573967 w 2181069"/>
              <a:gd name="connsiteY12" fmla="*/ 1566472 h 1956216"/>
              <a:gd name="connsiteX13" fmla="*/ 1319135 w 2181069"/>
              <a:gd name="connsiteY13" fmla="*/ 1956216 h 1956216"/>
              <a:gd name="connsiteX14" fmla="*/ 809469 w 2181069"/>
              <a:gd name="connsiteY14" fmla="*/ 1956216 h 1956216"/>
              <a:gd name="connsiteX15" fmla="*/ 539646 w 2181069"/>
              <a:gd name="connsiteY15" fmla="*/ 1746354 h 195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81069" h="1956216">
                <a:moveTo>
                  <a:pt x="472190" y="1746354"/>
                </a:moveTo>
                <a:lnTo>
                  <a:pt x="97436" y="1566472"/>
                </a:lnTo>
                <a:lnTo>
                  <a:pt x="0" y="1019331"/>
                </a:lnTo>
                <a:lnTo>
                  <a:pt x="217358" y="809468"/>
                </a:lnTo>
                <a:lnTo>
                  <a:pt x="539646" y="322288"/>
                </a:lnTo>
                <a:lnTo>
                  <a:pt x="861935" y="202367"/>
                </a:lnTo>
                <a:lnTo>
                  <a:pt x="1071797" y="232347"/>
                </a:lnTo>
                <a:lnTo>
                  <a:pt x="1514007" y="0"/>
                </a:lnTo>
                <a:lnTo>
                  <a:pt x="2008682" y="277318"/>
                </a:lnTo>
                <a:lnTo>
                  <a:pt x="2001187" y="682052"/>
                </a:lnTo>
                <a:lnTo>
                  <a:pt x="2181069" y="1034321"/>
                </a:lnTo>
                <a:lnTo>
                  <a:pt x="2053653" y="1558977"/>
                </a:lnTo>
                <a:lnTo>
                  <a:pt x="1573967" y="1566472"/>
                </a:lnTo>
                <a:lnTo>
                  <a:pt x="1319135" y="1956216"/>
                </a:lnTo>
                <a:lnTo>
                  <a:pt x="809469" y="1956216"/>
                </a:lnTo>
                <a:lnTo>
                  <a:pt x="539646" y="174635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008247" y="3176093"/>
            <a:ext cx="131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Training set </a:t>
            </a:r>
            <a:endParaRPr lang="ko-KR" altLang="en-US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9" name="직사각형 28"/>
              <p:cNvSpPr/>
              <p:nvPr/>
            </p:nvSpPr>
            <p:spPr>
              <a:xfrm>
                <a:off x="4108622" y="6020459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29" name="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622" y="6020459"/>
                <a:ext cx="460767" cy="369332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0" name="직사각형 29"/>
              <p:cNvSpPr/>
              <p:nvPr/>
            </p:nvSpPr>
            <p:spPr>
              <a:xfrm>
                <a:off x="228600" y="3068309"/>
                <a:ext cx="466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068309"/>
                <a:ext cx="466090" cy="369332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4576642" y="3267748"/>
                <a:ext cx="446969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Output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variance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is related with Covariance with Training set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Covariance is a metric of similarity or correlation between two vectors</a:t>
                </a: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642" y="3267748"/>
                <a:ext cx="4469696" cy="1754326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1091" b="-17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그룹 31"/>
          <p:cNvGrpSpPr/>
          <p:nvPr/>
        </p:nvGrpSpPr>
        <p:grpSpPr>
          <a:xfrm>
            <a:off x="2248607" y="3881870"/>
            <a:ext cx="724236" cy="729198"/>
            <a:chOff x="3403017" y="5006491"/>
            <a:chExt cx="724236" cy="729198"/>
          </a:xfrm>
        </p:grpSpPr>
        <p:sp>
          <p:nvSpPr>
            <p:cNvPr id="35" name="타원 34"/>
            <p:cNvSpPr/>
            <p:nvPr/>
          </p:nvSpPr>
          <p:spPr>
            <a:xfrm>
              <a:off x="3465457" y="5083617"/>
              <a:ext cx="659567" cy="65207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51446" y="5006491"/>
              <a:ext cx="288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/>
                <a:t>.</a:t>
              </a:r>
              <a:endParaRPr lang="ko-KR" altLang="en-US" sz="3200"/>
            </a:p>
          </p:txBody>
        </p: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37" name="직사각형 36"/>
                <p:cNvSpPr/>
                <p:nvPr/>
              </p:nvSpPr>
              <p:spPr>
                <a:xfrm>
                  <a:off x="3403017" y="5379990"/>
                  <a:ext cx="724236" cy="2673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ko-KR" sz="1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altLang="ko-KR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altLang="ko-KR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l-GR" altLang="ko-KR" sz="1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altLang="ko-KR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altLang="ko-KR" sz="1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ko-KR" altLang="en-US" sz="1200" b="1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7" name="직사각형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017" y="5379990"/>
                  <a:ext cx="724236" cy="267381"/>
                </a:xfrm>
                <a:prstGeom prst="rect">
                  <a:avLst/>
                </a:prstGeom>
                <a:blipFill rotWithShape="0">
                  <a:blip r:embed="rId8" cstate="print"/>
                  <a:stretch>
                    <a:fillRect t="-4545" b="-22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5775903" y="2868171"/>
                <a:ext cx="16879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ko-KR" sz="2400" dirty="0" smtClean="0"/>
                  <a:t>= </a:t>
                </a:r>
                <a:r>
                  <a:rPr lang="en-US" altLang="ko-KR" sz="2400" dirty="0" smtClean="0">
                    <a:latin typeface="STLiti" panose="02010800040101010101" pitchFamily="2" charset="-122"/>
                    <a:ea typeface="STLiti" panose="02010800040101010101" pitchFamily="2" charset="-122"/>
                  </a:rPr>
                  <a:t>N </a:t>
                </a:r>
                <a:r>
                  <a:rPr lang="en-US" altLang="ko-KR" sz="24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ko-KR" sz="2400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dirty="0" smtClean="0"/>
                  <a:t>)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903" y="2868171"/>
                <a:ext cx="1687963" cy="369332"/>
              </a:xfrm>
              <a:prstGeom prst="rect">
                <a:avLst/>
              </a:prstGeom>
              <a:blipFill rotWithShape="0">
                <a:blip r:embed="rId9" cstate="print"/>
                <a:stretch>
                  <a:fillRect l="-6498" t="-28333" r="-9747" b="-5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그룹 50"/>
          <p:cNvGrpSpPr/>
          <p:nvPr/>
        </p:nvGrpSpPr>
        <p:grpSpPr>
          <a:xfrm>
            <a:off x="1362031" y="4795445"/>
            <a:ext cx="1247963" cy="1321149"/>
            <a:chOff x="1362031" y="4795445"/>
            <a:chExt cx="1247963" cy="1321149"/>
          </a:xfrm>
        </p:grpSpPr>
        <p:sp>
          <p:nvSpPr>
            <p:cNvPr id="43" name="타원 42"/>
            <p:cNvSpPr/>
            <p:nvPr/>
          </p:nvSpPr>
          <p:spPr>
            <a:xfrm>
              <a:off x="1362031" y="4795445"/>
              <a:ext cx="1247963" cy="12194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32570" y="5022963"/>
              <a:ext cx="546553" cy="1093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/>
                <a:t>.</a:t>
              </a:r>
              <a:endParaRPr lang="ko-KR" altLang="en-US" sz="3200"/>
            </a:p>
          </p:txBody>
        </p: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45" name="직사각형 44"/>
                <p:cNvSpPr/>
                <p:nvPr/>
              </p:nvSpPr>
              <p:spPr>
                <a:xfrm>
                  <a:off x="1424899" y="5501441"/>
                  <a:ext cx="1130680" cy="3983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ko-KR" sz="1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1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altLang="ko-KR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2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altLang="ko-KR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l-GR" altLang="ko-KR" sz="1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altLang="ko-KR" sz="1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altLang="ko-KR" sz="1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ko-KR" altLang="en-US" sz="1200" b="1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5" name="직사각형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4899" y="5501441"/>
                  <a:ext cx="1130680" cy="398390"/>
                </a:xfrm>
                <a:prstGeom prst="rect">
                  <a:avLst/>
                </a:prstGeom>
                <a:blipFill rotWithShape="0">
                  <a:blip r:embed="rId10" cstate="print"/>
                  <a:stretch>
                    <a:fillRect t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7" name="직사각형 46"/>
              <p:cNvSpPr/>
              <p:nvPr/>
            </p:nvSpPr>
            <p:spPr>
              <a:xfrm>
                <a:off x="4465226" y="4052576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If query is inside of cluster of training set, then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small one.  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7" name="직사각형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226" y="4052576"/>
                <a:ext cx="4572000" cy="646331"/>
              </a:xfrm>
              <a:prstGeom prst="rect">
                <a:avLst/>
              </a:prstGeom>
              <a:blipFill rotWithShape="0">
                <a:blip r:embed="rId11" cstate="print"/>
                <a:stretch>
                  <a:fillRect l="-800" t="-5660" r="-346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4663110" y="4044647"/>
                <a:ext cx="425229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If query is outside of cluster of training set, then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is large one.  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110" y="4044647"/>
                <a:ext cx="4252290" cy="923330"/>
              </a:xfrm>
              <a:prstGeom prst="rect">
                <a:avLst/>
              </a:prstGeom>
              <a:blipFill rotWithShape="0">
                <a:blip r:embed="rId12" cstate="print"/>
                <a:stretch>
                  <a:fillRect l="-1289" t="-3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직사각형 38"/>
          <p:cNvSpPr/>
          <p:nvPr/>
        </p:nvSpPr>
        <p:spPr>
          <a:xfrm>
            <a:off x="504912" y="1994849"/>
            <a:ext cx="7577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Gaussian Process (GP)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regressor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~ </a:t>
            </a:r>
            <a:r>
              <a:rPr lang="en-US" altLang="ko-KR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Radial Basis Function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Regressor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! 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943028" y="4906874"/>
            <a:ext cx="3793884" cy="18000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4674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7" grpId="0" animBg="1"/>
      <p:bldP spid="47" grpId="1" animBg="1"/>
      <p:bldP spid="5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17650</TotalTime>
  <Words>189</Words>
  <Application>Microsoft Office PowerPoint</Application>
  <PresentationFormat>화면 슬라이드 쇼(4:3)</PresentationFormat>
  <Paragraphs>86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7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Office 테마</vt:lpstr>
      <vt:lpstr>1_LC.BRev.FY97</vt:lpstr>
      <vt:lpstr>2_LC.BRev.FY97</vt:lpstr>
      <vt:lpstr>3_LC.BRev.FY97</vt:lpstr>
      <vt:lpstr>4_LC.BRev.FY97</vt:lpstr>
      <vt:lpstr>5_LC.BRev.FY97</vt:lpstr>
      <vt:lpstr>6_LC.BRev.FY97</vt:lpstr>
      <vt:lpstr>슬라이드 1</vt:lpstr>
      <vt:lpstr>Applications</vt:lpstr>
      <vt:lpstr>Applications</vt:lpstr>
      <vt:lpstr>Applications</vt:lpstr>
      <vt:lpstr>Applications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tgjeon</dc:creator>
  <cp:lastModifiedBy>HB KIM</cp:lastModifiedBy>
  <cp:revision>339</cp:revision>
  <dcterms:created xsi:type="dcterms:W3CDTF">2018-01-05T08:29:43Z</dcterms:created>
  <dcterms:modified xsi:type="dcterms:W3CDTF">2019-01-26T05:17:29Z</dcterms:modified>
</cp:coreProperties>
</file>