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86" r:id="rId6"/>
    <p:sldId id="260" r:id="rId7"/>
    <p:sldId id="261" r:id="rId8"/>
    <p:sldId id="276" r:id="rId9"/>
    <p:sldId id="277" r:id="rId10"/>
    <p:sldId id="262" r:id="rId11"/>
    <p:sldId id="270" r:id="rId12"/>
    <p:sldId id="291" r:id="rId13"/>
    <p:sldId id="259" r:id="rId14"/>
    <p:sldId id="279" r:id="rId15"/>
    <p:sldId id="295" r:id="rId16"/>
    <p:sldId id="264" r:id="rId17"/>
    <p:sldId id="281" r:id="rId18"/>
    <p:sldId id="289" r:id="rId19"/>
    <p:sldId id="265" r:id="rId20"/>
    <p:sldId id="266" r:id="rId21"/>
    <p:sldId id="267" r:id="rId22"/>
    <p:sldId id="287" r:id="rId23"/>
    <p:sldId id="269" r:id="rId24"/>
    <p:sldId id="271" r:id="rId25"/>
    <p:sldId id="272" r:id="rId26"/>
    <p:sldId id="294" r:id="rId27"/>
    <p:sldId id="290" r:id="rId28"/>
    <p:sldId id="292" r:id="rId29"/>
    <p:sldId id="293" r:id="rId30"/>
    <p:sldId id="296" r:id="rId31"/>
    <p:sldId id="273" r:id="rId32"/>
    <p:sldId id="278" r:id="rId33"/>
    <p:sldId id="285" r:id="rId34"/>
    <p:sldId id="2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87" d="100"/>
          <a:sy n="87" d="100"/>
        </p:scale>
        <p:origin x="5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679832-E974-44BE-AF53-3290553BC9C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B4F80415-4753-488B-8AB1-F4314B91E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BEA90E59-72AF-494F-A746-ED32C2A948A6}"/>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5" name="Fußzeilenplatzhalter 4">
            <a:extLst>
              <a:ext uri="{FF2B5EF4-FFF2-40B4-BE49-F238E27FC236}">
                <a16:creationId xmlns:a16="http://schemas.microsoft.com/office/drawing/2014/main" id="{F8F4D8E7-F7DC-4D6B-9FEF-EC743158D74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C329119-AC19-48E0-A993-ACCFAF09CCBD}"/>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365291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55BD51-B19D-4870-9784-4BEA2C1D4ACA}"/>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A0941E26-1566-4425-8DF9-DE8E3CE10BC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9D96846-95CE-4216-98E3-E83055868EBF}"/>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5" name="Fußzeilenplatzhalter 4">
            <a:extLst>
              <a:ext uri="{FF2B5EF4-FFF2-40B4-BE49-F238E27FC236}">
                <a16:creationId xmlns:a16="http://schemas.microsoft.com/office/drawing/2014/main" id="{BC580894-6A1B-4D19-A9D2-65254A51FA3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55E3ADA-DF3E-4963-ADB7-DB3A405A6B8B}"/>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217172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B8F52FA-B0D4-4211-B7EF-41C29E0297E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91015F76-BE40-42E5-B8CF-EA6A36698BE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F3775E5-7E82-404D-9196-38241715DA17}"/>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5" name="Fußzeilenplatzhalter 4">
            <a:extLst>
              <a:ext uri="{FF2B5EF4-FFF2-40B4-BE49-F238E27FC236}">
                <a16:creationId xmlns:a16="http://schemas.microsoft.com/office/drawing/2014/main" id="{A7B1863E-1F55-4FD8-8653-38204BE33ED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4FBE1D8-0BCF-498C-BFE7-0CC21732D688}"/>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6558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21724F-8A60-4CCF-8F67-A795DF7C8A1B}"/>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B89E0E1C-B8D8-4481-9D59-F46300D446C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65B204B-8582-4C33-A7E9-0354A8C9EADB}"/>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5" name="Fußzeilenplatzhalter 4">
            <a:extLst>
              <a:ext uri="{FF2B5EF4-FFF2-40B4-BE49-F238E27FC236}">
                <a16:creationId xmlns:a16="http://schemas.microsoft.com/office/drawing/2014/main" id="{577C2402-0C52-4C25-AEB4-A805DB6A07E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37F8D92-A6A6-47A9-852A-7AC45CFEA96A}"/>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598163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1512D-E7FF-4FCA-A4E8-BBEF440E5DE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61720AAA-13EB-43FA-80F7-D2B43F29E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9976BD0-8ADC-4C2B-8760-D1B1EEE1DCAF}"/>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5" name="Fußzeilenplatzhalter 4">
            <a:extLst>
              <a:ext uri="{FF2B5EF4-FFF2-40B4-BE49-F238E27FC236}">
                <a16:creationId xmlns:a16="http://schemas.microsoft.com/office/drawing/2014/main" id="{D246DDFB-8FCE-48F7-A15D-A24D366DC44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AA27AA8-3205-42CD-8956-E6A6B19868A6}"/>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241605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4EBABB-39D7-4BE8-8046-722015433437}"/>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E439C69-F8A3-4B19-A51F-12E5FE2008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98DE0925-87D5-404C-8C85-D10201CF881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997A1365-5523-4037-A351-6522E9EB0085}"/>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6" name="Fußzeilenplatzhalter 5">
            <a:extLst>
              <a:ext uri="{FF2B5EF4-FFF2-40B4-BE49-F238E27FC236}">
                <a16:creationId xmlns:a16="http://schemas.microsoft.com/office/drawing/2014/main" id="{ADA13D0F-ECCC-4F29-922C-73F0E283AB9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170F3CD-5915-4055-9F9F-250A94118E8B}"/>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272892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ACECF2-1522-4069-9A93-2F9224082F5A}"/>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EECCBD26-29C3-4D0C-8A24-944FA6293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47D8BF5-EBA9-4AAD-B666-5DF121A7960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8CB38B77-D1A9-4975-8B69-0F15BD384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FC380B3-822B-49F0-B87F-2283F92174B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FC4BB242-6E21-4225-A9E2-74EA4DCA5D40}"/>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8" name="Fußzeilenplatzhalter 7">
            <a:extLst>
              <a:ext uri="{FF2B5EF4-FFF2-40B4-BE49-F238E27FC236}">
                <a16:creationId xmlns:a16="http://schemas.microsoft.com/office/drawing/2014/main" id="{8E6076A9-B7FA-4ABE-922A-7EFBDA59054E}"/>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79A64F5E-D294-4A8E-B3CA-9A4BFCE4398A}"/>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3680535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FA4C4E-10E9-4574-A116-BC79665DD9DA}"/>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6C39CDE8-F075-4675-AE9B-728A259DB5C6}"/>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4" name="Fußzeilenplatzhalter 3">
            <a:extLst>
              <a:ext uri="{FF2B5EF4-FFF2-40B4-BE49-F238E27FC236}">
                <a16:creationId xmlns:a16="http://schemas.microsoft.com/office/drawing/2014/main" id="{77D52942-D614-4668-AC59-127DA0E63DB2}"/>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4C57F272-76CE-4139-BD95-A8398435D3C9}"/>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5626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DAAF006-CFE7-45E3-8CD6-9A2EEE2D7001}"/>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3" name="Fußzeilenplatzhalter 2">
            <a:extLst>
              <a:ext uri="{FF2B5EF4-FFF2-40B4-BE49-F238E27FC236}">
                <a16:creationId xmlns:a16="http://schemas.microsoft.com/office/drawing/2014/main" id="{2023330E-D9A7-4540-A829-22187D5A5F47}"/>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675D8FB4-0BBF-4831-8D89-058725107DCE}"/>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73747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DADEAA-052D-4317-9442-8567D9CD868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E952E45E-C234-4D7F-8174-203C2CFCC6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3EE7F199-E314-461D-A825-BD7890B1B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EC2EB79-CE8C-4C75-A13B-4B7721E9E884}"/>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6" name="Fußzeilenplatzhalter 5">
            <a:extLst>
              <a:ext uri="{FF2B5EF4-FFF2-40B4-BE49-F238E27FC236}">
                <a16:creationId xmlns:a16="http://schemas.microsoft.com/office/drawing/2014/main" id="{FE8075EA-F9C1-4DFB-8424-F1A51D305BE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D0693B5-70C7-40C8-A519-810E481FB596}"/>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377392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250FA-1BCC-4270-B09B-7F4C6A8103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5DCB700F-7CDB-425D-AF39-EBCEDD377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83B23FE6-7901-414B-A838-37D7A3200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C011D43-12D0-4658-8220-2D632197E9B8}"/>
              </a:ext>
            </a:extLst>
          </p:cNvPr>
          <p:cNvSpPr>
            <a:spLocks noGrp="1"/>
          </p:cNvSpPr>
          <p:nvPr>
            <p:ph type="dt" sz="half" idx="10"/>
          </p:nvPr>
        </p:nvSpPr>
        <p:spPr/>
        <p:txBody>
          <a:bodyPr/>
          <a:lstStyle/>
          <a:p>
            <a:fld id="{4B9C5332-A5F8-45AD-8D3F-F9842288B094}" type="datetimeFigureOut">
              <a:rPr lang="en-US" smtClean="0"/>
              <a:t>5/24/2018</a:t>
            </a:fld>
            <a:endParaRPr lang="en-US"/>
          </a:p>
        </p:txBody>
      </p:sp>
      <p:sp>
        <p:nvSpPr>
          <p:cNvPr id="6" name="Fußzeilenplatzhalter 5">
            <a:extLst>
              <a:ext uri="{FF2B5EF4-FFF2-40B4-BE49-F238E27FC236}">
                <a16:creationId xmlns:a16="http://schemas.microsoft.com/office/drawing/2014/main" id="{06834E1E-F6E8-4D2A-BFA9-4C4DC16D45B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A439A64-94D8-427F-A3CB-F15FA3C238A1}"/>
              </a:ext>
            </a:extLst>
          </p:cNvPr>
          <p:cNvSpPr>
            <a:spLocks noGrp="1"/>
          </p:cNvSpPr>
          <p:nvPr>
            <p:ph type="sldNum" sz="quarter" idx="12"/>
          </p:nvPr>
        </p:nvSpPr>
        <p:spPr/>
        <p:txBody>
          <a:bodyPr/>
          <a:lstStyle/>
          <a:p>
            <a:fld id="{51EEFBEA-E617-4213-9413-22E9BB765ED0}" type="slidenum">
              <a:rPr lang="en-US" smtClean="0"/>
              <a:t>‹#›</a:t>
            </a:fld>
            <a:endParaRPr lang="en-US"/>
          </a:p>
        </p:txBody>
      </p:sp>
    </p:spTree>
    <p:extLst>
      <p:ext uri="{BB962C8B-B14F-4D97-AF65-F5344CB8AC3E}">
        <p14:creationId xmlns:p14="http://schemas.microsoft.com/office/powerpoint/2010/main" val="398714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CC4E32-9BE9-4520-AC91-5F7447D11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5BCAF3DE-600E-40F3-8D1F-C7722F646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18E1EB1-8C95-4975-BBDE-63938CF84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C5332-A5F8-45AD-8D3F-F9842288B094}" type="datetimeFigureOut">
              <a:rPr lang="en-US" smtClean="0"/>
              <a:t>5/24/2018</a:t>
            </a:fld>
            <a:endParaRPr lang="en-US"/>
          </a:p>
        </p:txBody>
      </p:sp>
      <p:sp>
        <p:nvSpPr>
          <p:cNvPr id="5" name="Fußzeilenplatzhalter 4">
            <a:extLst>
              <a:ext uri="{FF2B5EF4-FFF2-40B4-BE49-F238E27FC236}">
                <a16:creationId xmlns:a16="http://schemas.microsoft.com/office/drawing/2014/main" id="{30E4D09E-97E2-4816-873A-F00D2672E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A4DCF952-7938-4B96-A21C-37DB0B11B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EFBEA-E617-4213-9413-22E9BB765ED0}" type="slidenum">
              <a:rPr lang="en-US" smtClean="0"/>
              <a:t>‹#›</a:t>
            </a:fld>
            <a:endParaRPr lang="en-US"/>
          </a:p>
        </p:txBody>
      </p:sp>
    </p:spTree>
    <p:extLst>
      <p:ext uri="{BB962C8B-B14F-4D97-AF65-F5344CB8AC3E}">
        <p14:creationId xmlns:p14="http://schemas.microsoft.com/office/powerpoint/2010/main" val="2824761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odolphe21/AI-Bot_playingDoom" TargetMode="External"/><Relationship Id="rId2" Type="http://schemas.openxmlformats.org/officeDocument/2006/relationships/hyperlink" Target="mailto:Rodolphe.masson8@gmail.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dnuggets.com/2017/09/5-ways-get-started-reinforcement-learning.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vizdoom.cs.put.edu.pl/tutorial" TargetMode="External"/><Relationship Id="rId2" Type="http://schemas.openxmlformats.org/officeDocument/2006/relationships/hyperlink" Target="http://vizdoom.cs.put.edu.pl/"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mwydmuch/ViZDo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jxYesqMhx1Q" TargetMode="External"/><Relationship Id="rId7" Type="http://schemas.openxmlformats.org/officeDocument/2006/relationships/image" Target="../media/image8.png"/><Relationship Id="rId2" Type="http://schemas.openxmlformats.org/officeDocument/2006/relationships/hyperlink" Target="https://youtu.be/WsG09c5YHng"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youtu.be/fGpUp8b1m-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G7LBuRdrXl0" TargetMode="External"/><Relationship Id="rId7" Type="http://schemas.openxmlformats.org/officeDocument/2006/relationships/image" Target="../media/image8.png"/><Relationship Id="rId2" Type="http://schemas.openxmlformats.org/officeDocument/2006/relationships/hyperlink" Target="https://youtu.be/KiaKKpqLlBU"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youtu.be/UbtQP0CIdJ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nP39eapBCq4" TargetMode="External"/><Relationship Id="rId7" Type="http://schemas.openxmlformats.org/officeDocument/2006/relationships/image" Target="../media/image8.png"/><Relationship Id="rId2" Type="http://schemas.openxmlformats.org/officeDocument/2006/relationships/hyperlink" Target="https://youtu.be/Ny4008kaqL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youtu.be/vw6cOEkcUn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rPKwMWFo7Nk"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pega.com/abou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arxiv.org/pdf/1701.07274.pdf" TargetMode="External"/><Relationship Id="rId13" Type="http://schemas.openxmlformats.org/officeDocument/2006/relationships/hyperlink" Target="http://www.incompleteideas.net/book/bookdraft2017nov5.pdf" TargetMode="External"/><Relationship Id="rId3" Type="http://schemas.openxmlformats.org/officeDocument/2006/relationships/hyperlink" Target="https://www.youtube.com/watch?v=rPKwMWFo7Nk" TargetMode="External"/><Relationship Id="rId7" Type="http://schemas.openxmlformats.org/officeDocument/2006/relationships/hyperlink" Target="https://arxiv.org/pdf/1609.05521.pdf" TargetMode="External"/><Relationship Id="rId12" Type="http://schemas.openxmlformats.org/officeDocument/2006/relationships/hyperlink" Target="https://arxiv.org/abs/1512.01693" TargetMode="External"/><Relationship Id="rId2" Type="http://schemas.openxmlformats.org/officeDocument/2006/relationships/hyperlink" Target="http://arxiv.org/pdf/1708.05866.pdf" TargetMode="External"/><Relationship Id="rId1" Type="http://schemas.openxmlformats.org/officeDocument/2006/relationships/slideLayout" Target="../slideLayouts/slideLayout2.xml"/><Relationship Id="rId6" Type="http://schemas.openxmlformats.org/officeDocument/2006/relationships/hyperlink" Target="https://arxiv.org/abs/1604.06057" TargetMode="External"/><Relationship Id="rId11" Type="http://schemas.openxmlformats.org/officeDocument/2006/relationships/hyperlink" Target="http://arxiv.org/pdf/1709.02349.pdf" TargetMode="External"/><Relationship Id="rId5" Type="http://schemas.openxmlformats.org/officeDocument/2006/relationships/hyperlink" Target="https://arxiv.org/pdf/1605.02097.pdf" TargetMode="External"/><Relationship Id="rId15" Type="http://schemas.openxmlformats.org/officeDocument/2006/relationships/hyperlink" Target="https://arxiv.org/pdf/1511.06581.pdf" TargetMode="External"/><Relationship Id="rId10" Type="http://schemas.openxmlformats.org/officeDocument/2006/relationships/hyperlink" Target="https://arxiv.org/pdf/1511.05952.pdf" TargetMode="External"/><Relationship Id="rId4" Type="http://schemas.openxmlformats.org/officeDocument/2006/relationships/hyperlink" Target="https://arxiv.org/abs/1507.06527" TargetMode="External"/><Relationship Id="rId9" Type="http://schemas.openxmlformats.org/officeDocument/2006/relationships/hyperlink" Target="https://arxiv.org/pdf/1602.01783.pdf" TargetMode="External"/><Relationship Id="rId14" Type="http://schemas.openxmlformats.org/officeDocument/2006/relationships/hyperlink" Target="https://arxiv.org/pdf/1509.06461.pdf"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youtu.be/nP39eapBCq4" TargetMode="External"/><Relationship Id="rId3" Type="http://schemas.openxmlformats.org/officeDocument/2006/relationships/hyperlink" Target="https://youtu.be/WsG09c5YHng" TargetMode="External"/><Relationship Id="rId7" Type="http://schemas.openxmlformats.org/officeDocument/2006/relationships/hyperlink" Target="https://youtu.be/G7LBuRdrXl0" TargetMode="External"/><Relationship Id="rId2" Type="http://schemas.openxmlformats.org/officeDocument/2006/relationships/hyperlink" Target="https://github.com/Rodolphe21/AI-Bot_playingDoom" TargetMode="External"/><Relationship Id="rId1" Type="http://schemas.openxmlformats.org/officeDocument/2006/relationships/slideLayout" Target="../slideLayouts/slideLayout2.xml"/><Relationship Id="rId6" Type="http://schemas.openxmlformats.org/officeDocument/2006/relationships/hyperlink" Target="https://youtu.be/jxYesqMhx1Q" TargetMode="External"/><Relationship Id="rId11" Type="http://schemas.openxmlformats.org/officeDocument/2006/relationships/hyperlink" Target="https://youtu.be/vw6cOEkcUn8" TargetMode="External"/><Relationship Id="rId5" Type="http://schemas.openxmlformats.org/officeDocument/2006/relationships/hyperlink" Target="https://youtu.be/Ny4008kaqL0" TargetMode="External"/><Relationship Id="rId10" Type="http://schemas.openxmlformats.org/officeDocument/2006/relationships/hyperlink" Target="https://youtu.be/UbtQP0CIdJY" TargetMode="External"/><Relationship Id="rId4" Type="http://schemas.openxmlformats.org/officeDocument/2006/relationships/hyperlink" Target="https://youtu.be/KiaKKpqLlBU" TargetMode="External"/><Relationship Id="rId9" Type="http://schemas.openxmlformats.org/officeDocument/2006/relationships/hyperlink" Target="https://youtu.be/fGpUp8b1m-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E6D67D-F02C-4C18-BB63-9BF5EC2CDB3E}"/>
              </a:ext>
            </a:extLst>
          </p:cNvPr>
          <p:cNvSpPr>
            <a:spLocks noGrp="1"/>
          </p:cNvSpPr>
          <p:nvPr>
            <p:ph type="ctrTitle"/>
          </p:nvPr>
        </p:nvSpPr>
        <p:spPr/>
        <p:txBody>
          <a:bodyPr>
            <a:normAutofit/>
          </a:bodyPr>
          <a:lstStyle/>
          <a:p>
            <a:r>
              <a:rPr lang="en-US" dirty="0"/>
              <a:t>Building an AI-Bot playing the game Doom</a:t>
            </a:r>
            <a:br>
              <a:rPr lang="en-US" dirty="0"/>
            </a:br>
            <a:r>
              <a:rPr lang="en-US" sz="3600" dirty="0"/>
              <a:t>Applied Deep Reinforcement Learning</a:t>
            </a:r>
          </a:p>
        </p:txBody>
      </p:sp>
      <p:sp>
        <p:nvSpPr>
          <p:cNvPr id="3" name="Untertitel 2">
            <a:extLst>
              <a:ext uri="{FF2B5EF4-FFF2-40B4-BE49-F238E27FC236}">
                <a16:creationId xmlns:a16="http://schemas.microsoft.com/office/drawing/2014/main" id="{0B417F34-2C2C-4E73-A787-1B1915818C83}"/>
              </a:ext>
            </a:extLst>
          </p:cNvPr>
          <p:cNvSpPr>
            <a:spLocks noGrp="1"/>
          </p:cNvSpPr>
          <p:nvPr>
            <p:ph type="subTitle" idx="1"/>
          </p:nvPr>
        </p:nvSpPr>
        <p:spPr>
          <a:xfrm>
            <a:off x="4945626" y="4181383"/>
            <a:ext cx="7101372" cy="1912566"/>
          </a:xfrm>
        </p:spPr>
        <p:txBody>
          <a:bodyPr>
            <a:normAutofit fontScale="70000" lnSpcReduction="20000"/>
          </a:bodyPr>
          <a:lstStyle/>
          <a:p>
            <a:endParaRPr lang="en-US" dirty="0"/>
          </a:p>
          <a:p>
            <a:r>
              <a:rPr lang="en-US" dirty="0"/>
              <a:t>Rodolphe Masson</a:t>
            </a:r>
          </a:p>
          <a:p>
            <a:r>
              <a:rPr lang="de-DE" dirty="0">
                <a:hlinkClick r:id="rId2"/>
              </a:rPr>
              <a:t>rodolphe.masson8@gmail.com</a:t>
            </a:r>
            <a:r>
              <a:rPr lang="de-DE" dirty="0"/>
              <a:t> </a:t>
            </a:r>
            <a:endParaRPr lang="en-US" dirty="0"/>
          </a:p>
          <a:p>
            <a:r>
              <a:rPr lang="en-US" dirty="0"/>
              <a:t>Hacking Machine Learning Meet-Up</a:t>
            </a:r>
          </a:p>
          <a:p>
            <a:r>
              <a:rPr lang="en-US" dirty="0"/>
              <a:t>Munich, 2018 May 24</a:t>
            </a:r>
          </a:p>
          <a:p>
            <a:r>
              <a:rPr lang="en-US" u="sng" dirty="0">
                <a:hlinkClick r:id="rId3"/>
              </a:rPr>
              <a:t>https://github.com/Rodolphe21/AI-Bot_playingDoom</a:t>
            </a:r>
            <a:r>
              <a:rPr lang="en-US" dirty="0"/>
              <a:t> </a:t>
            </a:r>
          </a:p>
          <a:p>
            <a:endParaRPr lang="en-US" dirty="0"/>
          </a:p>
        </p:txBody>
      </p:sp>
      <p:pic>
        <p:nvPicPr>
          <p:cNvPr id="4" name="Picture 3" descr="C:\Users\rodolphe_masson\Desktop\report\doom_screenshot.png">
            <a:extLst>
              <a:ext uri="{FF2B5EF4-FFF2-40B4-BE49-F238E27FC236}">
                <a16:creationId xmlns:a16="http://schemas.microsoft.com/office/drawing/2014/main" id="{A49AC193-35EC-4908-AEC8-7A3A6A0EEE62}"/>
              </a:ext>
            </a:extLst>
          </p:cNvPr>
          <p:cNvPicPr/>
          <p:nvPr/>
        </p:nvPicPr>
        <p:blipFill>
          <a:blip r:embed="rId4"/>
          <a:stretch>
            <a:fillRect/>
          </a:stretch>
        </p:blipFill>
        <p:spPr bwMode="auto">
          <a:xfrm>
            <a:off x="131894" y="3755254"/>
            <a:ext cx="4697558" cy="3021629"/>
          </a:xfrm>
          <a:prstGeom prst="rect">
            <a:avLst/>
          </a:prstGeom>
        </p:spPr>
      </p:pic>
    </p:spTree>
    <p:extLst>
      <p:ext uri="{BB962C8B-B14F-4D97-AF65-F5344CB8AC3E}">
        <p14:creationId xmlns:p14="http://schemas.microsoft.com/office/powerpoint/2010/main" val="312783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457951-E767-4444-8434-031FCE0615D5}"/>
              </a:ext>
            </a:extLst>
          </p:cNvPr>
          <p:cNvSpPr>
            <a:spLocks noGrp="1"/>
          </p:cNvSpPr>
          <p:nvPr>
            <p:ph type="title"/>
          </p:nvPr>
        </p:nvSpPr>
        <p:spPr/>
        <p:txBody>
          <a:bodyPr/>
          <a:lstStyle/>
          <a:p>
            <a:r>
              <a:rPr lang="de-DE" dirty="0"/>
              <a:t>DQN Architecture</a:t>
            </a:r>
            <a:endParaRPr lang="en-US" dirty="0"/>
          </a:p>
        </p:txBody>
      </p:sp>
      <p:pic>
        <p:nvPicPr>
          <p:cNvPr id="5" name="Picture 4">
            <a:extLst>
              <a:ext uri="{FF2B5EF4-FFF2-40B4-BE49-F238E27FC236}">
                <a16:creationId xmlns:a16="http://schemas.microsoft.com/office/drawing/2014/main" id="{18EBE49D-054A-4A67-8A40-8FC7D71FFFA6}"/>
              </a:ext>
            </a:extLst>
          </p:cNvPr>
          <p:cNvPicPr/>
          <p:nvPr/>
        </p:nvPicPr>
        <p:blipFill>
          <a:blip r:embed="rId2"/>
          <a:stretch>
            <a:fillRect/>
          </a:stretch>
        </p:blipFill>
        <p:spPr bwMode="auto">
          <a:xfrm>
            <a:off x="361025" y="1429301"/>
            <a:ext cx="11469950" cy="4980373"/>
          </a:xfrm>
          <a:prstGeom prst="rect">
            <a:avLst/>
          </a:prstGeom>
        </p:spPr>
      </p:pic>
    </p:spTree>
    <p:extLst>
      <p:ext uri="{BB962C8B-B14F-4D97-AF65-F5344CB8AC3E}">
        <p14:creationId xmlns:p14="http://schemas.microsoft.com/office/powerpoint/2010/main" val="196215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_report\memory_replay.png">
            <a:extLst>
              <a:ext uri="{FF2B5EF4-FFF2-40B4-BE49-F238E27FC236}">
                <a16:creationId xmlns:a16="http://schemas.microsoft.com/office/drawing/2014/main" id="{94DC8ABF-80FB-4B6B-BD49-4A0FC3D800E8}"/>
              </a:ext>
            </a:extLst>
          </p:cNvPr>
          <p:cNvPicPr/>
          <p:nvPr/>
        </p:nvPicPr>
        <p:blipFill>
          <a:blip r:embed="rId2"/>
          <a:stretch>
            <a:fillRect/>
          </a:stretch>
        </p:blipFill>
        <p:spPr bwMode="auto">
          <a:xfrm>
            <a:off x="1260628" y="35512"/>
            <a:ext cx="10227077" cy="6747030"/>
          </a:xfrm>
          <a:prstGeom prst="rect">
            <a:avLst/>
          </a:prstGeom>
        </p:spPr>
      </p:pic>
      <p:sp>
        <p:nvSpPr>
          <p:cNvPr id="2" name="Titel 1">
            <a:extLst>
              <a:ext uri="{FF2B5EF4-FFF2-40B4-BE49-F238E27FC236}">
                <a16:creationId xmlns:a16="http://schemas.microsoft.com/office/drawing/2014/main" id="{6360E5EA-99AB-484B-98EF-6BD543E575A5}"/>
              </a:ext>
            </a:extLst>
          </p:cNvPr>
          <p:cNvSpPr>
            <a:spLocks noGrp="1"/>
          </p:cNvSpPr>
          <p:nvPr>
            <p:ph type="title"/>
          </p:nvPr>
        </p:nvSpPr>
        <p:spPr>
          <a:xfrm>
            <a:off x="838200" y="63284"/>
            <a:ext cx="10515600" cy="1325563"/>
          </a:xfrm>
        </p:spPr>
        <p:txBody>
          <a:bodyPr/>
          <a:lstStyle/>
          <a:p>
            <a:r>
              <a:rPr lang="de-DE" dirty="0"/>
              <a:t>Replay Memory</a:t>
            </a:r>
            <a:endParaRPr lang="en-US" dirty="0"/>
          </a:p>
        </p:txBody>
      </p:sp>
      <p:sp>
        <p:nvSpPr>
          <p:cNvPr id="5" name="Rectangle 4">
            <a:extLst>
              <a:ext uri="{FF2B5EF4-FFF2-40B4-BE49-F238E27FC236}">
                <a16:creationId xmlns:a16="http://schemas.microsoft.com/office/drawing/2014/main" id="{93F57F48-F5E6-429B-BFEA-D5C26C538B92}"/>
              </a:ext>
            </a:extLst>
          </p:cNvPr>
          <p:cNvSpPr/>
          <p:nvPr/>
        </p:nvSpPr>
        <p:spPr>
          <a:xfrm>
            <a:off x="1458895" y="6469123"/>
            <a:ext cx="9620435" cy="369332"/>
          </a:xfrm>
          <a:prstGeom prst="rect">
            <a:avLst/>
          </a:prstGeom>
        </p:spPr>
        <p:txBody>
          <a:bodyPr wrap="square">
            <a:spAutoFit/>
          </a:bodyPr>
          <a:lstStyle/>
          <a:p>
            <a:r>
              <a:rPr lang="en-US" u="sng" dirty="0">
                <a:hlinkClick r:id="rId3"/>
              </a:rPr>
              <a:t>https://www.kdnuggets.com/2017/09/5-ways-get-started-reinforcement-learning.html</a:t>
            </a:r>
            <a:endParaRPr lang="en-US" dirty="0"/>
          </a:p>
        </p:txBody>
      </p:sp>
    </p:spTree>
    <p:extLst>
      <p:ext uri="{BB962C8B-B14F-4D97-AF65-F5344CB8AC3E}">
        <p14:creationId xmlns:p14="http://schemas.microsoft.com/office/powerpoint/2010/main" val="104307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7757-3222-4BDB-B5B3-50665C57F2C0}"/>
              </a:ext>
            </a:extLst>
          </p:cNvPr>
          <p:cNvSpPr>
            <a:spLocks noGrp="1"/>
          </p:cNvSpPr>
          <p:nvPr>
            <p:ph type="title"/>
          </p:nvPr>
        </p:nvSpPr>
        <p:spPr/>
        <p:txBody>
          <a:bodyPr/>
          <a:lstStyle/>
          <a:p>
            <a:r>
              <a:rPr lang="de-DE" dirty="0"/>
              <a:t>Exploration / Exploitation</a:t>
            </a:r>
            <a:endParaRPr lang="en-US" dirty="0"/>
          </a:p>
        </p:txBody>
      </p:sp>
      <p:sp>
        <p:nvSpPr>
          <p:cNvPr id="5" name="Rectangle 4">
            <a:extLst>
              <a:ext uri="{FF2B5EF4-FFF2-40B4-BE49-F238E27FC236}">
                <a16:creationId xmlns:a16="http://schemas.microsoft.com/office/drawing/2014/main" id="{A58EB785-F465-4AC8-A6BD-991CC01973DA}"/>
              </a:ext>
            </a:extLst>
          </p:cNvPr>
          <p:cNvSpPr/>
          <p:nvPr/>
        </p:nvSpPr>
        <p:spPr>
          <a:xfrm>
            <a:off x="589085" y="1993401"/>
            <a:ext cx="11034346" cy="3970318"/>
          </a:xfrm>
          <a:prstGeom prst="rect">
            <a:avLst/>
          </a:prstGeom>
        </p:spPr>
        <p:txBody>
          <a:bodyPr wrap="square">
            <a:spAutoFit/>
          </a:bodyPr>
          <a:lstStyle/>
          <a:p>
            <a:r>
              <a:rPr lang="en-US" dirty="0"/>
              <a:t>s1 = preprocess(</a:t>
            </a:r>
            <a:r>
              <a:rPr lang="en-US" dirty="0" err="1"/>
              <a:t>game.get_state</a:t>
            </a:r>
            <a:r>
              <a:rPr lang="en-US" dirty="0"/>
              <a:t>().</a:t>
            </a:r>
            <a:r>
              <a:rPr lang="en-US" dirty="0" err="1"/>
              <a:t>screen_buffer</a:t>
            </a:r>
            <a:r>
              <a:rPr lang="en-US" dirty="0"/>
              <a:t>)</a:t>
            </a:r>
          </a:p>
          <a:p>
            <a:endParaRPr lang="de-DE" dirty="0"/>
          </a:p>
          <a:p>
            <a:endParaRPr lang="en-US" dirty="0"/>
          </a:p>
          <a:p>
            <a:r>
              <a:rPr lang="en-US" dirty="0"/>
              <a:t># With probability eps, makes a random action</a:t>
            </a:r>
          </a:p>
          <a:p>
            <a:r>
              <a:rPr lang="en-US" dirty="0"/>
              <a:t>eps = </a:t>
            </a:r>
            <a:r>
              <a:rPr lang="en-US" dirty="0" err="1"/>
              <a:t>exploration_rate</a:t>
            </a:r>
            <a:r>
              <a:rPr lang="en-US" dirty="0"/>
              <a:t>(epoch)</a:t>
            </a:r>
          </a:p>
          <a:p>
            <a:endParaRPr lang="de-DE" dirty="0"/>
          </a:p>
          <a:p>
            <a:endParaRPr lang="en-US" dirty="0"/>
          </a:p>
          <a:p>
            <a:r>
              <a:rPr lang="en-US" dirty="0"/>
              <a:t>    if random() &lt;= eps:</a:t>
            </a:r>
          </a:p>
          <a:p>
            <a:r>
              <a:rPr lang="en-US" dirty="0"/>
              <a:t>        a = </a:t>
            </a:r>
            <a:r>
              <a:rPr lang="en-US" dirty="0" err="1"/>
              <a:t>randint</a:t>
            </a:r>
            <a:r>
              <a:rPr lang="en-US" dirty="0"/>
              <a:t>(0, </a:t>
            </a:r>
            <a:r>
              <a:rPr lang="en-US" dirty="0" err="1"/>
              <a:t>len</a:t>
            </a:r>
            <a:r>
              <a:rPr lang="en-US" dirty="0"/>
              <a:t>(actions) - 1)    # </a:t>
            </a:r>
            <a:r>
              <a:rPr lang="en-US" b="1" dirty="0"/>
              <a:t>random</a:t>
            </a:r>
            <a:r>
              <a:rPr lang="en-US" dirty="0"/>
              <a:t> action</a:t>
            </a:r>
          </a:p>
          <a:p>
            <a:r>
              <a:rPr lang="en-US" dirty="0"/>
              <a:t>    else:</a:t>
            </a:r>
          </a:p>
          <a:p>
            <a:r>
              <a:rPr lang="en-US" dirty="0"/>
              <a:t>        a = </a:t>
            </a:r>
            <a:r>
              <a:rPr lang="en-US" dirty="0" err="1"/>
              <a:t>get_best_action</a:t>
            </a:r>
            <a:r>
              <a:rPr lang="en-US" dirty="0"/>
              <a:t>(s1)               # the</a:t>
            </a:r>
            <a:r>
              <a:rPr lang="en-US" b="1" dirty="0"/>
              <a:t> next best action </a:t>
            </a:r>
            <a:r>
              <a:rPr lang="en-US" dirty="0"/>
              <a:t>according to the network</a:t>
            </a:r>
          </a:p>
          <a:p>
            <a:endParaRPr lang="en-US" dirty="0"/>
          </a:p>
          <a:p>
            <a:r>
              <a:rPr lang="en-US" dirty="0"/>
              <a:t>    </a:t>
            </a:r>
          </a:p>
          <a:p>
            <a:r>
              <a:rPr lang="en-US" dirty="0"/>
              <a:t>reward = </a:t>
            </a:r>
            <a:r>
              <a:rPr lang="en-US" dirty="0" err="1"/>
              <a:t>game.make_action</a:t>
            </a:r>
            <a:r>
              <a:rPr lang="en-US" dirty="0"/>
              <a:t>(actions[a], </a:t>
            </a:r>
            <a:r>
              <a:rPr lang="en-US" dirty="0" err="1"/>
              <a:t>frame_repeat</a:t>
            </a:r>
            <a:r>
              <a:rPr lang="en-US" dirty="0"/>
              <a:t>)    # collects reward from game</a:t>
            </a:r>
          </a:p>
        </p:txBody>
      </p:sp>
    </p:spTree>
    <p:extLst>
      <p:ext uri="{BB962C8B-B14F-4D97-AF65-F5344CB8AC3E}">
        <p14:creationId xmlns:p14="http://schemas.microsoft.com/office/powerpoint/2010/main" val="203899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4312C-58F1-418B-B373-BF8EA1493DA9}"/>
              </a:ext>
            </a:extLst>
          </p:cNvPr>
          <p:cNvSpPr>
            <a:spLocks noGrp="1"/>
          </p:cNvSpPr>
          <p:nvPr>
            <p:ph type="title"/>
          </p:nvPr>
        </p:nvSpPr>
        <p:spPr/>
        <p:txBody>
          <a:bodyPr/>
          <a:lstStyle/>
          <a:p>
            <a:r>
              <a:rPr lang="de-DE" dirty="0"/>
              <a:t>The VizDoom Environment</a:t>
            </a:r>
            <a:endParaRPr lang="en-US" dirty="0"/>
          </a:p>
        </p:txBody>
      </p:sp>
      <p:sp>
        <p:nvSpPr>
          <p:cNvPr id="3" name="Inhaltsplatzhalter 2">
            <a:extLst>
              <a:ext uri="{FF2B5EF4-FFF2-40B4-BE49-F238E27FC236}">
                <a16:creationId xmlns:a16="http://schemas.microsoft.com/office/drawing/2014/main" id="{7EFC8EE6-CDF5-4753-91AE-D60DBD65068A}"/>
              </a:ext>
            </a:extLst>
          </p:cNvPr>
          <p:cNvSpPr>
            <a:spLocks noGrp="1"/>
          </p:cNvSpPr>
          <p:nvPr>
            <p:ph idx="1"/>
          </p:nvPr>
        </p:nvSpPr>
        <p:spPr/>
        <p:txBody>
          <a:bodyPr>
            <a:normAutofit fontScale="92500" lnSpcReduction="10000"/>
          </a:bodyPr>
          <a:lstStyle/>
          <a:p>
            <a:r>
              <a:rPr lang="en-US" dirty="0"/>
              <a:t>Doom-based AI research platform for reinforcement learning from raw visual information</a:t>
            </a:r>
          </a:p>
          <a:p>
            <a:r>
              <a:rPr lang="en-US" dirty="0"/>
              <a:t>Allows developing AI bots that play Doom using only the screen buffer</a:t>
            </a:r>
          </a:p>
          <a:p>
            <a:r>
              <a:rPr lang="en-US" dirty="0" err="1"/>
              <a:t>ViZDoom</a:t>
            </a:r>
            <a:r>
              <a:rPr lang="en-US" dirty="0"/>
              <a:t> is primarily intended for research in machine visual learning and deep reinforcement learning. </a:t>
            </a:r>
          </a:p>
          <a:p>
            <a:r>
              <a:rPr lang="en-US" dirty="0"/>
              <a:t>The developers of this environment are: </a:t>
            </a:r>
            <a:r>
              <a:rPr lang="en-US" b="1" dirty="0"/>
              <a:t>Michal </a:t>
            </a:r>
            <a:r>
              <a:rPr lang="en-US" b="1" dirty="0" err="1"/>
              <a:t>Kempka</a:t>
            </a:r>
            <a:r>
              <a:rPr lang="en-US" dirty="0"/>
              <a:t>, </a:t>
            </a:r>
            <a:r>
              <a:rPr lang="en-US" dirty="0" err="1"/>
              <a:t>Grzegorz</a:t>
            </a:r>
            <a:r>
              <a:rPr lang="en-US" dirty="0"/>
              <a:t> </a:t>
            </a:r>
            <a:r>
              <a:rPr lang="en-US" dirty="0" err="1"/>
              <a:t>Runc</a:t>
            </a:r>
            <a:r>
              <a:rPr lang="en-US" dirty="0"/>
              <a:t>, Jakub </a:t>
            </a:r>
            <a:r>
              <a:rPr lang="en-US" dirty="0" err="1"/>
              <a:t>Toczek</a:t>
            </a:r>
            <a:r>
              <a:rPr lang="en-US" dirty="0"/>
              <a:t>, Marek </a:t>
            </a:r>
            <a:r>
              <a:rPr lang="en-US" dirty="0" err="1"/>
              <a:t>Wydmuch</a:t>
            </a:r>
            <a:r>
              <a:rPr lang="en-US" dirty="0"/>
              <a:t> and </a:t>
            </a:r>
            <a:r>
              <a:rPr lang="en-US" dirty="0" err="1"/>
              <a:t>Wojciech</a:t>
            </a:r>
            <a:r>
              <a:rPr lang="en-US" dirty="0"/>
              <a:t> </a:t>
            </a:r>
            <a:r>
              <a:rPr lang="en-US" dirty="0" err="1"/>
              <a:t>Jaskowski</a:t>
            </a:r>
            <a:r>
              <a:rPr lang="en-US" dirty="0"/>
              <a:t> from the Institute of Computing Science, Poznan University of Technology, Poland</a:t>
            </a:r>
          </a:p>
          <a:p>
            <a:r>
              <a:rPr lang="en-US" dirty="0"/>
              <a:t>The home of </a:t>
            </a:r>
            <a:r>
              <a:rPr lang="en-US" dirty="0" err="1"/>
              <a:t>ViZDoom</a:t>
            </a:r>
            <a:r>
              <a:rPr lang="en-US" dirty="0"/>
              <a:t> </a:t>
            </a:r>
            <a:r>
              <a:rPr lang="en-US" u="sng" dirty="0">
                <a:hlinkClick r:id="rId2"/>
              </a:rPr>
              <a:t>http://vizdoom.cs.put.edu.pl/</a:t>
            </a:r>
            <a:endParaRPr lang="en-US" u="sng" dirty="0"/>
          </a:p>
          <a:p>
            <a:r>
              <a:rPr lang="en-US" dirty="0"/>
              <a:t>Tutorial </a:t>
            </a:r>
            <a:r>
              <a:rPr lang="en-US" u="sng" dirty="0">
                <a:hlinkClick r:id="rId3"/>
              </a:rPr>
              <a:t>http://vizdoom.cs.put.edu.pl/tutorial</a:t>
            </a:r>
            <a:endParaRPr lang="en-US" dirty="0"/>
          </a:p>
          <a:p>
            <a:r>
              <a:rPr lang="en-US" dirty="0"/>
              <a:t>GitHub repo </a:t>
            </a:r>
            <a:r>
              <a:rPr lang="en-US" u="sng" dirty="0">
                <a:hlinkClick r:id="rId4"/>
              </a:rPr>
              <a:t>https://github.com/mwydmuch/ViZDoom</a:t>
            </a:r>
            <a:endParaRPr lang="en-US" dirty="0"/>
          </a:p>
          <a:p>
            <a:endParaRPr lang="en-US" dirty="0"/>
          </a:p>
        </p:txBody>
      </p:sp>
      <p:pic>
        <p:nvPicPr>
          <p:cNvPr id="4" name="Picture 3" descr="C:\Users\rodolphe_masson\Desktop\report\doom_screenshot.png">
            <a:extLst>
              <a:ext uri="{FF2B5EF4-FFF2-40B4-BE49-F238E27FC236}">
                <a16:creationId xmlns:a16="http://schemas.microsoft.com/office/drawing/2014/main" id="{45A6FE72-2520-480E-9492-BDFA585935C6}"/>
              </a:ext>
            </a:extLst>
          </p:cNvPr>
          <p:cNvPicPr/>
          <p:nvPr/>
        </p:nvPicPr>
        <p:blipFill>
          <a:blip r:embed="rId5"/>
          <a:stretch>
            <a:fillRect/>
          </a:stretch>
        </p:blipFill>
        <p:spPr bwMode="auto">
          <a:xfrm>
            <a:off x="9392574" y="143260"/>
            <a:ext cx="2614263" cy="1682365"/>
          </a:xfrm>
          <a:prstGeom prst="rect">
            <a:avLst/>
          </a:prstGeom>
        </p:spPr>
      </p:pic>
    </p:spTree>
    <p:extLst>
      <p:ext uri="{BB962C8B-B14F-4D97-AF65-F5344CB8AC3E}">
        <p14:creationId xmlns:p14="http://schemas.microsoft.com/office/powerpoint/2010/main" val="36912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717A-CAC1-470C-B360-CF6335F24B6D}"/>
              </a:ext>
            </a:extLst>
          </p:cNvPr>
          <p:cNvSpPr>
            <a:spLocks noGrp="1"/>
          </p:cNvSpPr>
          <p:nvPr>
            <p:ph type="title"/>
          </p:nvPr>
        </p:nvSpPr>
        <p:spPr/>
        <p:txBody>
          <a:bodyPr/>
          <a:lstStyle/>
          <a:p>
            <a:r>
              <a:rPr lang="de-DE" dirty="0"/>
              <a:t>The VizDoom API</a:t>
            </a:r>
            <a:endParaRPr lang="en-US" dirty="0"/>
          </a:p>
        </p:txBody>
      </p:sp>
      <p:sp>
        <p:nvSpPr>
          <p:cNvPr id="3" name="Content Placeholder 2">
            <a:extLst>
              <a:ext uri="{FF2B5EF4-FFF2-40B4-BE49-F238E27FC236}">
                <a16:creationId xmlns:a16="http://schemas.microsoft.com/office/drawing/2014/main" id="{2A1E6B13-261D-49C6-8085-832033043C3B}"/>
              </a:ext>
            </a:extLst>
          </p:cNvPr>
          <p:cNvSpPr>
            <a:spLocks noGrp="1"/>
          </p:cNvSpPr>
          <p:nvPr>
            <p:ph idx="1"/>
          </p:nvPr>
        </p:nvSpPr>
        <p:spPr>
          <a:xfrm>
            <a:off x="838200" y="1447060"/>
            <a:ext cx="10515600" cy="5308847"/>
          </a:xfrm>
        </p:spPr>
        <p:txBody>
          <a:bodyPr>
            <a:normAutofit fontScale="55000" lnSpcReduction="20000"/>
          </a:bodyPr>
          <a:lstStyle/>
          <a:p>
            <a:r>
              <a:rPr lang="en-US" dirty="0"/>
              <a:t>The object "game" gets instantiated with game = </a:t>
            </a:r>
            <a:r>
              <a:rPr lang="en-US" dirty="0" err="1"/>
              <a:t>DoomGame</a:t>
            </a:r>
            <a:r>
              <a:rPr lang="en-US" dirty="0"/>
              <a:t>()</a:t>
            </a:r>
          </a:p>
          <a:p>
            <a:pPr lvl="0"/>
            <a:r>
              <a:rPr lang="en-US" dirty="0" err="1"/>
              <a:t>game.init</a:t>
            </a:r>
            <a:r>
              <a:rPr lang="en-US" dirty="0"/>
              <a:t>()    	                               	: starts the environment</a:t>
            </a:r>
          </a:p>
          <a:p>
            <a:pPr lvl="0"/>
            <a:r>
              <a:rPr lang="en-US" dirty="0" err="1"/>
              <a:t>game.load_config</a:t>
            </a:r>
            <a:r>
              <a:rPr lang="en-US" dirty="0"/>
              <a:t>()   	                 	: loads configuration files</a:t>
            </a:r>
          </a:p>
          <a:p>
            <a:pPr lvl="0"/>
            <a:r>
              <a:rPr lang="en-US" dirty="0" err="1"/>
              <a:t>game.set_window_visible</a:t>
            </a:r>
            <a:r>
              <a:rPr lang="en-US" dirty="0"/>
              <a:t>()      		: "true" for watching, "false" for (offline) training/testing</a:t>
            </a:r>
          </a:p>
          <a:p>
            <a:pPr lvl="0"/>
            <a:r>
              <a:rPr lang="fr-FR" dirty="0" err="1"/>
              <a:t>game.set_mode</a:t>
            </a:r>
            <a:r>
              <a:rPr lang="fr-FR" dirty="0"/>
              <a:t>()                       		: </a:t>
            </a:r>
            <a:r>
              <a:rPr lang="fr-FR" dirty="0" err="1"/>
              <a:t>player</a:t>
            </a:r>
            <a:r>
              <a:rPr lang="fr-FR" dirty="0"/>
              <a:t>, </a:t>
            </a:r>
            <a:r>
              <a:rPr lang="fr-FR" dirty="0" err="1"/>
              <a:t>spectator</a:t>
            </a:r>
            <a:r>
              <a:rPr lang="fr-FR" dirty="0"/>
              <a:t> etc.</a:t>
            </a:r>
            <a:endParaRPr lang="en-US" dirty="0"/>
          </a:p>
          <a:p>
            <a:pPr lvl="0"/>
            <a:r>
              <a:rPr lang="en-US" dirty="0" err="1"/>
              <a:t>game.set_screen_format</a:t>
            </a:r>
            <a:r>
              <a:rPr lang="en-US" dirty="0"/>
              <a:t>()       		: selects screen format</a:t>
            </a:r>
          </a:p>
          <a:p>
            <a:pPr lvl="0"/>
            <a:r>
              <a:rPr lang="en-US" dirty="0" err="1"/>
              <a:t>game.set_screen_resolution</a:t>
            </a:r>
            <a:r>
              <a:rPr lang="en-US" dirty="0"/>
              <a:t>() 		: selects screen resolutions</a:t>
            </a:r>
          </a:p>
          <a:p>
            <a:pPr lvl="0"/>
            <a:r>
              <a:rPr lang="en-US" dirty="0" err="1"/>
              <a:t>game.new_episode</a:t>
            </a:r>
            <a:r>
              <a:rPr lang="en-US" dirty="0"/>
              <a:t>()                 		: starts a new episode</a:t>
            </a:r>
          </a:p>
          <a:p>
            <a:pPr lvl="0"/>
            <a:r>
              <a:rPr lang="en-US" dirty="0" err="1"/>
              <a:t>game.is_episode_finished</a:t>
            </a:r>
            <a:r>
              <a:rPr lang="en-US" dirty="0"/>
              <a:t>()      		: "true" means the episode is finished (to test ends of game condition)</a:t>
            </a:r>
          </a:p>
          <a:p>
            <a:pPr lvl="0"/>
            <a:r>
              <a:rPr lang="en-US" dirty="0" err="1"/>
              <a:t>game.close</a:t>
            </a:r>
            <a:r>
              <a:rPr lang="en-US" dirty="0"/>
              <a:t>()                                 		: closes the window</a:t>
            </a:r>
          </a:p>
          <a:p>
            <a:r>
              <a:rPr lang="en-US" dirty="0" err="1"/>
              <a:t>game.get_available_buttons_size</a:t>
            </a:r>
            <a:r>
              <a:rPr lang="en-US" dirty="0"/>
              <a:t>() 	: collects available actions the agent can do (defined in configuration file)</a:t>
            </a:r>
          </a:p>
          <a:p>
            <a:endParaRPr lang="en-US" dirty="0"/>
          </a:p>
          <a:p>
            <a:pPr marL="0" indent="0">
              <a:buNone/>
            </a:pPr>
            <a:r>
              <a:rPr lang="en-US" dirty="0"/>
              <a:t>These are the routines used for the </a:t>
            </a:r>
            <a:r>
              <a:rPr lang="en-US" b="1" dirty="0"/>
              <a:t>agent-environment interactions</a:t>
            </a:r>
            <a:r>
              <a:rPr lang="en-US" dirty="0"/>
              <a:t>:</a:t>
            </a:r>
          </a:p>
          <a:p>
            <a:pPr lvl="0"/>
            <a:r>
              <a:rPr lang="en-US" dirty="0" err="1"/>
              <a:t>game.get_state</a:t>
            </a:r>
            <a:r>
              <a:rPr lang="en-US" dirty="0"/>
              <a:t>().</a:t>
            </a:r>
            <a:r>
              <a:rPr lang="en-US" dirty="0" err="1"/>
              <a:t>screen_buffer</a:t>
            </a:r>
            <a:r>
              <a:rPr lang="en-US" dirty="0"/>
              <a:t>                   	 : gets a frame (=a state), raw visual inputs</a:t>
            </a:r>
          </a:p>
          <a:p>
            <a:pPr lvl="0"/>
            <a:r>
              <a:rPr lang="en-US" dirty="0" err="1"/>
              <a:t>game.make_action</a:t>
            </a:r>
            <a:r>
              <a:rPr lang="en-US" dirty="0"/>
              <a:t>()                                        	: get the agent execute the action in the current frame</a:t>
            </a:r>
          </a:p>
          <a:p>
            <a:pPr lvl="0"/>
            <a:r>
              <a:rPr lang="en-US" dirty="0" err="1"/>
              <a:t>game.set_action</a:t>
            </a:r>
            <a:r>
              <a:rPr lang="en-US" dirty="0"/>
              <a:t>(), </a:t>
            </a:r>
            <a:r>
              <a:rPr lang="en-US" dirty="0" err="1"/>
              <a:t>game.advance_action</a:t>
            </a:r>
            <a:r>
              <a:rPr lang="en-US" dirty="0"/>
              <a:t>() 	: same as </a:t>
            </a:r>
            <a:r>
              <a:rPr lang="en-US" dirty="0" err="1"/>
              <a:t>game.make_action</a:t>
            </a:r>
            <a:r>
              <a:rPr lang="en-US" dirty="0"/>
              <a:t>(), smooth rendering for watching the agent play</a:t>
            </a:r>
          </a:p>
          <a:p>
            <a:pPr lvl="0"/>
            <a:r>
              <a:rPr lang="en-US" dirty="0" err="1"/>
              <a:t>game.get_total_reward</a:t>
            </a:r>
            <a:r>
              <a:rPr lang="en-US" dirty="0"/>
              <a:t>()                                 	: collects reward from the environment</a:t>
            </a:r>
          </a:p>
          <a:p>
            <a:endParaRPr lang="en-US" dirty="0"/>
          </a:p>
        </p:txBody>
      </p:sp>
    </p:spTree>
    <p:extLst>
      <p:ext uri="{BB962C8B-B14F-4D97-AF65-F5344CB8AC3E}">
        <p14:creationId xmlns:p14="http://schemas.microsoft.com/office/powerpoint/2010/main" val="130107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7B8A-90D6-466E-B815-1D1A743550E6}"/>
              </a:ext>
            </a:extLst>
          </p:cNvPr>
          <p:cNvSpPr>
            <a:spLocks noGrp="1"/>
          </p:cNvSpPr>
          <p:nvPr>
            <p:ph type="title"/>
          </p:nvPr>
        </p:nvSpPr>
        <p:spPr/>
        <p:txBody>
          <a:bodyPr/>
          <a:lstStyle/>
          <a:p>
            <a:r>
              <a:rPr lang="de-DE" dirty="0"/>
              <a:t>Set-</a:t>
            </a:r>
            <a:r>
              <a:rPr lang="de-DE" dirty="0" err="1"/>
              <a:t>up</a:t>
            </a:r>
            <a:endParaRPr lang="en-US" dirty="0"/>
          </a:p>
        </p:txBody>
      </p:sp>
      <p:sp>
        <p:nvSpPr>
          <p:cNvPr id="3" name="Content Placeholder 2">
            <a:extLst>
              <a:ext uri="{FF2B5EF4-FFF2-40B4-BE49-F238E27FC236}">
                <a16:creationId xmlns:a16="http://schemas.microsoft.com/office/drawing/2014/main" id="{FF6699CE-B3EC-4A89-8E6F-56FB3C14777F}"/>
              </a:ext>
            </a:extLst>
          </p:cNvPr>
          <p:cNvSpPr>
            <a:spLocks noGrp="1"/>
          </p:cNvSpPr>
          <p:nvPr>
            <p:ph idx="1"/>
          </p:nvPr>
        </p:nvSpPr>
        <p:spPr/>
        <p:txBody>
          <a:bodyPr>
            <a:normAutofit/>
          </a:bodyPr>
          <a:lstStyle/>
          <a:p>
            <a:r>
              <a:rPr lang="en-US" dirty="0"/>
              <a:t>AMD A9, 5 compute cores 2C +3G, 3GHz</a:t>
            </a:r>
          </a:p>
          <a:p>
            <a:r>
              <a:rPr lang="en-US" dirty="0"/>
              <a:t>12GB RAM</a:t>
            </a:r>
          </a:p>
          <a:p>
            <a:r>
              <a:rPr lang="en-US" dirty="0"/>
              <a:t>ubuntu 16.04 / VMware / 64 bit Win10</a:t>
            </a:r>
          </a:p>
          <a:p>
            <a:r>
              <a:rPr lang="en-US" dirty="0" err="1"/>
              <a:t>VizDoom</a:t>
            </a:r>
            <a:r>
              <a:rPr lang="en-US" dirty="0"/>
              <a:t> 1.1.4</a:t>
            </a:r>
          </a:p>
          <a:p>
            <a:r>
              <a:rPr lang="en-US" dirty="0"/>
              <a:t>Python 2.7.12</a:t>
            </a:r>
          </a:p>
          <a:p>
            <a:r>
              <a:rPr lang="de-DE" dirty="0" err="1"/>
              <a:t>TensorFlow</a:t>
            </a:r>
            <a:r>
              <a:rPr lang="de-DE" dirty="0"/>
              <a:t> 1.5.0</a:t>
            </a:r>
          </a:p>
          <a:p>
            <a:pPr marL="0" indent="0">
              <a:buNone/>
            </a:pPr>
            <a:endParaRPr lang="en-US" dirty="0"/>
          </a:p>
          <a:p>
            <a:endParaRPr lang="en-US" dirty="0"/>
          </a:p>
        </p:txBody>
      </p:sp>
    </p:spTree>
    <p:extLst>
      <p:ext uri="{BB962C8B-B14F-4D97-AF65-F5344CB8AC3E}">
        <p14:creationId xmlns:p14="http://schemas.microsoft.com/office/powerpoint/2010/main" val="26664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6742B-3E06-4FE7-8375-C35E49C49C2B}"/>
              </a:ext>
            </a:extLst>
          </p:cNvPr>
          <p:cNvSpPr>
            <a:spLocks noGrp="1"/>
          </p:cNvSpPr>
          <p:nvPr>
            <p:ph type="title"/>
          </p:nvPr>
        </p:nvSpPr>
        <p:spPr/>
        <p:txBody>
          <a:bodyPr/>
          <a:lstStyle/>
          <a:p>
            <a:r>
              <a:rPr lang="de-DE" dirty="0"/>
              <a:t>Random </a:t>
            </a:r>
            <a:r>
              <a:rPr lang="de-DE" dirty="0" err="1"/>
              <a:t>walks</a:t>
            </a:r>
            <a:endParaRPr lang="en-US" dirty="0"/>
          </a:p>
        </p:txBody>
      </p:sp>
      <p:sp>
        <p:nvSpPr>
          <p:cNvPr id="3" name="Inhaltsplatzhalter 2">
            <a:extLst>
              <a:ext uri="{FF2B5EF4-FFF2-40B4-BE49-F238E27FC236}">
                <a16:creationId xmlns:a16="http://schemas.microsoft.com/office/drawing/2014/main" id="{75C4B03E-07EF-4923-A804-1EB2FD032967}"/>
              </a:ext>
            </a:extLst>
          </p:cNvPr>
          <p:cNvSpPr>
            <a:spLocks noGrp="1"/>
          </p:cNvSpPr>
          <p:nvPr>
            <p:ph idx="1"/>
          </p:nvPr>
        </p:nvSpPr>
        <p:spPr>
          <a:xfrm>
            <a:off x="838200" y="1438183"/>
            <a:ext cx="10791548" cy="2130640"/>
          </a:xfrm>
        </p:spPr>
        <p:txBody>
          <a:bodyPr>
            <a:normAutofit/>
          </a:bodyPr>
          <a:lstStyle/>
          <a:p>
            <a:r>
              <a:rPr lang="en-US" dirty="0"/>
              <a:t>“Basic”			“Health Gathering”	“Deadly Corridor”</a:t>
            </a:r>
          </a:p>
          <a:p>
            <a:r>
              <a:rPr lang="en-US" sz="1800" dirty="0">
                <a:hlinkClick r:id="rId2"/>
              </a:rPr>
              <a:t>https://youtu.be/WsG09c5YHng</a:t>
            </a:r>
            <a:r>
              <a:rPr lang="en-US" sz="1800" dirty="0"/>
              <a:t>	</a:t>
            </a:r>
            <a:r>
              <a:rPr lang="en-US" sz="1800" dirty="0">
                <a:hlinkClick r:id="rId3"/>
              </a:rPr>
              <a:t>https://youtu.be/jxYesqMhx1Q</a:t>
            </a:r>
            <a:r>
              <a:rPr lang="en-US" sz="1800" dirty="0"/>
              <a:t>	</a:t>
            </a:r>
            <a:r>
              <a:rPr lang="en-US" sz="1800" dirty="0">
                <a:hlinkClick r:id="rId4"/>
              </a:rPr>
              <a:t>https://youtu.be/fGpUp8b1m-E</a:t>
            </a:r>
            <a:r>
              <a:rPr lang="en-US" sz="1800" dirty="0"/>
              <a:t>  </a:t>
            </a:r>
          </a:p>
          <a:p>
            <a:r>
              <a:rPr lang="en-US" dirty="0"/>
              <a:t>Fully-observable		Navigation &amp; Targeting	Navigation &amp; Targeting</a:t>
            </a:r>
            <a:endParaRPr lang="en-US" dirty="0">
              <a:highlight>
                <a:srgbClr val="FFFF00"/>
              </a:highlight>
            </a:endParaRPr>
          </a:p>
        </p:txBody>
      </p:sp>
      <p:pic>
        <p:nvPicPr>
          <p:cNvPr id="4" name="Image1">
            <a:extLst>
              <a:ext uri="{FF2B5EF4-FFF2-40B4-BE49-F238E27FC236}">
                <a16:creationId xmlns:a16="http://schemas.microsoft.com/office/drawing/2014/main" id="{765D79E4-C4CC-4103-B76C-9E5BB680BC5E}"/>
              </a:ext>
            </a:extLst>
          </p:cNvPr>
          <p:cNvPicPr/>
          <p:nvPr/>
        </p:nvPicPr>
        <p:blipFill>
          <a:blip r:embed="rId5"/>
          <a:srcRect l="30153" t="20267" r="30453" b="16897"/>
          <a:stretch>
            <a:fillRect/>
          </a:stretch>
        </p:blipFill>
        <p:spPr bwMode="auto">
          <a:xfrm>
            <a:off x="328474" y="3790765"/>
            <a:ext cx="3331491" cy="2845746"/>
          </a:xfrm>
          <a:prstGeom prst="rect">
            <a:avLst/>
          </a:prstGeom>
        </p:spPr>
      </p:pic>
      <p:pic>
        <p:nvPicPr>
          <p:cNvPr id="5" name="Image2">
            <a:extLst>
              <a:ext uri="{FF2B5EF4-FFF2-40B4-BE49-F238E27FC236}">
                <a16:creationId xmlns:a16="http://schemas.microsoft.com/office/drawing/2014/main" id="{C14BC7CA-88D4-481A-9DD9-661D88420B04}"/>
              </a:ext>
            </a:extLst>
          </p:cNvPr>
          <p:cNvPicPr/>
          <p:nvPr/>
        </p:nvPicPr>
        <p:blipFill>
          <a:blip r:embed="rId6"/>
          <a:srcRect l="30163" t="20488" r="30113" b="17109"/>
          <a:stretch>
            <a:fillRect/>
          </a:stretch>
        </p:blipFill>
        <p:spPr bwMode="auto">
          <a:xfrm>
            <a:off x="4243528" y="3790765"/>
            <a:ext cx="3524436" cy="2845746"/>
          </a:xfrm>
          <a:prstGeom prst="rect">
            <a:avLst/>
          </a:prstGeom>
        </p:spPr>
      </p:pic>
      <p:pic>
        <p:nvPicPr>
          <p:cNvPr id="6" name="Image3">
            <a:extLst>
              <a:ext uri="{FF2B5EF4-FFF2-40B4-BE49-F238E27FC236}">
                <a16:creationId xmlns:a16="http://schemas.microsoft.com/office/drawing/2014/main" id="{597BF531-0DC5-4FF3-970B-8A51FEC48746}"/>
              </a:ext>
            </a:extLst>
          </p:cNvPr>
          <p:cNvPicPr/>
          <p:nvPr/>
        </p:nvPicPr>
        <p:blipFill>
          <a:blip r:embed="rId7"/>
          <a:srcRect l="30045" t="20488" r="30229" b="16421"/>
          <a:stretch>
            <a:fillRect/>
          </a:stretch>
        </p:blipFill>
        <p:spPr bwMode="auto">
          <a:xfrm>
            <a:off x="8332289" y="3790765"/>
            <a:ext cx="3400887" cy="2845746"/>
          </a:xfrm>
          <a:prstGeom prst="rect">
            <a:avLst/>
          </a:prstGeom>
        </p:spPr>
      </p:pic>
    </p:spTree>
    <p:extLst>
      <p:ext uri="{BB962C8B-B14F-4D97-AF65-F5344CB8AC3E}">
        <p14:creationId xmlns:p14="http://schemas.microsoft.com/office/powerpoint/2010/main" val="297347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6742B-3E06-4FE7-8375-C35E49C49C2B}"/>
              </a:ext>
            </a:extLst>
          </p:cNvPr>
          <p:cNvSpPr>
            <a:spLocks noGrp="1"/>
          </p:cNvSpPr>
          <p:nvPr>
            <p:ph type="title"/>
          </p:nvPr>
        </p:nvSpPr>
        <p:spPr/>
        <p:txBody>
          <a:bodyPr/>
          <a:lstStyle/>
          <a:p>
            <a:r>
              <a:rPr lang="de-DE" dirty="0"/>
              <a:t>Standard DQN</a:t>
            </a:r>
            <a:endParaRPr lang="en-US" dirty="0"/>
          </a:p>
        </p:txBody>
      </p:sp>
      <p:sp>
        <p:nvSpPr>
          <p:cNvPr id="3" name="Inhaltsplatzhalter 2">
            <a:extLst>
              <a:ext uri="{FF2B5EF4-FFF2-40B4-BE49-F238E27FC236}">
                <a16:creationId xmlns:a16="http://schemas.microsoft.com/office/drawing/2014/main" id="{75C4B03E-07EF-4923-A804-1EB2FD032967}"/>
              </a:ext>
            </a:extLst>
          </p:cNvPr>
          <p:cNvSpPr>
            <a:spLocks noGrp="1"/>
          </p:cNvSpPr>
          <p:nvPr>
            <p:ph idx="1"/>
          </p:nvPr>
        </p:nvSpPr>
        <p:spPr>
          <a:xfrm>
            <a:off x="838200" y="1438183"/>
            <a:ext cx="10791548" cy="2796466"/>
          </a:xfrm>
        </p:spPr>
        <p:txBody>
          <a:bodyPr>
            <a:normAutofit/>
          </a:bodyPr>
          <a:lstStyle/>
          <a:p>
            <a:r>
              <a:rPr lang="en-US" dirty="0"/>
              <a:t>“Basic”			“Health Gathering”	“Deadly Corridor”</a:t>
            </a:r>
          </a:p>
          <a:p>
            <a:r>
              <a:rPr lang="en-US" dirty="0"/>
              <a:t>Fully-observable		Navigation &amp; Targeting	Navigation &amp; Targeting</a:t>
            </a:r>
          </a:p>
          <a:p>
            <a:r>
              <a:rPr lang="en-US" sz="1600" dirty="0">
                <a:hlinkClick r:id="rId2"/>
              </a:rPr>
              <a:t>https://youtu.be/KiaKKpqLlBU</a:t>
            </a:r>
            <a:r>
              <a:rPr lang="en-US" sz="1600" dirty="0"/>
              <a:t> 	</a:t>
            </a:r>
            <a:r>
              <a:rPr lang="en-US" sz="1600" dirty="0">
                <a:hlinkClick r:id="rId3"/>
              </a:rPr>
              <a:t>https://youtu.be/G7LBuRdrXl0</a:t>
            </a:r>
            <a:r>
              <a:rPr lang="en-US" sz="1600" dirty="0"/>
              <a:t>  		</a:t>
            </a:r>
            <a:r>
              <a:rPr lang="en-US" sz="1600" dirty="0">
                <a:hlinkClick r:id="rId4"/>
              </a:rPr>
              <a:t>https://youtu.be/UbtQP0CIdJY</a:t>
            </a:r>
            <a:r>
              <a:rPr lang="en-US" sz="1600" dirty="0"/>
              <a:t> </a:t>
            </a:r>
          </a:p>
          <a:p>
            <a:r>
              <a:rPr lang="de-DE" sz="1600" dirty="0"/>
              <a:t>1</a:t>
            </a:r>
            <a:r>
              <a:rPr lang="en-US" sz="1600" dirty="0"/>
              <a:t> Conv Layer, 40 epochs		1 Conv Layer, 40 epochs		1 Conv Layer, 40 epochs</a:t>
            </a:r>
          </a:p>
          <a:p>
            <a:r>
              <a:rPr lang="de-DE" sz="1600" dirty="0"/>
              <a:t>=&gt; E</a:t>
            </a:r>
            <a:r>
              <a:rPr lang="en-US" sz="1600" dirty="0" err="1"/>
              <a:t>xcellent</a:t>
            </a:r>
            <a:r>
              <a:rPr lang="en-US" sz="1600" dirty="0"/>
              <a:t>			=&gt; Navigation ~OK			=&gt; Targeting ~OK</a:t>
            </a:r>
          </a:p>
          <a:p>
            <a:pPr marL="3657600" lvl="8" indent="0">
              <a:buNone/>
            </a:pPr>
            <a:endParaRPr lang="en-US" dirty="0">
              <a:highlight>
                <a:srgbClr val="FFFF00"/>
              </a:highlight>
            </a:endParaRPr>
          </a:p>
          <a:p>
            <a:pPr marL="3657600" lvl="8" indent="0">
              <a:buNone/>
            </a:pPr>
            <a:r>
              <a:rPr lang="en-US" dirty="0"/>
              <a:t> 				</a:t>
            </a:r>
          </a:p>
          <a:p>
            <a:pPr marL="3657600" lvl="8" indent="0">
              <a:buNone/>
            </a:pPr>
            <a:endParaRPr lang="en-US" dirty="0">
              <a:highlight>
                <a:srgbClr val="FFFF00"/>
              </a:highlight>
            </a:endParaRPr>
          </a:p>
        </p:txBody>
      </p:sp>
      <p:pic>
        <p:nvPicPr>
          <p:cNvPr id="4" name="Image1">
            <a:extLst>
              <a:ext uri="{FF2B5EF4-FFF2-40B4-BE49-F238E27FC236}">
                <a16:creationId xmlns:a16="http://schemas.microsoft.com/office/drawing/2014/main" id="{765D79E4-C4CC-4103-B76C-9E5BB680BC5E}"/>
              </a:ext>
            </a:extLst>
          </p:cNvPr>
          <p:cNvPicPr/>
          <p:nvPr/>
        </p:nvPicPr>
        <p:blipFill>
          <a:blip r:embed="rId5"/>
          <a:srcRect l="30153" t="20267" r="30453" b="16897"/>
          <a:stretch>
            <a:fillRect/>
          </a:stretch>
        </p:blipFill>
        <p:spPr bwMode="auto">
          <a:xfrm>
            <a:off x="328474" y="3790765"/>
            <a:ext cx="3331491" cy="2845746"/>
          </a:xfrm>
          <a:prstGeom prst="rect">
            <a:avLst/>
          </a:prstGeom>
        </p:spPr>
      </p:pic>
      <p:pic>
        <p:nvPicPr>
          <p:cNvPr id="5" name="Image2">
            <a:extLst>
              <a:ext uri="{FF2B5EF4-FFF2-40B4-BE49-F238E27FC236}">
                <a16:creationId xmlns:a16="http://schemas.microsoft.com/office/drawing/2014/main" id="{C14BC7CA-88D4-481A-9DD9-661D88420B04}"/>
              </a:ext>
            </a:extLst>
          </p:cNvPr>
          <p:cNvPicPr/>
          <p:nvPr/>
        </p:nvPicPr>
        <p:blipFill>
          <a:blip r:embed="rId6"/>
          <a:srcRect l="30163" t="20488" r="30113" b="17109"/>
          <a:stretch>
            <a:fillRect/>
          </a:stretch>
        </p:blipFill>
        <p:spPr bwMode="auto">
          <a:xfrm>
            <a:off x="4243528" y="3790765"/>
            <a:ext cx="3524436" cy="2845746"/>
          </a:xfrm>
          <a:prstGeom prst="rect">
            <a:avLst/>
          </a:prstGeom>
        </p:spPr>
      </p:pic>
      <p:pic>
        <p:nvPicPr>
          <p:cNvPr id="6" name="Image3">
            <a:extLst>
              <a:ext uri="{FF2B5EF4-FFF2-40B4-BE49-F238E27FC236}">
                <a16:creationId xmlns:a16="http://schemas.microsoft.com/office/drawing/2014/main" id="{597BF531-0DC5-4FF3-970B-8A51FEC48746}"/>
              </a:ext>
            </a:extLst>
          </p:cNvPr>
          <p:cNvPicPr/>
          <p:nvPr/>
        </p:nvPicPr>
        <p:blipFill>
          <a:blip r:embed="rId7"/>
          <a:srcRect l="30045" t="20488" r="30229" b="16421"/>
          <a:stretch>
            <a:fillRect/>
          </a:stretch>
        </p:blipFill>
        <p:spPr bwMode="auto">
          <a:xfrm>
            <a:off x="8332289" y="3790765"/>
            <a:ext cx="3400887" cy="2845746"/>
          </a:xfrm>
          <a:prstGeom prst="rect">
            <a:avLst/>
          </a:prstGeom>
        </p:spPr>
      </p:pic>
    </p:spTree>
    <p:extLst>
      <p:ext uri="{BB962C8B-B14F-4D97-AF65-F5344CB8AC3E}">
        <p14:creationId xmlns:p14="http://schemas.microsoft.com/office/powerpoint/2010/main" val="18462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5C4B03E-07EF-4923-A804-1EB2FD032967}"/>
              </a:ext>
            </a:extLst>
          </p:cNvPr>
          <p:cNvSpPr>
            <a:spLocks noGrp="1"/>
          </p:cNvSpPr>
          <p:nvPr>
            <p:ph idx="1"/>
          </p:nvPr>
        </p:nvSpPr>
        <p:spPr>
          <a:xfrm>
            <a:off x="838200" y="639190"/>
            <a:ext cx="10791548" cy="2272683"/>
          </a:xfrm>
        </p:spPr>
        <p:txBody>
          <a:bodyPr>
            <a:normAutofit/>
          </a:bodyPr>
          <a:lstStyle/>
          <a:p>
            <a:r>
              <a:rPr lang="en-US" dirty="0"/>
              <a:t>“Basic”			“Health Gathering”	“Deadly Corridor”</a:t>
            </a:r>
          </a:p>
          <a:p>
            <a:r>
              <a:rPr lang="de-DE" sz="2000" dirty="0"/>
              <a:t>1</a:t>
            </a:r>
            <a:r>
              <a:rPr lang="en-US" sz="2000" dirty="0"/>
              <a:t> Conv Layer, 40 epochs		1 Conv Layer, 40 epochs		1 Conv Layer, 40 epochs</a:t>
            </a:r>
          </a:p>
          <a:p>
            <a:r>
              <a:rPr lang="de-DE" sz="2000" dirty="0"/>
              <a:t>=&gt; E</a:t>
            </a:r>
            <a:r>
              <a:rPr lang="en-US" sz="2000" dirty="0" err="1"/>
              <a:t>xcellent</a:t>
            </a:r>
            <a:r>
              <a:rPr lang="en-US" sz="2000" dirty="0"/>
              <a:t>			=&gt; Navigation ~OK		=&gt; Targeting ~OK</a:t>
            </a:r>
          </a:p>
          <a:p>
            <a:pPr marL="3657600" lvl="8" indent="0">
              <a:buNone/>
            </a:pPr>
            <a:endParaRPr lang="en-US" dirty="0">
              <a:highlight>
                <a:srgbClr val="FFFF00"/>
              </a:highlight>
            </a:endParaRPr>
          </a:p>
          <a:p>
            <a:pPr marL="3657600" lvl="8" indent="0">
              <a:buNone/>
            </a:pPr>
            <a:r>
              <a:rPr lang="en-US" dirty="0"/>
              <a:t> 				</a:t>
            </a:r>
          </a:p>
          <a:p>
            <a:pPr marL="3657600" lvl="8" indent="0">
              <a:buNone/>
            </a:pPr>
            <a:endParaRPr lang="en-US" dirty="0">
              <a:highlight>
                <a:srgbClr val="FFFF00"/>
              </a:highlight>
            </a:endParaRPr>
          </a:p>
        </p:txBody>
      </p:sp>
      <p:pic>
        <p:nvPicPr>
          <p:cNvPr id="7" name="Image5">
            <a:extLst>
              <a:ext uri="{FF2B5EF4-FFF2-40B4-BE49-F238E27FC236}">
                <a16:creationId xmlns:a16="http://schemas.microsoft.com/office/drawing/2014/main" id="{43B38E49-6832-4AB0-8EE2-CF144B2C3D6B}"/>
              </a:ext>
            </a:extLst>
          </p:cNvPr>
          <p:cNvPicPr/>
          <p:nvPr/>
        </p:nvPicPr>
        <p:blipFill>
          <a:blip r:embed="rId2"/>
          <a:srcRect l="24508" t="53567" r="49920" b="11522"/>
          <a:stretch>
            <a:fillRect/>
          </a:stretch>
        </p:blipFill>
        <p:spPr bwMode="auto">
          <a:xfrm>
            <a:off x="-19912" y="1964757"/>
            <a:ext cx="3758678" cy="2344120"/>
          </a:xfrm>
          <a:prstGeom prst="rect">
            <a:avLst/>
          </a:prstGeom>
        </p:spPr>
      </p:pic>
      <p:pic>
        <p:nvPicPr>
          <p:cNvPr id="8" name="Image4">
            <a:extLst>
              <a:ext uri="{FF2B5EF4-FFF2-40B4-BE49-F238E27FC236}">
                <a16:creationId xmlns:a16="http://schemas.microsoft.com/office/drawing/2014/main" id="{C55B613C-275B-43FE-8BF2-DB26BA0153F4}"/>
              </a:ext>
            </a:extLst>
          </p:cNvPr>
          <p:cNvPicPr/>
          <p:nvPr/>
        </p:nvPicPr>
        <p:blipFill>
          <a:blip r:embed="rId3"/>
          <a:srcRect l="24241" t="49736" r="50530" b="15706"/>
          <a:stretch>
            <a:fillRect/>
          </a:stretch>
        </p:blipFill>
        <p:spPr bwMode="auto">
          <a:xfrm>
            <a:off x="177553" y="4403324"/>
            <a:ext cx="3542191" cy="2401410"/>
          </a:xfrm>
          <a:prstGeom prst="rect">
            <a:avLst/>
          </a:prstGeom>
        </p:spPr>
      </p:pic>
      <p:pic>
        <p:nvPicPr>
          <p:cNvPr id="9" name="Image21">
            <a:extLst>
              <a:ext uri="{FF2B5EF4-FFF2-40B4-BE49-F238E27FC236}">
                <a16:creationId xmlns:a16="http://schemas.microsoft.com/office/drawing/2014/main" id="{31A35A55-0978-4848-B4D2-388726099C3D}"/>
              </a:ext>
            </a:extLst>
          </p:cNvPr>
          <p:cNvPicPr/>
          <p:nvPr/>
        </p:nvPicPr>
        <p:blipFill>
          <a:blip r:embed="rId4"/>
          <a:srcRect l="25041" t="31027" r="50967" b="35526"/>
          <a:stretch>
            <a:fillRect/>
          </a:stretch>
        </p:blipFill>
        <p:spPr bwMode="auto">
          <a:xfrm>
            <a:off x="4255426" y="1979170"/>
            <a:ext cx="3468149" cy="2258683"/>
          </a:xfrm>
          <a:prstGeom prst="rect">
            <a:avLst/>
          </a:prstGeom>
        </p:spPr>
      </p:pic>
      <p:pic>
        <p:nvPicPr>
          <p:cNvPr id="10" name="Image19">
            <a:extLst>
              <a:ext uri="{FF2B5EF4-FFF2-40B4-BE49-F238E27FC236}">
                <a16:creationId xmlns:a16="http://schemas.microsoft.com/office/drawing/2014/main" id="{687087B1-021B-4806-843C-4124DE268000}"/>
              </a:ext>
            </a:extLst>
          </p:cNvPr>
          <p:cNvPicPr/>
          <p:nvPr/>
        </p:nvPicPr>
        <p:blipFill>
          <a:blip r:embed="rId5"/>
          <a:srcRect l="25037" t="54198" r="50587" b="12171"/>
          <a:stretch>
            <a:fillRect/>
          </a:stretch>
        </p:blipFill>
        <p:spPr bwMode="auto">
          <a:xfrm>
            <a:off x="4305670" y="4355807"/>
            <a:ext cx="3568822" cy="2462241"/>
          </a:xfrm>
          <a:prstGeom prst="rect">
            <a:avLst/>
          </a:prstGeom>
        </p:spPr>
      </p:pic>
      <p:pic>
        <p:nvPicPr>
          <p:cNvPr id="11" name="Image27">
            <a:extLst>
              <a:ext uri="{FF2B5EF4-FFF2-40B4-BE49-F238E27FC236}">
                <a16:creationId xmlns:a16="http://schemas.microsoft.com/office/drawing/2014/main" id="{0BB8990C-C5C6-4DC9-B03B-3AA5D89D1C78}"/>
              </a:ext>
            </a:extLst>
          </p:cNvPr>
          <p:cNvPicPr/>
          <p:nvPr/>
        </p:nvPicPr>
        <p:blipFill>
          <a:blip r:embed="rId6"/>
          <a:srcRect l="27380" t="50160" r="50067" b="19071"/>
          <a:stretch>
            <a:fillRect/>
          </a:stretch>
        </p:blipFill>
        <p:spPr bwMode="auto">
          <a:xfrm>
            <a:off x="7982782" y="1911489"/>
            <a:ext cx="3646966" cy="2211301"/>
          </a:xfrm>
          <a:prstGeom prst="rect">
            <a:avLst/>
          </a:prstGeom>
        </p:spPr>
      </p:pic>
      <p:pic>
        <p:nvPicPr>
          <p:cNvPr id="12" name="Image29">
            <a:extLst>
              <a:ext uri="{FF2B5EF4-FFF2-40B4-BE49-F238E27FC236}">
                <a16:creationId xmlns:a16="http://schemas.microsoft.com/office/drawing/2014/main" id="{E54ED629-621A-459B-9B27-F25299139559}"/>
              </a:ext>
            </a:extLst>
          </p:cNvPr>
          <p:cNvPicPr/>
          <p:nvPr/>
        </p:nvPicPr>
        <p:blipFill>
          <a:blip r:embed="rId7"/>
          <a:srcRect l="27380" t="47373" r="50568" b="22065"/>
          <a:stretch>
            <a:fillRect/>
          </a:stretch>
        </p:blipFill>
        <p:spPr bwMode="auto">
          <a:xfrm>
            <a:off x="8303642" y="4237853"/>
            <a:ext cx="3462353" cy="2455633"/>
          </a:xfrm>
          <a:prstGeom prst="rect">
            <a:avLst/>
          </a:prstGeom>
        </p:spPr>
      </p:pic>
    </p:spTree>
    <p:extLst>
      <p:ext uri="{BB962C8B-B14F-4D97-AF65-F5344CB8AC3E}">
        <p14:creationId xmlns:p14="http://schemas.microsoft.com/office/powerpoint/2010/main" val="25593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B20534-191F-4223-B644-4FAD5E46895A}"/>
              </a:ext>
            </a:extLst>
          </p:cNvPr>
          <p:cNvSpPr>
            <a:spLocks noGrp="1"/>
          </p:cNvSpPr>
          <p:nvPr>
            <p:ph type="title"/>
          </p:nvPr>
        </p:nvSpPr>
        <p:spPr/>
        <p:txBody>
          <a:bodyPr/>
          <a:lstStyle/>
          <a:p>
            <a:r>
              <a:rPr lang="en-US" dirty="0"/>
              <a:t>Challenges</a:t>
            </a:r>
          </a:p>
        </p:txBody>
      </p:sp>
      <p:sp>
        <p:nvSpPr>
          <p:cNvPr id="3" name="Inhaltsplatzhalter 2">
            <a:extLst>
              <a:ext uri="{FF2B5EF4-FFF2-40B4-BE49-F238E27FC236}">
                <a16:creationId xmlns:a16="http://schemas.microsoft.com/office/drawing/2014/main" id="{44F8806A-F6E6-4BEB-A51F-7CEC087F83B2}"/>
              </a:ext>
            </a:extLst>
          </p:cNvPr>
          <p:cNvSpPr>
            <a:spLocks noGrp="1"/>
          </p:cNvSpPr>
          <p:nvPr>
            <p:ph idx="1"/>
          </p:nvPr>
        </p:nvSpPr>
        <p:spPr>
          <a:xfrm>
            <a:off x="838200" y="1526959"/>
            <a:ext cx="10515600" cy="4802820"/>
          </a:xfrm>
        </p:spPr>
        <p:txBody>
          <a:bodyPr>
            <a:normAutofit fontScale="92500" lnSpcReduction="10000"/>
          </a:bodyPr>
          <a:lstStyle/>
          <a:p>
            <a:r>
              <a:rPr lang="en-US" dirty="0"/>
              <a:t>Temporal correlations</a:t>
            </a:r>
          </a:p>
          <a:p>
            <a:pPr lvl="1"/>
            <a:r>
              <a:rPr lang="en-US" dirty="0"/>
              <a:t>Agent observations are strongly correlated in time and the latest observation is more important than earlier ones, creating data imbalance =&gt; Replay Memory: randomly selected transitions (experiences) from the past train the network</a:t>
            </a:r>
          </a:p>
          <a:p>
            <a:r>
              <a:rPr lang="en-US" dirty="0"/>
              <a:t>Fully vs. Partially Observable Environments</a:t>
            </a:r>
          </a:p>
          <a:p>
            <a:pPr lvl="1"/>
            <a:r>
              <a:rPr lang="en-US" dirty="0"/>
              <a:t>The Q-Learning model makes the strong assumption that the agent has the full knowledge of the current state of the environment</a:t>
            </a:r>
          </a:p>
          <a:p>
            <a:r>
              <a:rPr lang="en-US" dirty="0"/>
              <a:t>Overestimation of action values</a:t>
            </a:r>
          </a:p>
          <a:p>
            <a:pPr lvl="1"/>
            <a:r>
              <a:rPr lang="en-US" dirty="0"/>
              <a:t>The single estimator used in Q-Learning approximates the “maximum expected action” with the “maximum action value”</a:t>
            </a:r>
          </a:p>
          <a:p>
            <a:r>
              <a:rPr lang="en-US" dirty="0"/>
              <a:t>Sparse &amp; delayed rewards</a:t>
            </a:r>
          </a:p>
          <a:p>
            <a:pPr lvl="1"/>
            <a:r>
              <a:rPr lang="en-US" dirty="0"/>
              <a:t>The consequence of an agent action can materialize after many transitions in the environment: this is the “credit assignment” problem or “n-step Q-Learning” case</a:t>
            </a:r>
          </a:p>
          <a:p>
            <a:pPr lvl="1"/>
            <a:r>
              <a:rPr lang="en-US" dirty="0"/>
              <a:t>Learning different skills like navigation and action</a:t>
            </a:r>
          </a:p>
          <a:p>
            <a:endParaRPr lang="en-US" dirty="0"/>
          </a:p>
        </p:txBody>
      </p:sp>
    </p:spTree>
    <p:extLst>
      <p:ext uri="{BB962C8B-B14F-4D97-AF65-F5344CB8AC3E}">
        <p14:creationId xmlns:p14="http://schemas.microsoft.com/office/powerpoint/2010/main" val="408570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66D3-E751-464B-9190-61ED8FE9E7A8}"/>
              </a:ext>
            </a:extLst>
          </p:cNvPr>
          <p:cNvSpPr>
            <a:spLocks noGrp="1"/>
          </p:cNvSpPr>
          <p:nvPr>
            <p:ph type="title"/>
          </p:nvPr>
        </p:nvSpPr>
        <p:spPr/>
        <p:txBody>
          <a:bodyPr/>
          <a:lstStyle/>
          <a:p>
            <a:r>
              <a:rPr lang="de-DE" dirty="0"/>
              <a:t>Executive Summary</a:t>
            </a:r>
            <a:endParaRPr lang="en-US" dirty="0"/>
          </a:p>
        </p:txBody>
      </p:sp>
      <p:sp>
        <p:nvSpPr>
          <p:cNvPr id="3" name="Content Placeholder 2">
            <a:extLst>
              <a:ext uri="{FF2B5EF4-FFF2-40B4-BE49-F238E27FC236}">
                <a16:creationId xmlns:a16="http://schemas.microsoft.com/office/drawing/2014/main" id="{812C944B-CBA2-4A5B-8381-2FF0BC6CDFB1}"/>
              </a:ext>
            </a:extLst>
          </p:cNvPr>
          <p:cNvSpPr>
            <a:spLocks noGrp="1"/>
          </p:cNvSpPr>
          <p:nvPr>
            <p:ph idx="1"/>
          </p:nvPr>
        </p:nvSpPr>
        <p:spPr>
          <a:xfrm>
            <a:off x="838200" y="1455938"/>
            <a:ext cx="10515600" cy="5264457"/>
          </a:xfrm>
        </p:spPr>
        <p:txBody>
          <a:bodyPr>
            <a:normAutofit fontScale="70000" lnSpcReduction="20000"/>
          </a:bodyPr>
          <a:lstStyle/>
          <a:p>
            <a:r>
              <a:rPr lang="en-US" dirty="0"/>
              <a:t>In this presentation, I will show the results (videos) of my investigations of various deep reinforcement learning techniques, standard deep Q-network (DQN), Replay Memory (RM), Double DQN and Dueling DQN, applied to a software agent whose goal is to play autonomously the game Doom through three different scenarios of increasing complexity, “basic”, “health gathering supreme” and “deadly corridor”, from the </a:t>
            </a:r>
            <a:r>
              <a:rPr lang="en-US" dirty="0" err="1"/>
              <a:t>ViZDoom</a:t>
            </a:r>
            <a:r>
              <a:rPr lang="en-US" dirty="0"/>
              <a:t> Environment.</a:t>
            </a:r>
          </a:p>
          <a:p>
            <a:r>
              <a:rPr lang="en-US" dirty="0"/>
              <a:t> After having explained what deep reinforcement learning is, described the </a:t>
            </a:r>
            <a:r>
              <a:rPr lang="en-US" dirty="0" err="1"/>
              <a:t>ViZDoom</a:t>
            </a:r>
            <a:r>
              <a:rPr lang="en-US" dirty="0"/>
              <a:t> environment and the three scenarios, I will show the results (videos) of a standard DQN fitted with a Replay Memory. I will show that DQNs perform very well for fully-observable Markov Decision Process (MDP) situations in the </a:t>
            </a:r>
            <a:r>
              <a:rPr lang="en-US" dirty="0" err="1"/>
              <a:t>ViZDoom</a:t>
            </a:r>
            <a:r>
              <a:rPr lang="en-US" dirty="0"/>
              <a:t> environment, not so well for partially-observable MDPs, specifically where the agent needs to learn different skills like navigation &amp; actions.</a:t>
            </a:r>
          </a:p>
          <a:p>
            <a:r>
              <a:rPr lang="en-US" dirty="0"/>
              <a:t>I will then describe the limitations of standard DQNs for partially-observable MDPs, “temporal difference”, “sparse and delayed rewards” and “overestimation” before showing the results (videos) of a dueling double DQN (Dueling DDQN) fitted with a Replay Memory whose aim is to solve “temporal difference” and “overestimation”. We will see that the “sparse and delayed rewards” issue is very dominant among all the issues and that it overshadows the benefits of dueling DDQN. I will then present further techniques like prioritized experience replay (PER) as another potential improvement of dueling double DQN to contain the “sparse &amp; delayed rewards” issue</a:t>
            </a:r>
          </a:p>
          <a:p>
            <a:r>
              <a:rPr lang="en-US" dirty="0"/>
              <a:t>I will then conclude on the most promising techniques to pursue this project in the future like Asynchronous Advantage Actor-Critic (A3C) and Direct Future Predictions (DFP)</a:t>
            </a:r>
          </a:p>
          <a:p>
            <a:r>
              <a:rPr lang="en-US" dirty="0"/>
              <a:t>All references to publications and step-by-step applications are provided</a:t>
            </a:r>
          </a:p>
        </p:txBody>
      </p:sp>
    </p:spTree>
    <p:extLst>
      <p:ext uri="{BB962C8B-B14F-4D97-AF65-F5344CB8AC3E}">
        <p14:creationId xmlns:p14="http://schemas.microsoft.com/office/powerpoint/2010/main" val="39604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56970E-9323-4655-8310-D72EEADF9D12}"/>
              </a:ext>
            </a:extLst>
          </p:cNvPr>
          <p:cNvSpPr>
            <a:spLocks noGrp="1"/>
          </p:cNvSpPr>
          <p:nvPr>
            <p:ph type="title"/>
          </p:nvPr>
        </p:nvSpPr>
        <p:spPr/>
        <p:txBody>
          <a:bodyPr/>
          <a:lstStyle/>
          <a:p>
            <a:r>
              <a:rPr lang="en-US" dirty="0"/>
              <a:t>Technique / Improvement 1: Double DQN</a:t>
            </a:r>
          </a:p>
        </p:txBody>
      </p:sp>
      <p:sp>
        <p:nvSpPr>
          <p:cNvPr id="3" name="Inhaltsplatzhalter 2">
            <a:extLst>
              <a:ext uri="{FF2B5EF4-FFF2-40B4-BE49-F238E27FC236}">
                <a16:creationId xmlns:a16="http://schemas.microsoft.com/office/drawing/2014/main" id="{6F8198AB-EFB4-49FC-8E24-594EDD7489B0}"/>
              </a:ext>
            </a:extLst>
          </p:cNvPr>
          <p:cNvSpPr>
            <a:spLocks noGrp="1"/>
          </p:cNvSpPr>
          <p:nvPr>
            <p:ph idx="1"/>
          </p:nvPr>
        </p:nvSpPr>
        <p:spPr>
          <a:xfrm>
            <a:off x="838200" y="1825624"/>
            <a:ext cx="10515600" cy="4909283"/>
          </a:xfrm>
        </p:spPr>
        <p:txBody>
          <a:bodyPr>
            <a:normAutofit fontScale="77500" lnSpcReduction="20000"/>
          </a:bodyPr>
          <a:lstStyle/>
          <a:p>
            <a:r>
              <a:rPr lang="en-US" dirty="0"/>
              <a:t>Van Hasselt et al. (2015)</a:t>
            </a:r>
          </a:p>
          <a:p>
            <a:r>
              <a:rPr lang="en-US" dirty="0"/>
              <a:t>Issue with standard DQN: the max operator uses the same values to both </a:t>
            </a:r>
            <a:r>
              <a:rPr lang="en-US" b="1" dirty="0"/>
              <a:t>select</a:t>
            </a:r>
            <a:r>
              <a:rPr lang="en-US" dirty="0"/>
              <a:t> and </a:t>
            </a:r>
            <a:r>
              <a:rPr lang="en-US" b="1" dirty="0"/>
              <a:t>evaluate</a:t>
            </a:r>
            <a:r>
              <a:rPr lang="en-US" dirty="0"/>
              <a:t> an action (overestimation)</a:t>
            </a:r>
          </a:p>
          <a:p>
            <a:r>
              <a:rPr lang="en-US" dirty="0"/>
              <a:t>Double DQN </a:t>
            </a:r>
            <a:r>
              <a:rPr lang="en-US" b="1" dirty="0"/>
              <a:t>decouples selection from evaluation</a:t>
            </a:r>
            <a:r>
              <a:rPr lang="en-US" dirty="0"/>
              <a:t>, i.e. evaluates the policy according to the online network but using the target network to estimate its value</a:t>
            </a:r>
          </a:p>
          <a:p>
            <a:r>
              <a:rPr lang="en-US" dirty="0"/>
              <a:t>The parameters are updated as follows:</a:t>
            </a:r>
          </a:p>
          <a:p>
            <a:pPr lvl="1"/>
            <a:r>
              <a:rPr lang="en-US" dirty="0"/>
              <a:t>Θ</a:t>
            </a:r>
            <a:r>
              <a:rPr lang="en-US" baseline="-25000" dirty="0"/>
              <a:t>t+1 </a:t>
            </a:r>
            <a:r>
              <a:rPr lang="en-US" dirty="0"/>
              <a:t>= </a:t>
            </a:r>
            <a:r>
              <a:rPr lang="en-US" dirty="0" err="1"/>
              <a:t>Θ</a:t>
            </a:r>
            <a:r>
              <a:rPr lang="en-US" baseline="-25000" dirty="0" err="1"/>
              <a:t>t</a:t>
            </a:r>
            <a:r>
              <a:rPr lang="en-US" dirty="0"/>
              <a:t> + α ( </a:t>
            </a:r>
            <a:r>
              <a:rPr lang="en-US" dirty="0" err="1"/>
              <a:t>y</a:t>
            </a:r>
            <a:r>
              <a:rPr lang="en-US" baseline="-25000" dirty="0" err="1"/>
              <a:t>t</a:t>
            </a:r>
            <a:r>
              <a:rPr lang="en-US" baseline="30000" dirty="0" err="1"/>
              <a:t>Q</a:t>
            </a:r>
            <a:r>
              <a:rPr lang="en-US" dirty="0"/>
              <a:t>  - Q(</a:t>
            </a:r>
            <a:r>
              <a:rPr lang="en-US" dirty="0" err="1"/>
              <a:t>s</a:t>
            </a:r>
            <a:r>
              <a:rPr lang="en-US" baseline="-25000" dirty="0" err="1"/>
              <a:t>t</a:t>
            </a:r>
            <a:r>
              <a:rPr lang="en-US" dirty="0"/>
              <a:t>, a</a:t>
            </a:r>
            <a:r>
              <a:rPr lang="en-US" baseline="-25000" dirty="0"/>
              <a:t>t </a:t>
            </a:r>
            <a:r>
              <a:rPr lang="en-US" dirty="0"/>
              <a:t>; </a:t>
            </a:r>
            <a:r>
              <a:rPr lang="en-US" dirty="0" err="1"/>
              <a:t>Θ</a:t>
            </a:r>
            <a:r>
              <a:rPr lang="en-US" baseline="-25000" dirty="0" err="1"/>
              <a:t>t</a:t>
            </a:r>
            <a:r>
              <a:rPr lang="en-US" dirty="0"/>
              <a:t>) ) Ƞ</a:t>
            </a:r>
            <a:r>
              <a:rPr lang="en-US" dirty="0" err="1"/>
              <a:t>abla</a:t>
            </a:r>
            <a:r>
              <a:rPr lang="en-US" dirty="0"/>
              <a:t> </a:t>
            </a:r>
            <a:r>
              <a:rPr lang="en-US" dirty="0" err="1"/>
              <a:t>Θt</a:t>
            </a:r>
            <a:r>
              <a:rPr lang="en-US" dirty="0"/>
              <a:t> ( Q (S</a:t>
            </a:r>
            <a:r>
              <a:rPr lang="en-US" baseline="-25000" dirty="0"/>
              <a:t>t</a:t>
            </a:r>
            <a:r>
              <a:rPr lang="en-US" dirty="0"/>
              <a:t>, a</a:t>
            </a:r>
            <a:r>
              <a:rPr lang="en-US" baseline="-25000" dirty="0"/>
              <a:t>t</a:t>
            </a:r>
            <a:r>
              <a:rPr lang="en-US" dirty="0"/>
              <a:t>; </a:t>
            </a:r>
            <a:r>
              <a:rPr lang="en-US" dirty="0" err="1"/>
              <a:t>Θ</a:t>
            </a:r>
            <a:r>
              <a:rPr lang="en-US" baseline="-25000" dirty="0" err="1"/>
              <a:t>t</a:t>
            </a:r>
            <a:r>
              <a:rPr lang="en-US" dirty="0"/>
              <a:t>) ) </a:t>
            </a:r>
          </a:p>
          <a:p>
            <a:pPr lvl="1"/>
            <a:r>
              <a:rPr lang="en-US" dirty="0"/>
              <a:t>…where 		</a:t>
            </a:r>
            <a:r>
              <a:rPr lang="en-US" dirty="0" err="1"/>
              <a:t>y</a:t>
            </a:r>
            <a:r>
              <a:rPr lang="en-US" baseline="-25000" dirty="0" err="1"/>
              <a:t>t</a:t>
            </a:r>
            <a:r>
              <a:rPr lang="en-US" baseline="30000" dirty="0" err="1"/>
              <a:t>Q</a:t>
            </a:r>
            <a:r>
              <a:rPr lang="en-US" dirty="0"/>
              <a:t> = R</a:t>
            </a:r>
            <a:r>
              <a:rPr lang="en-US" baseline="-25000" dirty="0"/>
              <a:t>t+1</a:t>
            </a:r>
            <a:r>
              <a:rPr lang="en-US" dirty="0"/>
              <a:t> + γ </a:t>
            </a:r>
            <a:r>
              <a:rPr lang="en-US" dirty="0" err="1"/>
              <a:t>max</a:t>
            </a:r>
            <a:r>
              <a:rPr lang="en-US" baseline="-25000" dirty="0" err="1"/>
              <a:t>a</a:t>
            </a:r>
            <a:r>
              <a:rPr lang="en-US" dirty="0"/>
              <a:t> Q(s</a:t>
            </a:r>
            <a:r>
              <a:rPr lang="en-US" baseline="-25000" dirty="0"/>
              <a:t>t+1</a:t>
            </a:r>
            <a:r>
              <a:rPr lang="en-US" dirty="0"/>
              <a:t>, a;  </a:t>
            </a:r>
            <a:r>
              <a:rPr lang="en-US" dirty="0" err="1"/>
              <a:t>Θ</a:t>
            </a:r>
            <a:r>
              <a:rPr lang="en-US" baseline="-25000" dirty="0" err="1"/>
              <a:t>t</a:t>
            </a:r>
            <a:r>
              <a:rPr lang="en-US" dirty="0"/>
              <a:t>)</a:t>
            </a:r>
          </a:p>
          <a:p>
            <a:r>
              <a:rPr lang="en-US" dirty="0"/>
              <a:t>This can be achieved with a minor change to the DQN algorithm, replacing </a:t>
            </a:r>
            <a:r>
              <a:rPr lang="en-US" dirty="0" err="1"/>
              <a:t>y</a:t>
            </a:r>
            <a:r>
              <a:rPr lang="en-US" baseline="-25000" dirty="0" err="1"/>
              <a:t>t</a:t>
            </a:r>
            <a:r>
              <a:rPr lang="en-US" baseline="30000" dirty="0" err="1"/>
              <a:t>Q</a:t>
            </a:r>
            <a:r>
              <a:rPr lang="en-US" dirty="0"/>
              <a:t> with:</a:t>
            </a:r>
          </a:p>
          <a:p>
            <a:pPr lvl="1"/>
            <a:r>
              <a:rPr lang="en-US" dirty="0" err="1"/>
              <a:t>Y</a:t>
            </a:r>
            <a:r>
              <a:rPr lang="en-US" baseline="-25000" dirty="0" err="1"/>
              <a:t>t</a:t>
            </a:r>
            <a:r>
              <a:rPr lang="en-US" baseline="30000" dirty="0" err="1"/>
              <a:t>D</a:t>
            </a:r>
            <a:r>
              <a:rPr lang="en-US" baseline="30000" dirty="0"/>
              <a:t>-DQN</a:t>
            </a:r>
            <a:r>
              <a:rPr lang="en-US" dirty="0"/>
              <a:t> = R</a:t>
            </a:r>
            <a:r>
              <a:rPr lang="en-US" baseline="-25000" dirty="0"/>
              <a:t>t+1</a:t>
            </a:r>
            <a:r>
              <a:rPr lang="en-US" dirty="0"/>
              <a:t> + γ Q ( s</a:t>
            </a:r>
            <a:r>
              <a:rPr lang="en-US" baseline="-25000" dirty="0"/>
              <a:t>t+1</a:t>
            </a:r>
            <a:r>
              <a:rPr lang="en-US" dirty="0"/>
              <a:t>, </a:t>
            </a:r>
            <a:r>
              <a:rPr lang="en-US" dirty="0" err="1"/>
              <a:t>arg</a:t>
            </a:r>
            <a:r>
              <a:rPr lang="en-US" baseline="-25000" dirty="0" err="1"/>
              <a:t>a</a:t>
            </a:r>
            <a:r>
              <a:rPr lang="en-US" dirty="0" err="1"/>
              <a:t>max</a:t>
            </a:r>
            <a:r>
              <a:rPr lang="en-US" dirty="0"/>
              <a:t> Q(s</a:t>
            </a:r>
            <a:r>
              <a:rPr lang="en-US" baseline="-25000" dirty="0"/>
              <a:t>t+1</a:t>
            </a:r>
            <a:r>
              <a:rPr lang="en-US" dirty="0"/>
              <a:t>, a</a:t>
            </a:r>
            <a:r>
              <a:rPr lang="en-US" baseline="-25000" dirty="0"/>
              <a:t>t</a:t>
            </a:r>
            <a:r>
              <a:rPr lang="en-US" dirty="0"/>
              <a:t>; </a:t>
            </a:r>
            <a:r>
              <a:rPr lang="en-US" b="1" dirty="0" err="1"/>
              <a:t>Θ</a:t>
            </a:r>
            <a:r>
              <a:rPr lang="en-US" b="1" baseline="-25000" dirty="0" err="1"/>
              <a:t>t</a:t>
            </a:r>
            <a:r>
              <a:rPr lang="en-US" dirty="0"/>
              <a:t>); </a:t>
            </a:r>
            <a:r>
              <a:rPr lang="en-US" dirty="0" err="1"/>
              <a:t>Θ</a:t>
            </a:r>
            <a:r>
              <a:rPr lang="en-US" baseline="-25000" dirty="0" err="1"/>
              <a:t>t</a:t>
            </a:r>
            <a:r>
              <a:rPr lang="en-US" baseline="30000" dirty="0"/>
              <a:t>-</a:t>
            </a:r>
            <a:r>
              <a:rPr lang="en-US" dirty="0"/>
              <a:t>)</a:t>
            </a:r>
          </a:p>
          <a:p>
            <a:pPr lvl="1"/>
            <a:r>
              <a:rPr lang="en-US" dirty="0"/>
              <a:t>…where </a:t>
            </a:r>
            <a:r>
              <a:rPr lang="en-US" dirty="0" err="1"/>
              <a:t>Θ</a:t>
            </a:r>
            <a:r>
              <a:rPr lang="en-US" baseline="-25000" dirty="0" err="1"/>
              <a:t>t</a:t>
            </a:r>
            <a:r>
              <a:rPr lang="en-US" dirty="0"/>
              <a:t> are the parameters of the online network and </a:t>
            </a:r>
            <a:r>
              <a:rPr lang="en-US" dirty="0" err="1"/>
              <a:t>Θ</a:t>
            </a:r>
            <a:r>
              <a:rPr lang="en-US" baseline="-25000" dirty="0" err="1"/>
              <a:t>t</a:t>
            </a:r>
            <a:r>
              <a:rPr lang="en-US" baseline="30000" dirty="0"/>
              <a:t>-</a:t>
            </a:r>
            <a:r>
              <a:rPr lang="en-US" dirty="0"/>
              <a:t> are the parameters for the target network</a:t>
            </a:r>
          </a:p>
          <a:p>
            <a:r>
              <a:rPr lang="en-US" dirty="0"/>
              <a:t>These two networks </a:t>
            </a:r>
            <a:r>
              <a:rPr lang="en-US" dirty="0" err="1"/>
              <a:t>Θ</a:t>
            </a:r>
            <a:r>
              <a:rPr lang="en-US" baseline="-25000" dirty="0" err="1"/>
              <a:t>t</a:t>
            </a:r>
            <a:r>
              <a:rPr lang="en-US" dirty="0"/>
              <a:t> and </a:t>
            </a:r>
            <a:r>
              <a:rPr lang="en-US" dirty="0" err="1"/>
              <a:t>Θ</a:t>
            </a:r>
            <a:r>
              <a:rPr lang="en-US" baseline="-25000" dirty="0" err="1"/>
              <a:t>t</a:t>
            </a:r>
            <a:r>
              <a:rPr lang="en-US" baseline="30000" dirty="0"/>
              <a:t>-</a:t>
            </a:r>
            <a:r>
              <a:rPr lang="en-US" dirty="0"/>
              <a:t> are the two value functions. For each update, one set of weights is used </a:t>
            </a:r>
            <a:r>
              <a:rPr lang="en-US" b="1" dirty="0"/>
              <a:t>to determine the policy</a:t>
            </a:r>
            <a:r>
              <a:rPr lang="en-US" dirty="0"/>
              <a:t> and the other </a:t>
            </a:r>
            <a:r>
              <a:rPr lang="en-US" b="1" dirty="0"/>
              <a:t>to determine its value</a:t>
            </a:r>
          </a:p>
          <a:p>
            <a:r>
              <a:rPr lang="en-US" dirty="0"/>
              <a:t>The target network </a:t>
            </a:r>
            <a:r>
              <a:rPr lang="en-US" dirty="0" err="1"/>
              <a:t>Θ</a:t>
            </a:r>
            <a:r>
              <a:rPr lang="en-US" baseline="-25000" dirty="0" err="1"/>
              <a:t>t</a:t>
            </a:r>
            <a:r>
              <a:rPr lang="en-US" baseline="30000" dirty="0"/>
              <a:t>- </a:t>
            </a:r>
            <a:r>
              <a:rPr lang="en-US" dirty="0"/>
              <a:t>is a periodic copy of the online network </a:t>
            </a:r>
            <a:r>
              <a:rPr lang="en-US" dirty="0" err="1"/>
              <a:t>Θ</a:t>
            </a:r>
            <a:r>
              <a:rPr lang="en-US" baseline="-25000" dirty="0" err="1"/>
              <a:t>t</a:t>
            </a:r>
            <a:endParaRPr lang="en-US" dirty="0"/>
          </a:p>
        </p:txBody>
      </p:sp>
    </p:spTree>
    <p:extLst>
      <p:ext uri="{BB962C8B-B14F-4D97-AF65-F5344CB8AC3E}">
        <p14:creationId xmlns:p14="http://schemas.microsoft.com/office/powerpoint/2010/main" val="279627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DB4B66-19DB-4617-95D0-873F86D6EBB0}"/>
              </a:ext>
            </a:extLst>
          </p:cNvPr>
          <p:cNvSpPr>
            <a:spLocks noGrp="1"/>
          </p:cNvSpPr>
          <p:nvPr>
            <p:ph type="title"/>
          </p:nvPr>
        </p:nvSpPr>
        <p:spPr>
          <a:xfrm>
            <a:off x="270029" y="-220801"/>
            <a:ext cx="11353800" cy="1325563"/>
          </a:xfrm>
        </p:spPr>
        <p:txBody>
          <a:bodyPr/>
          <a:lstStyle/>
          <a:p>
            <a:r>
              <a:rPr lang="en-US" dirty="0"/>
              <a:t>Technique / Improvement 2: Dueling Architecture</a:t>
            </a:r>
          </a:p>
        </p:txBody>
      </p:sp>
      <p:sp>
        <p:nvSpPr>
          <p:cNvPr id="3" name="Inhaltsplatzhalter 2">
            <a:extLst>
              <a:ext uri="{FF2B5EF4-FFF2-40B4-BE49-F238E27FC236}">
                <a16:creationId xmlns:a16="http://schemas.microsoft.com/office/drawing/2014/main" id="{3C5C8E3C-B7F0-4BB4-B0DC-18C4D0F7A542}"/>
              </a:ext>
            </a:extLst>
          </p:cNvPr>
          <p:cNvSpPr>
            <a:spLocks noGrp="1"/>
          </p:cNvSpPr>
          <p:nvPr>
            <p:ph idx="1"/>
          </p:nvPr>
        </p:nvSpPr>
        <p:spPr>
          <a:xfrm>
            <a:off x="838200" y="763479"/>
            <a:ext cx="10515600" cy="4836435"/>
          </a:xfrm>
        </p:spPr>
        <p:txBody>
          <a:bodyPr>
            <a:normAutofit/>
          </a:bodyPr>
          <a:lstStyle/>
          <a:p>
            <a:r>
              <a:rPr lang="en-US" sz="2400" dirty="0"/>
              <a:t>Wang et al. (2016)</a:t>
            </a:r>
          </a:p>
          <a:p>
            <a:r>
              <a:rPr lang="en-US" sz="2400" dirty="0"/>
              <a:t>Separately estimate the state value function V(s) and its associated advantage function A(</a:t>
            </a:r>
            <a:r>
              <a:rPr lang="en-US" sz="2400" dirty="0" err="1"/>
              <a:t>s,a</a:t>
            </a:r>
            <a:r>
              <a:rPr lang="en-US" sz="2400" dirty="0"/>
              <a:t>), then combines them to estimate action value function Q(</a:t>
            </a:r>
            <a:r>
              <a:rPr lang="en-US" sz="2400" dirty="0" err="1"/>
              <a:t>s,a</a:t>
            </a:r>
            <a:r>
              <a:rPr lang="en-US" sz="2400" dirty="0"/>
              <a:t>)</a:t>
            </a:r>
          </a:p>
          <a:p>
            <a:r>
              <a:rPr lang="en-US" sz="2400" dirty="0"/>
              <a:t>While for some states it is of utmost importance to know which action to take, for many states it is unnecessary to estimate the value of each action choice for many states. This architecture learns which states are or aren’t valuable without having to learn the effects </a:t>
            </a:r>
          </a:p>
          <a:p>
            <a:pPr lvl="1"/>
            <a:r>
              <a:rPr lang="en-US" sz="2000" dirty="0"/>
              <a:t>Q(s, a; θ, α, β) = V(s; θ, β) + [ A(</a:t>
            </a:r>
            <a:r>
              <a:rPr lang="en-US" sz="2000" dirty="0" err="1"/>
              <a:t>s,a</a:t>
            </a:r>
            <a:r>
              <a:rPr lang="en-US" sz="2000" dirty="0"/>
              <a:t>; θ, α) – (1/A) * </a:t>
            </a:r>
            <a:r>
              <a:rPr lang="en-US" sz="2000" dirty="0" err="1"/>
              <a:t>Σ</a:t>
            </a:r>
            <a:r>
              <a:rPr lang="en-US" sz="2000" baseline="-25000" dirty="0" err="1"/>
              <a:t>a</a:t>
            </a:r>
            <a:r>
              <a:rPr lang="en-US" sz="2000" baseline="-25000" dirty="0"/>
              <a:t>’</a:t>
            </a:r>
            <a:r>
              <a:rPr lang="en-US" sz="2000" dirty="0"/>
              <a:t> A(s, a’; θ, α) ]</a:t>
            </a:r>
          </a:p>
          <a:p>
            <a:pPr lvl="1"/>
            <a:r>
              <a:rPr lang="en-US" sz="2000" dirty="0"/>
              <a:t>θ are the parameters of the convolution layers and α, β the parameters of the fully-connected layers</a:t>
            </a:r>
          </a:p>
          <a:p>
            <a:endParaRPr lang="en-US" sz="2400" dirty="0"/>
          </a:p>
        </p:txBody>
      </p:sp>
      <p:pic>
        <p:nvPicPr>
          <p:cNvPr id="4" name="Picture 3">
            <a:extLst>
              <a:ext uri="{FF2B5EF4-FFF2-40B4-BE49-F238E27FC236}">
                <a16:creationId xmlns:a16="http://schemas.microsoft.com/office/drawing/2014/main" id="{824EDA6A-D4AD-405F-AC49-A79BD9A2C2BE}"/>
              </a:ext>
            </a:extLst>
          </p:cNvPr>
          <p:cNvPicPr/>
          <p:nvPr/>
        </p:nvPicPr>
        <p:blipFill>
          <a:blip r:embed="rId2"/>
          <a:srcRect l="53480" t="30497" r="15179" b="23887"/>
          <a:stretch>
            <a:fillRect/>
          </a:stretch>
        </p:blipFill>
        <p:spPr bwMode="auto">
          <a:xfrm>
            <a:off x="3716607" y="4097216"/>
            <a:ext cx="4758786" cy="2659050"/>
          </a:xfrm>
          <a:prstGeom prst="rect">
            <a:avLst/>
          </a:prstGeom>
        </p:spPr>
      </p:pic>
    </p:spTree>
    <p:extLst>
      <p:ext uri="{BB962C8B-B14F-4D97-AF65-F5344CB8AC3E}">
        <p14:creationId xmlns:p14="http://schemas.microsoft.com/office/powerpoint/2010/main" val="2910705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6742B-3E06-4FE7-8375-C35E49C49C2B}"/>
              </a:ext>
            </a:extLst>
          </p:cNvPr>
          <p:cNvSpPr>
            <a:spLocks noGrp="1"/>
          </p:cNvSpPr>
          <p:nvPr>
            <p:ph type="title"/>
          </p:nvPr>
        </p:nvSpPr>
        <p:spPr/>
        <p:txBody>
          <a:bodyPr/>
          <a:lstStyle/>
          <a:p>
            <a:r>
              <a:rPr lang="en-US" dirty="0"/>
              <a:t>Dueling </a:t>
            </a:r>
            <a:r>
              <a:rPr lang="en-US"/>
              <a:t>Double DQN</a:t>
            </a:r>
            <a:endParaRPr lang="en-US" dirty="0">
              <a:highlight>
                <a:srgbClr val="FFFF00"/>
              </a:highlight>
            </a:endParaRPr>
          </a:p>
        </p:txBody>
      </p:sp>
      <p:sp>
        <p:nvSpPr>
          <p:cNvPr id="3" name="Inhaltsplatzhalter 2">
            <a:extLst>
              <a:ext uri="{FF2B5EF4-FFF2-40B4-BE49-F238E27FC236}">
                <a16:creationId xmlns:a16="http://schemas.microsoft.com/office/drawing/2014/main" id="{75C4B03E-07EF-4923-A804-1EB2FD032967}"/>
              </a:ext>
            </a:extLst>
          </p:cNvPr>
          <p:cNvSpPr>
            <a:spLocks noGrp="1"/>
          </p:cNvSpPr>
          <p:nvPr>
            <p:ph idx="1"/>
          </p:nvPr>
        </p:nvSpPr>
        <p:spPr>
          <a:xfrm>
            <a:off x="838200" y="1438183"/>
            <a:ext cx="10791548" cy="2796466"/>
          </a:xfrm>
        </p:spPr>
        <p:txBody>
          <a:bodyPr>
            <a:normAutofit/>
          </a:bodyPr>
          <a:lstStyle/>
          <a:p>
            <a:r>
              <a:rPr lang="en-US" dirty="0"/>
              <a:t>“Basic”			“Health Gathering”	“Deadly Corridor”</a:t>
            </a:r>
          </a:p>
          <a:p>
            <a:r>
              <a:rPr lang="en-US" dirty="0"/>
              <a:t>Fully-observable		Navigation &amp; Targeting	Navigation &amp; Targeting</a:t>
            </a:r>
          </a:p>
          <a:p>
            <a:r>
              <a:rPr lang="en-US" sz="1600" dirty="0">
                <a:hlinkClick r:id="rId2"/>
              </a:rPr>
              <a:t>https://youtu.be/Ny4008kaqL0</a:t>
            </a:r>
            <a:r>
              <a:rPr lang="en-US" sz="1600" dirty="0"/>
              <a:t> 	 </a:t>
            </a:r>
            <a:r>
              <a:rPr lang="en-US" sz="1600" dirty="0">
                <a:hlinkClick r:id="rId3"/>
              </a:rPr>
              <a:t>https://youtu.be/nP39eapBCq4</a:t>
            </a:r>
            <a:r>
              <a:rPr lang="en-US" sz="1600" dirty="0"/>
              <a:t>		</a:t>
            </a:r>
            <a:r>
              <a:rPr lang="en-US" sz="1600" dirty="0">
                <a:hlinkClick r:id="rId4"/>
              </a:rPr>
              <a:t>https://youtu.be/vw6cOEkcUn8</a:t>
            </a:r>
            <a:r>
              <a:rPr lang="en-US" sz="1600" dirty="0"/>
              <a:t>   </a:t>
            </a:r>
          </a:p>
          <a:p>
            <a:r>
              <a:rPr lang="de-DE" sz="1600" dirty="0"/>
              <a:t>1</a:t>
            </a:r>
            <a:r>
              <a:rPr lang="en-US" sz="1600" dirty="0"/>
              <a:t> Conv Layer, 80 epochs		2 Conv Layers, 120 epochs		2 Conv Layers, 120 epochs</a:t>
            </a:r>
          </a:p>
          <a:p>
            <a:r>
              <a:rPr lang="de-DE" sz="1600" dirty="0"/>
              <a:t>=&gt; E</a:t>
            </a:r>
            <a:r>
              <a:rPr lang="en-US" sz="1600" dirty="0" err="1"/>
              <a:t>xcellent</a:t>
            </a:r>
            <a:r>
              <a:rPr lang="en-US" sz="1600" dirty="0"/>
              <a:t>			=&gt; not convincing			=&gt; targeting ~OK but not convincing</a:t>
            </a:r>
          </a:p>
          <a:p>
            <a:pPr marL="3657600" lvl="8" indent="0">
              <a:buNone/>
            </a:pPr>
            <a:endParaRPr lang="en-US" dirty="0">
              <a:highlight>
                <a:srgbClr val="FFFF00"/>
              </a:highlight>
            </a:endParaRPr>
          </a:p>
          <a:p>
            <a:pPr marL="3657600" lvl="8" indent="0">
              <a:buNone/>
            </a:pPr>
            <a:r>
              <a:rPr lang="en-US" dirty="0"/>
              <a:t> 				</a:t>
            </a:r>
          </a:p>
          <a:p>
            <a:pPr marL="3657600" lvl="8" indent="0">
              <a:buNone/>
            </a:pPr>
            <a:endParaRPr lang="en-US" dirty="0">
              <a:highlight>
                <a:srgbClr val="FFFF00"/>
              </a:highlight>
            </a:endParaRPr>
          </a:p>
        </p:txBody>
      </p:sp>
      <p:pic>
        <p:nvPicPr>
          <p:cNvPr id="4" name="Image1">
            <a:extLst>
              <a:ext uri="{FF2B5EF4-FFF2-40B4-BE49-F238E27FC236}">
                <a16:creationId xmlns:a16="http://schemas.microsoft.com/office/drawing/2014/main" id="{765D79E4-C4CC-4103-B76C-9E5BB680BC5E}"/>
              </a:ext>
            </a:extLst>
          </p:cNvPr>
          <p:cNvPicPr/>
          <p:nvPr/>
        </p:nvPicPr>
        <p:blipFill>
          <a:blip r:embed="rId5"/>
          <a:srcRect l="30153" t="20267" r="30453" b="16897"/>
          <a:stretch>
            <a:fillRect/>
          </a:stretch>
        </p:blipFill>
        <p:spPr bwMode="auto">
          <a:xfrm>
            <a:off x="328474" y="3790765"/>
            <a:ext cx="3331491" cy="2845746"/>
          </a:xfrm>
          <a:prstGeom prst="rect">
            <a:avLst/>
          </a:prstGeom>
        </p:spPr>
      </p:pic>
      <p:pic>
        <p:nvPicPr>
          <p:cNvPr id="5" name="Image2">
            <a:extLst>
              <a:ext uri="{FF2B5EF4-FFF2-40B4-BE49-F238E27FC236}">
                <a16:creationId xmlns:a16="http://schemas.microsoft.com/office/drawing/2014/main" id="{C14BC7CA-88D4-481A-9DD9-661D88420B04}"/>
              </a:ext>
            </a:extLst>
          </p:cNvPr>
          <p:cNvPicPr/>
          <p:nvPr/>
        </p:nvPicPr>
        <p:blipFill>
          <a:blip r:embed="rId6"/>
          <a:srcRect l="30163" t="20488" r="30113" b="17109"/>
          <a:stretch>
            <a:fillRect/>
          </a:stretch>
        </p:blipFill>
        <p:spPr bwMode="auto">
          <a:xfrm>
            <a:off x="4243528" y="3790765"/>
            <a:ext cx="3524436" cy="2845746"/>
          </a:xfrm>
          <a:prstGeom prst="rect">
            <a:avLst/>
          </a:prstGeom>
        </p:spPr>
      </p:pic>
      <p:pic>
        <p:nvPicPr>
          <p:cNvPr id="6" name="Image3">
            <a:extLst>
              <a:ext uri="{FF2B5EF4-FFF2-40B4-BE49-F238E27FC236}">
                <a16:creationId xmlns:a16="http://schemas.microsoft.com/office/drawing/2014/main" id="{597BF531-0DC5-4FF3-970B-8A51FEC48746}"/>
              </a:ext>
            </a:extLst>
          </p:cNvPr>
          <p:cNvPicPr/>
          <p:nvPr/>
        </p:nvPicPr>
        <p:blipFill>
          <a:blip r:embed="rId7"/>
          <a:srcRect l="30045" t="20488" r="30229" b="16421"/>
          <a:stretch>
            <a:fillRect/>
          </a:stretch>
        </p:blipFill>
        <p:spPr bwMode="auto">
          <a:xfrm>
            <a:off x="8332289" y="3790765"/>
            <a:ext cx="3400887" cy="2845746"/>
          </a:xfrm>
          <a:prstGeom prst="rect">
            <a:avLst/>
          </a:prstGeom>
        </p:spPr>
      </p:pic>
    </p:spTree>
    <p:extLst>
      <p:ext uri="{BB962C8B-B14F-4D97-AF65-F5344CB8AC3E}">
        <p14:creationId xmlns:p14="http://schemas.microsoft.com/office/powerpoint/2010/main" val="1039592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A75752-9766-4FF4-A5C6-082C6A211B10}"/>
              </a:ext>
            </a:extLst>
          </p:cNvPr>
          <p:cNvSpPr>
            <a:spLocks noGrp="1"/>
          </p:cNvSpPr>
          <p:nvPr>
            <p:ph type="title"/>
          </p:nvPr>
        </p:nvSpPr>
        <p:spPr>
          <a:xfrm>
            <a:off x="838200" y="365125"/>
            <a:ext cx="11049000" cy="1325563"/>
          </a:xfrm>
        </p:spPr>
        <p:txBody>
          <a:bodyPr/>
          <a:lstStyle/>
          <a:p>
            <a:r>
              <a:rPr lang="en-US" dirty="0"/>
              <a:t>Technique 3: Prioritized Experience Replay (PER)</a:t>
            </a:r>
          </a:p>
        </p:txBody>
      </p:sp>
      <p:sp>
        <p:nvSpPr>
          <p:cNvPr id="3" name="Inhaltsplatzhalter 2">
            <a:extLst>
              <a:ext uri="{FF2B5EF4-FFF2-40B4-BE49-F238E27FC236}">
                <a16:creationId xmlns:a16="http://schemas.microsoft.com/office/drawing/2014/main" id="{70514D34-3D01-4D49-A1C3-08079B3D1211}"/>
              </a:ext>
            </a:extLst>
          </p:cNvPr>
          <p:cNvSpPr>
            <a:spLocks noGrp="1"/>
          </p:cNvSpPr>
          <p:nvPr>
            <p:ph idx="1"/>
          </p:nvPr>
        </p:nvSpPr>
        <p:spPr/>
        <p:txBody>
          <a:bodyPr>
            <a:normAutofit fontScale="92500"/>
          </a:bodyPr>
          <a:lstStyle/>
          <a:p>
            <a:r>
              <a:rPr lang="en-US" dirty="0" err="1"/>
              <a:t>Schaul</a:t>
            </a:r>
            <a:r>
              <a:rPr lang="en-US" dirty="0"/>
              <a:t> et al. (2016)</a:t>
            </a:r>
          </a:p>
          <a:p>
            <a:r>
              <a:rPr lang="en-US" dirty="0"/>
              <a:t>The agent can learn better policies when the network is not trained on batches of (uniformly) randomly-sampled transitions from the Replay Memory, regardless of the significance of the experience, but from carefully-selected batches of transitions</a:t>
            </a:r>
          </a:p>
          <a:p>
            <a:r>
              <a:rPr lang="en-US" dirty="0"/>
              <a:t>replaying frequently “important” transitions for the agent to learn more efficiently (sparse &amp; delayed rewards challenge), where the “importance” of a transition is measured by its Temporal Difference (TD)</a:t>
            </a:r>
          </a:p>
          <a:p>
            <a:r>
              <a:rPr lang="en-US" dirty="0"/>
              <a:t>Each transition is stored in the Replay Memory with its TD parameter and a stochastic prioritization based on these TDs samples the transitions</a:t>
            </a:r>
          </a:p>
        </p:txBody>
      </p:sp>
    </p:spTree>
    <p:extLst>
      <p:ext uri="{BB962C8B-B14F-4D97-AF65-F5344CB8AC3E}">
        <p14:creationId xmlns:p14="http://schemas.microsoft.com/office/powerpoint/2010/main" val="331172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930F9D-F627-4F05-A069-05C7AC4B3903}"/>
              </a:ext>
            </a:extLst>
          </p:cNvPr>
          <p:cNvSpPr>
            <a:spLocks noGrp="1"/>
          </p:cNvSpPr>
          <p:nvPr>
            <p:ph type="title"/>
          </p:nvPr>
        </p:nvSpPr>
        <p:spPr>
          <a:xfrm>
            <a:off x="1" y="365125"/>
            <a:ext cx="12192000" cy="1325563"/>
          </a:xfrm>
        </p:spPr>
        <p:txBody>
          <a:bodyPr/>
          <a:lstStyle/>
          <a:p>
            <a:pPr algn="ctr"/>
            <a:r>
              <a:rPr lang="en-US" dirty="0"/>
              <a:t>Technique 4: Async Advantage Actor-Critic (A3C)</a:t>
            </a:r>
          </a:p>
        </p:txBody>
      </p:sp>
      <p:sp>
        <p:nvSpPr>
          <p:cNvPr id="3" name="Inhaltsplatzhalter 2">
            <a:extLst>
              <a:ext uri="{FF2B5EF4-FFF2-40B4-BE49-F238E27FC236}">
                <a16:creationId xmlns:a16="http://schemas.microsoft.com/office/drawing/2014/main" id="{E0AB3F58-B535-4649-8BBE-E8B08EE1D936}"/>
              </a:ext>
            </a:extLst>
          </p:cNvPr>
          <p:cNvSpPr>
            <a:spLocks noGrp="1"/>
          </p:cNvSpPr>
          <p:nvPr>
            <p:ph idx="1"/>
          </p:nvPr>
        </p:nvSpPr>
        <p:spPr>
          <a:xfrm>
            <a:off x="140678" y="1825625"/>
            <a:ext cx="7808302" cy="4351338"/>
          </a:xfrm>
        </p:spPr>
        <p:txBody>
          <a:bodyPr>
            <a:normAutofit fontScale="92500" lnSpcReduction="10000"/>
          </a:bodyPr>
          <a:lstStyle/>
          <a:p>
            <a:r>
              <a:rPr lang="en-US" dirty="0" err="1"/>
              <a:t>Mnih</a:t>
            </a:r>
            <a:r>
              <a:rPr lang="en-US" dirty="0"/>
              <a:t> et al. (2016)</a:t>
            </a:r>
          </a:p>
          <a:p>
            <a:r>
              <a:rPr lang="en-US" dirty="0"/>
              <a:t>Parallel “actors” situated in their own and independent environments to run more exploration</a:t>
            </a:r>
          </a:p>
          <a:p>
            <a:r>
              <a:rPr lang="en-US" dirty="0"/>
              <a:t>A3C then combines advantage updates with the actor-critic concept and relies on asynchronously updated policy and value function networks trained in parallel over several processing threads</a:t>
            </a:r>
          </a:p>
          <a:p>
            <a:r>
              <a:rPr lang="en-US" dirty="0"/>
              <a:t>A3C </a:t>
            </a:r>
            <a:r>
              <a:rPr lang="en-US" b="1" dirty="0"/>
              <a:t>generalizes</a:t>
            </a:r>
            <a:r>
              <a:rPr lang="en-US" dirty="0"/>
              <a:t> quite good in 3D mazes using visual inputs, where an agent will face a new maze in each new episode, i.e. the agent has learnt a general strategy to explore random mazes.</a:t>
            </a:r>
          </a:p>
        </p:txBody>
      </p:sp>
      <p:pic>
        <p:nvPicPr>
          <p:cNvPr id="5" name="Picture 4">
            <a:extLst>
              <a:ext uri="{FF2B5EF4-FFF2-40B4-BE49-F238E27FC236}">
                <a16:creationId xmlns:a16="http://schemas.microsoft.com/office/drawing/2014/main" id="{52A17BAC-1FE5-4E39-B4ED-9E901B8CC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4195" y="1827701"/>
            <a:ext cx="4127805" cy="3884370"/>
          </a:xfrm>
          <a:prstGeom prst="rect">
            <a:avLst/>
          </a:prstGeom>
        </p:spPr>
      </p:pic>
    </p:spTree>
    <p:extLst>
      <p:ext uri="{BB962C8B-B14F-4D97-AF65-F5344CB8AC3E}">
        <p14:creationId xmlns:p14="http://schemas.microsoft.com/office/powerpoint/2010/main" val="3044768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A6C267-E72C-4803-A893-12C18412AE19}"/>
              </a:ext>
            </a:extLst>
          </p:cNvPr>
          <p:cNvSpPr>
            <a:spLocks noGrp="1"/>
          </p:cNvSpPr>
          <p:nvPr>
            <p:ph type="title"/>
          </p:nvPr>
        </p:nvSpPr>
        <p:spPr/>
        <p:txBody>
          <a:bodyPr/>
          <a:lstStyle/>
          <a:p>
            <a:r>
              <a:rPr lang="en-US" dirty="0"/>
              <a:t>Technique 5: Direct Future Prediction (DFP)</a:t>
            </a:r>
          </a:p>
        </p:txBody>
      </p:sp>
      <p:sp>
        <p:nvSpPr>
          <p:cNvPr id="3" name="Inhaltsplatzhalter 2">
            <a:extLst>
              <a:ext uri="{FF2B5EF4-FFF2-40B4-BE49-F238E27FC236}">
                <a16:creationId xmlns:a16="http://schemas.microsoft.com/office/drawing/2014/main" id="{6D6DCA1B-5493-4ADC-94C9-DFBAE5C3AE32}"/>
              </a:ext>
            </a:extLst>
          </p:cNvPr>
          <p:cNvSpPr>
            <a:spLocks noGrp="1"/>
          </p:cNvSpPr>
          <p:nvPr>
            <p:ph idx="1"/>
          </p:nvPr>
        </p:nvSpPr>
        <p:spPr>
          <a:xfrm>
            <a:off x="325315" y="1722391"/>
            <a:ext cx="11160369" cy="4770484"/>
          </a:xfrm>
        </p:spPr>
        <p:txBody>
          <a:bodyPr>
            <a:normAutofit fontScale="85000" lnSpcReduction="20000"/>
          </a:bodyPr>
          <a:lstStyle/>
          <a:p>
            <a:r>
              <a:rPr lang="en-US" dirty="0" err="1"/>
              <a:t>Dosovitskiy</a:t>
            </a:r>
            <a:r>
              <a:rPr lang="en-US" dirty="0"/>
              <a:t> et al. (2017) from Intel</a:t>
            </a:r>
          </a:p>
          <a:p>
            <a:r>
              <a:rPr lang="en-US" dirty="0"/>
              <a:t>Instead of a monolithic state and scalar reward, they consider a stream of sensory inputs {s(t)} and a stream of measurements {m(t)}, that provides </a:t>
            </a:r>
            <a:r>
              <a:rPr lang="en-US" b="1" dirty="0"/>
              <a:t>rich and temporally dense supervisions</a:t>
            </a:r>
            <a:r>
              <a:rPr lang="en-US" dirty="0"/>
              <a:t> that can stabilize and accelerate training</a:t>
            </a:r>
          </a:p>
          <a:p>
            <a:r>
              <a:rPr lang="en-US" dirty="0"/>
              <a:t>A multidimensional stream of sensations is a more appropriate model for an organism that is learning to function in an immersive environment</a:t>
            </a:r>
          </a:p>
          <a:p>
            <a:pPr lvl="0"/>
            <a:r>
              <a:rPr lang="en-US" dirty="0"/>
              <a:t>Supports training without a fixed goal and pursuing dynamically specified goals at test time</a:t>
            </a:r>
          </a:p>
          <a:p>
            <a:pPr lvl="0"/>
            <a:r>
              <a:rPr lang="en-US" dirty="0"/>
              <a:t>At test time, the agent can predict future measurements given its current sensory inputs, measurement and goal, and then simply select the action that best suits its present goal</a:t>
            </a:r>
          </a:p>
          <a:p>
            <a:r>
              <a:rPr lang="en-US" dirty="0"/>
              <a:t>Generalizes across environments and goals, as proven during the latest Visual Doom AI Competition where it worked well in previously unseen environments</a:t>
            </a:r>
          </a:p>
          <a:p>
            <a:r>
              <a:rPr lang="en-US" dirty="0"/>
              <a:t>Impressive approach: </a:t>
            </a:r>
            <a:r>
              <a:rPr lang="en-US" u="sng" dirty="0">
                <a:hlinkClick r:id="rId2"/>
              </a:rPr>
              <a:t>https://www.youtube.com/watch?v=rPKwMWFo7Nk</a:t>
            </a:r>
            <a:r>
              <a:rPr lang="en-US" dirty="0"/>
              <a:t> </a:t>
            </a:r>
          </a:p>
          <a:p>
            <a:endParaRPr lang="en-US" dirty="0"/>
          </a:p>
        </p:txBody>
      </p:sp>
    </p:spTree>
    <p:extLst>
      <p:ext uri="{BB962C8B-B14F-4D97-AF65-F5344CB8AC3E}">
        <p14:creationId xmlns:p14="http://schemas.microsoft.com/office/powerpoint/2010/main" val="532175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A824-115B-4D4E-B505-E05D2669C5CE}"/>
              </a:ext>
            </a:extLst>
          </p:cNvPr>
          <p:cNvSpPr>
            <a:spLocks noGrp="1"/>
          </p:cNvSpPr>
          <p:nvPr>
            <p:ph type="title"/>
          </p:nvPr>
        </p:nvSpPr>
        <p:spPr/>
        <p:txBody>
          <a:bodyPr/>
          <a:lstStyle/>
          <a:p>
            <a:r>
              <a:rPr lang="en-US" dirty="0"/>
              <a:t>Technique 5: Direct Future Prediction (DFP)</a:t>
            </a:r>
          </a:p>
        </p:txBody>
      </p:sp>
      <p:pic>
        <p:nvPicPr>
          <p:cNvPr id="4" name="Picture 3">
            <a:extLst>
              <a:ext uri="{FF2B5EF4-FFF2-40B4-BE49-F238E27FC236}">
                <a16:creationId xmlns:a16="http://schemas.microsoft.com/office/drawing/2014/main" id="{7D60803B-02FC-44A2-8C89-8972BB466E75}"/>
              </a:ext>
            </a:extLst>
          </p:cNvPr>
          <p:cNvPicPr>
            <a:picLocks noChangeAspect="1"/>
          </p:cNvPicPr>
          <p:nvPr/>
        </p:nvPicPr>
        <p:blipFill>
          <a:blip r:embed="rId2"/>
          <a:stretch>
            <a:fillRect/>
          </a:stretch>
        </p:blipFill>
        <p:spPr>
          <a:xfrm>
            <a:off x="838200" y="1763328"/>
            <a:ext cx="9915525" cy="4343400"/>
          </a:xfrm>
          <a:prstGeom prst="rect">
            <a:avLst/>
          </a:prstGeom>
        </p:spPr>
      </p:pic>
    </p:spTree>
    <p:extLst>
      <p:ext uri="{BB962C8B-B14F-4D97-AF65-F5344CB8AC3E}">
        <p14:creationId xmlns:p14="http://schemas.microsoft.com/office/powerpoint/2010/main" val="3656494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81B7-A116-4810-9FD9-8C380DE74695}"/>
              </a:ext>
            </a:extLst>
          </p:cNvPr>
          <p:cNvSpPr>
            <a:spLocks noGrp="1"/>
          </p:cNvSpPr>
          <p:nvPr>
            <p:ph type="title"/>
          </p:nvPr>
        </p:nvSpPr>
        <p:spPr/>
        <p:txBody>
          <a:bodyPr/>
          <a:lstStyle/>
          <a:p>
            <a:r>
              <a:rPr lang="en-US" dirty="0"/>
              <a:t>Technique 6: Imitation Learning</a:t>
            </a:r>
          </a:p>
        </p:txBody>
      </p:sp>
      <p:sp>
        <p:nvSpPr>
          <p:cNvPr id="3" name="Content Placeholder 2">
            <a:extLst>
              <a:ext uri="{FF2B5EF4-FFF2-40B4-BE49-F238E27FC236}">
                <a16:creationId xmlns:a16="http://schemas.microsoft.com/office/drawing/2014/main" id="{466235A0-BD7A-42F6-A98B-121937C7B055}"/>
              </a:ext>
            </a:extLst>
          </p:cNvPr>
          <p:cNvSpPr>
            <a:spLocks noGrp="1"/>
          </p:cNvSpPr>
          <p:nvPr>
            <p:ph idx="1"/>
          </p:nvPr>
        </p:nvSpPr>
        <p:spPr/>
        <p:txBody>
          <a:bodyPr/>
          <a:lstStyle/>
          <a:p>
            <a:r>
              <a:rPr lang="en-US" dirty="0"/>
              <a:t>We store the transitions observed from a </a:t>
            </a:r>
            <a:r>
              <a:rPr lang="en-US" b="1" dirty="0"/>
              <a:t>human being playing the game</a:t>
            </a:r>
            <a:r>
              <a:rPr lang="en-US" dirty="0"/>
              <a:t> in the replay memory</a:t>
            </a:r>
          </a:p>
          <a:p>
            <a:r>
              <a:rPr lang="en-US" dirty="0"/>
              <a:t>Useful starting replay memory that leads to a well trained neural network / less exploration</a:t>
            </a:r>
          </a:p>
        </p:txBody>
      </p:sp>
    </p:spTree>
    <p:extLst>
      <p:ext uri="{BB962C8B-B14F-4D97-AF65-F5344CB8AC3E}">
        <p14:creationId xmlns:p14="http://schemas.microsoft.com/office/powerpoint/2010/main" val="707369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81B7-A116-4810-9FD9-8C380DE74695}"/>
              </a:ext>
            </a:extLst>
          </p:cNvPr>
          <p:cNvSpPr>
            <a:spLocks noGrp="1"/>
          </p:cNvSpPr>
          <p:nvPr>
            <p:ph type="title"/>
          </p:nvPr>
        </p:nvSpPr>
        <p:spPr/>
        <p:txBody>
          <a:bodyPr>
            <a:normAutofit fontScale="90000"/>
          </a:bodyPr>
          <a:lstStyle/>
          <a:p>
            <a:r>
              <a:rPr lang="en-US" dirty="0"/>
              <a:t>Technique 7: Deep Recurrent Q-Networks (DRQN) &amp; Deep Attention  Recurrent Q-Networks (DARQN)</a:t>
            </a:r>
          </a:p>
        </p:txBody>
      </p:sp>
      <p:sp>
        <p:nvSpPr>
          <p:cNvPr id="3" name="Content Placeholder 2">
            <a:extLst>
              <a:ext uri="{FF2B5EF4-FFF2-40B4-BE49-F238E27FC236}">
                <a16:creationId xmlns:a16="http://schemas.microsoft.com/office/drawing/2014/main" id="{466235A0-BD7A-42F6-A98B-121937C7B055}"/>
              </a:ext>
            </a:extLst>
          </p:cNvPr>
          <p:cNvSpPr>
            <a:spLocks noGrp="1"/>
          </p:cNvSpPr>
          <p:nvPr>
            <p:ph idx="1"/>
          </p:nvPr>
        </p:nvSpPr>
        <p:spPr/>
        <p:txBody>
          <a:bodyPr>
            <a:normAutofit lnSpcReduction="10000"/>
          </a:bodyPr>
          <a:lstStyle/>
          <a:p>
            <a:r>
              <a:rPr lang="en-US" dirty="0" err="1"/>
              <a:t>Hausknecht</a:t>
            </a:r>
            <a:r>
              <a:rPr lang="en-US" dirty="0"/>
              <a:t> et al. (2017)</a:t>
            </a:r>
          </a:p>
          <a:p>
            <a:r>
              <a:rPr lang="en-US" dirty="0"/>
              <a:t>Leverages a Recurrent Neural Network (RNN) to deal with Partially Observable MDPs by </a:t>
            </a:r>
            <a:r>
              <a:rPr lang="en-US" b="1" dirty="0"/>
              <a:t>integrating information over long time periods</a:t>
            </a:r>
          </a:p>
          <a:p>
            <a:r>
              <a:rPr lang="en-US" dirty="0"/>
              <a:t>Recurrent connections provide an efficient means of acting conditionally on temporarily distant prior observations</a:t>
            </a:r>
          </a:p>
          <a:p>
            <a:r>
              <a:rPr lang="en-US" dirty="0"/>
              <a:t>Further improvements have been gained by introducing “attention”, a technique where additional connections are added from the recurrent units to lower layers</a:t>
            </a:r>
          </a:p>
          <a:p>
            <a:r>
              <a:rPr lang="en-US" dirty="0"/>
              <a:t>“Attention” gives a network the ability to choose which part of its next input to focus on</a:t>
            </a:r>
          </a:p>
        </p:txBody>
      </p:sp>
    </p:spTree>
    <p:extLst>
      <p:ext uri="{BB962C8B-B14F-4D97-AF65-F5344CB8AC3E}">
        <p14:creationId xmlns:p14="http://schemas.microsoft.com/office/powerpoint/2010/main" val="201859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E69F-A4D6-4341-B7BC-614387D1289C}"/>
              </a:ext>
            </a:extLst>
          </p:cNvPr>
          <p:cNvSpPr>
            <a:spLocks noGrp="1"/>
          </p:cNvSpPr>
          <p:nvPr>
            <p:ph type="title"/>
          </p:nvPr>
        </p:nvSpPr>
        <p:spPr/>
        <p:txBody>
          <a:bodyPr/>
          <a:lstStyle/>
          <a:p>
            <a:r>
              <a:rPr lang="en-US" dirty="0"/>
              <a:t>Technique 8: Hierarchical DQN (h-DQN)</a:t>
            </a:r>
          </a:p>
        </p:txBody>
      </p:sp>
      <p:sp>
        <p:nvSpPr>
          <p:cNvPr id="3" name="Content Placeholder 2">
            <a:extLst>
              <a:ext uri="{FF2B5EF4-FFF2-40B4-BE49-F238E27FC236}">
                <a16:creationId xmlns:a16="http://schemas.microsoft.com/office/drawing/2014/main" id="{198878CB-CF15-4BAC-8A96-BCAF2CC13060}"/>
              </a:ext>
            </a:extLst>
          </p:cNvPr>
          <p:cNvSpPr>
            <a:spLocks noGrp="1"/>
          </p:cNvSpPr>
          <p:nvPr>
            <p:ph idx="1"/>
          </p:nvPr>
        </p:nvSpPr>
        <p:spPr/>
        <p:txBody>
          <a:bodyPr>
            <a:normAutofit/>
          </a:bodyPr>
          <a:lstStyle/>
          <a:p>
            <a:r>
              <a:rPr lang="en-US" dirty="0"/>
              <a:t>Kulkarni et al. (2016)</a:t>
            </a:r>
          </a:p>
          <a:p>
            <a:r>
              <a:rPr lang="en-US" dirty="0"/>
              <a:t>Hierarchical Reinforcement Learning is a way to learn, plan and represent knowledge with a </a:t>
            </a:r>
            <a:r>
              <a:rPr lang="en-US" dirty="0" err="1"/>
              <a:t>spatio</a:t>
            </a:r>
            <a:r>
              <a:rPr lang="en-US" dirty="0"/>
              <a:t>-temporal abstraction at multiple levels</a:t>
            </a:r>
          </a:p>
          <a:p>
            <a:r>
              <a:rPr lang="en-US" dirty="0"/>
              <a:t>H-DQN for organizing goal-driven deep RL modules hierarchically to work at different time scales</a:t>
            </a:r>
          </a:p>
          <a:p>
            <a:r>
              <a:rPr lang="en-US" b="1" dirty="0"/>
              <a:t>H-DQN integrates a “top-level action” value function and a “lower level action” value function</a:t>
            </a:r>
          </a:p>
          <a:p>
            <a:pPr lvl="1"/>
            <a:r>
              <a:rPr lang="en-US" dirty="0"/>
              <a:t>the former learns a policy over intrinsic sub-goals or “options”</a:t>
            </a:r>
          </a:p>
          <a:p>
            <a:pPr lvl="1"/>
            <a:r>
              <a:rPr lang="en-US" dirty="0"/>
              <a:t>the latter learns a policy over raw actions to satisfy given sub-goals</a:t>
            </a:r>
          </a:p>
          <a:p>
            <a:endParaRPr lang="en-US" dirty="0"/>
          </a:p>
        </p:txBody>
      </p:sp>
    </p:spTree>
    <p:extLst>
      <p:ext uri="{BB962C8B-B14F-4D97-AF65-F5344CB8AC3E}">
        <p14:creationId xmlns:p14="http://schemas.microsoft.com/office/powerpoint/2010/main" val="48869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CFD61-E98E-4AD4-B555-3FE70FEF77C0}"/>
              </a:ext>
            </a:extLst>
          </p:cNvPr>
          <p:cNvSpPr>
            <a:spLocks noGrp="1"/>
          </p:cNvSpPr>
          <p:nvPr>
            <p:ph type="title"/>
          </p:nvPr>
        </p:nvSpPr>
        <p:spPr/>
        <p:txBody>
          <a:bodyPr/>
          <a:lstStyle/>
          <a:p>
            <a:r>
              <a:rPr lang="de-DE" dirty="0"/>
              <a:t>Agenda</a:t>
            </a:r>
            <a:endParaRPr lang="en-US" dirty="0">
              <a:highlight>
                <a:srgbClr val="FFFF00"/>
              </a:highlight>
            </a:endParaRPr>
          </a:p>
        </p:txBody>
      </p:sp>
      <p:sp>
        <p:nvSpPr>
          <p:cNvPr id="3" name="Inhaltsplatzhalter 2">
            <a:extLst>
              <a:ext uri="{FF2B5EF4-FFF2-40B4-BE49-F238E27FC236}">
                <a16:creationId xmlns:a16="http://schemas.microsoft.com/office/drawing/2014/main" id="{4A1668F3-E1D7-4497-895B-4B0D52D9F1B3}"/>
              </a:ext>
            </a:extLst>
          </p:cNvPr>
          <p:cNvSpPr>
            <a:spLocks noGrp="1"/>
          </p:cNvSpPr>
          <p:nvPr>
            <p:ph idx="1"/>
          </p:nvPr>
        </p:nvSpPr>
        <p:spPr>
          <a:xfrm>
            <a:off x="838200" y="1491450"/>
            <a:ext cx="10515600" cy="5069148"/>
          </a:xfrm>
        </p:spPr>
        <p:txBody>
          <a:bodyPr>
            <a:normAutofit fontScale="77500" lnSpcReduction="20000"/>
          </a:bodyPr>
          <a:lstStyle/>
          <a:p>
            <a:r>
              <a:rPr lang="en-US" dirty="0"/>
              <a:t>Motivation &amp; Context</a:t>
            </a:r>
          </a:p>
          <a:p>
            <a:r>
              <a:rPr lang="en-US" dirty="0"/>
              <a:t>Reinforcement Learning, MDPs, Q-Learning, Bellman &amp; Next-Best-Action</a:t>
            </a:r>
          </a:p>
          <a:p>
            <a:r>
              <a:rPr lang="en-US" dirty="0"/>
              <a:t>Deep Q-networks</a:t>
            </a:r>
          </a:p>
          <a:p>
            <a:r>
              <a:rPr lang="en-US" dirty="0"/>
              <a:t>Exploration vs. Exploitation</a:t>
            </a:r>
          </a:p>
          <a:p>
            <a:r>
              <a:rPr lang="en-US" dirty="0"/>
              <a:t>Memory Replay</a:t>
            </a:r>
          </a:p>
          <a:p>
            <a:r>
              <a:rPr lang="en-US" dirty="0"/>
              <a:t>The </a:t>
            </a:r>
            <a:r>
              <a:rPr lang="en-US" dirty="0" err="1"/>
              <a:t>VizDoom</a:t>
            </a:r>
            <a:r>
              <a:rPr lang="en-US" dirty="0"/>
              <a:t> AI environment</a:t>
            </a:r>
          </a:p>
          <a:p>
            <a:r>
              <a:rPr lang="en-US" dirty="0"/>
              <a:t>3 Scenarios: random &amp; DQN videos</a:t>
            </a:r>
          </a:p>
          <a:p>
            <a:r>
              <a:rPr lang="en-US" dirty="0"/>
              <a:t>Challenges</a:t>
            </a:r>
          </a:p>
          <a:p>
            <a:r>
              <a:rPr lang="en-US" dirty="0"/>
              <a:t>2 Improvements: Double DQN, Dueling Architecture DQN</a:t>
            </a:r>
          </a:p>
          <a:p>
            <a:r>
              <a:rPr lang="en-US" dirty="0"/>
              <a:t>3 scenarios: Double Dueling DQN videos</a:t>
            </a:r>
          </a:p>
          <a:p>
            <a:r>
              <a:rPr lang="en-US" dirty="0"/>
              <a:t>More techniques: PER, A3C, DFP, DRQN, DARQN, h-DQN, transfer learning, imitation Learning</a:t>
            </a:r>
          </a:p>
          <a:p>
            <a:r>
              <a:rPr lang="en-US" dirty="0"/>
              <a:t>Conclusions</a:t>
            </a:r>
          </a:p>
          <a:p>
            <a:r>
              <a:rPr lang="en-US" dirty="0"/>
              <a:t>References, Resources</a:t>
            </a:r>
            <a:r>
              <a:rPr lang="en-US"/>
              <a:t>, Acknowledgments, set-up</a:t>
            </a:r>
            <a:endParaRPr lang="en-US" dirty="0"/>
          </a:p>
        </p:txBody>
      </p:sp>
    </p:spTree>
    <p:extLst>
      <p:ext uri="{BB962C8B-B14F-4D97-AF65-F5344CB8AC3E}">
        <p14:creationId xmlns:p14="http://schemas.microsoft.com/office/powerpoint/2010/main" val="3697043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0EED-52BC-454B-B059-15C53416CD85}"/>
              </a:ext>
            </a:extLst>
          </p:cNvPr>
          <p:cNvSpPr>
            <a:spLocks noGrp="1"/>
          </p:cNvSpPr>
          <p:nvPr>
            <p:ph type="title"/>
          </p:nvPr>
        </p:nvSpPr>
        <p:spPr/>
        <p:txBody>
          <a:bodyPr/>
          <a:lstStyle/>
          <a:p>
            <a:r>
              <a:rPr lang="en-US" dirty="0"/>
              <a:t>Technique 9: Transfer Learning</a:t>
            </a:r>
          </a:p>
        </p:txBody>
      </p:sp>
      <p:sp>
        <p:nvSpPr>
          <p:cNvPr id="3" name="Content Placeholder 2">
            <a:extLst>
              <a:ext uri="{FF2B5EF4-FFF2-40B4-BE49-F238E27FC236}">
                <a16:creationId xmlns:a16="http://schemas.microsoft.com/office/drawing/2014/main" id="{9C893D6D-1506-47B3-84ED-3C14577690B8}"/>
              </a:ext>
            </a:extLst>
          </p:cNvPr>
          <p:cNvSpPr>
            <a:spLocks noGrp="1"/>
          </p:cNvSpPr>
          <p:nvPr>
            <p:ph idx="1"/>
          </p:nvPr>
        </p:nvSpPr>
        <p:spPr/>
        <p:txBody>
          <a:bodyPr/>
          <a:lstStyle/>
          <a:p>
            <a:r>
              <a:rPr lang="en-US" dirty="0"/>
              <a:t> Closing the reality gap between Deep Reinforcement Learning policies learned in simulated environments and the real-world domain</a:t>
            </a:r>
          </a:p>
          <a:p>
            <a:pPr lvl="1"/>
            <a:endParaRPr lang="en-US" dirty="0"/>
          </a:p>
          <a:p>
            <a:r>
              <a:rPr lang="en-US" dirty="0"/>
              <a:t>The core idea of transfer is that experience gained in simulation can help improve learning performance in a related, but different, environment</a:t>
            </a:r>
          </a:p>
        </p:txBody>
      </p:sp>
    </p:spTree>
    <p:extLst>
      <p:ext uri="{BB962C8B-B14F-4D97-AF65-F5344CB8AC3E}">
        <p14:creationId xmlns:p14="http://schemas.microsoft.com/office/powerpoint/2010/main" val="3628409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5CDE9-50A7-4510-96F2-7D711981332F}"/>
              </a:ext>
            </a:extLst>
          </p:cNvPr>
          <p:cNvSpPr>
            <a:spLocks noGrp="1"/>
          </p:cNvSpPr>
          <p:nvPr>
            <p:ph type="title"/>
          </p:nvPr>
        </p:nvSpPr>
        <p:spPr/>
        <p:txBody>
          <a:bodyPr/>
          <a:lstStyle/>
          <a:p>
            <a:r>
              <a:rPr lang="en-US" dirty="0"/>
              <a:t>Conclusions</a:t>
            </a:r>
          </a:p>
        </p:txBody>
      </p:sp>
      <p:sp>
        <p:nvSpPr>
          <p:cNvPr id="3" name="Inhaltsplatzhalter 2">
            <a:extLst>
              <a:ext uri="{FF2B5EF4-FFF2-40B4-BE49-F238E27FC236}">
                <a16:creationId xmlns:a16="http://schemas.microsoft.com/office/drawing/2014/main" id="{C4D3FDCC-F084-4361-9CC6-3E1BC4A1DE81}"/>
              </a:ext>
            </a:extLst>
          </p:cNvPr>
          <p:cNvSpPr>
            <a:spLocks noGrp="1"/>
          </p:cNvSpPr>
          <p:nvPr>
            <p:ph idx="1"/>
          </p:nvPr>
        </p:nvSpPr>
        <p:spPr/>
        <p:txBody>
          <a:bodyPr>
            <a:normAutofit lnSpcReduction="10000"/>
          </a:bodyPr>
          <a:lstStyle/>
          <a:p>
            <a:r>
              <a:rPr lang="en-US" dirty="0"/>
              <a:t>Self-learning Bots in pseudo 3D-environments = still a challenge</a:t>
            </a:r>
          </a:p>
          <a:p>
            <a:endParaRPr lang="en-US" dirty="0"/>
          </a:p>
          <a:p>
            <a:r>
              <a:rPr lang="en-US" dirty="0"/>
              <a:t>Even more challenging for self-driving cars where different fields are combined: computer vision, sensor fusion, artificial/simulated learning environments</a:t>
            </a:r>
          </a:p>
          <a:p>
            <a:endParaRPr lang="en-US" dirty="0"/>
          </a:p>
          <a:p>
            <a:r>
              <a:rPr lang="en-US" dirty="0"/>
              <a:t>Next-Best-Action in Customer Service and one-to-one Marketing for personalized and contextual customer conversations are available today (combination of predictive analytics &amp; </a:t>
            </a:r>
            <a:r>
              <a:rPr lang="en-US"/>
              <a:t>adaptive modeling)</a:t>
            </a:r>
          </a:p>
          <a:p>
            <a:r>
              <a:rPr lang="en-US">
                <a:hlinkClick r:id="rId2"/>
              </a:rPr>
              <a:t>www.pega.com/about</a:t>
            </a:r>
            <a:r>
              <a:rPr lang="en-US"/>
              <a:t> </a:t>
            </a:r>
            <a:endParaRPr lang="en-US" dirty="0"/>
          </a:p>
        </p:txBody>
      </p:sp>
    </p:spTree>
    <p:extLst>
      <p:ext uri="{BB962C8B-B14F-4D97-AF65-F5344CB8AC3E}">
        <p14:creationId xmlns:p14="http://schemas.microsoft.com/office/powerpoint/2010/main" val="2732118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AAAA-981F-4178-B9A3-18ACFAB6357C}"/>
              </a:ext>
            </a:extLst>
          </p:cNvPr>
          <p:cNvSpPr>
            <a:spLocks noGrp="1"/>
          </p:cNvSpPr>
          <p:nvPr>
            <p:ph type="title"/>
          </p:nvPr>
        </p:nvSpPr>
        <p:spPr>
          <a:xfrm>
            <a:off x="838200" y="-380600"/>
            <a:ext cx="10515600" cy="1325563"/>
          </a:xfrm>
        </p:spPr>
        <p:txBody>
          <a:bodyPr/>
          <a:lstStyle/>
          <a:p>
            <a:r>
              <a:rPr lang="de-DE" dirty="0"/>
              <a:t>References</a:t>
            </a:r>
            <a:endParaRPr lang="en-US" dirty="0"/>
          </a:p>
        </p:txBody>
      </p:sp>
      <p:sp>
        <p:nvSpPr>
          <p:cNvPr id="3" name="Content Placeholder 2">
            <a:extLst>
              <a:ext uri="{FF2B5EF4-FFF2-40B4-BE49-F238E27FC236}">
                <a16:creationId xmlns:a16="http://schemas.microsoft.com/office/drawing/2014/main" id="{2B254CD7-2BEE-4CE9-BDA9-5A3076FDC7F4}"/>
              </a:ext>
            </a:extLst>
          </p:cNvPr>
          <p:cNvSpPr>
            <a:spLocks noGrp="1"/>
          </p:cNvSpPr>
          <p:nvPr>
            <p:ph idx="1"/>
          </p:nvPr>
        </p:nvSpPr>
        <p:spPr>
          <a:xfrm>
            <a:off x="0" y="550416"/>
            <a:ext cx="12192000" cy="6307584"/>
          </a:xfrm>
        </p:spPr>
        <p:txBody>
          <a:bodyPr>
            <a:normAutofit fontScale="55000" lnSpcReduction="20000"/>
          </a:bodyPr>
          <a:lstStyle/>
          <a:p>
            <a:r>
              <a:rPr lang="en-US" dirty="0" err="1"/>
              <a:t>Arulkumaran</a:t>
            </a:r>
            <a:r>
              <a:rPr lang="en-US" dirty="0"/>
              <a:t> Kai, </a:t>
            </a:r>
            <a:r>
              <a:rPr lang="en-US" dirty="0" err="1"/>
              <a:t>Deisenroth</a:t>
            </a:r>
            <a:r>
              <a:rPr lang="en-US" dirty="0"/>
              <a:t> Marc Peter, Brundage Miles, Bharath Anil Anthony, “A Brief Survey of Deep Reinforcement Learning”, Sept 28</a:t>
            </a:r>
            <a:r>
              <a:rPr lang="en-US" baseline="30000" dirty="0"/>
              <a:t>th</a:t>
            </a:r>
            <a:r>
              <a:rPr lang="en-US" dirty="0"/>
              <a:t>, 2017, </a:t>
            </a:r>
            <a:r>
              <a:rPr lang="en-US" u="sng" dirty="0">
                <a:hlinkClick r:id="rId2"/>
              </a:rPr>
              <a:t>http://arxiv.org/pdf/1708.05866.pdf</a:t>
            </a:r>
            <a:r>
              <a:rPr lang="en-US" dirty="0"/>
              <a:t> </a:t>
            </a:r>
          </a:p>
          <a:p>
            <a:r>
              <a:rPr lang="en-US" dirty="0"/>
              <a:t> </a:t>
            </a:r>
            <a:r>
              <a:rPr lang="en-US" dirty="0" err="1"/>
              <a:t>Dosovitskiy</a:t>
            </a:r>
            <a:r>
              <a:rPr lang="en-US" dirty="0"/>
              <a:t> Alexey, </a:t>
            </a:r>
            <a:r>
              <a:rPr lang="en-US" dirty="0" err="1"/>
              <a:t>Koltun</a:t>
            </a:r>
            <a:r>
              <a:rPr lang="en-US" dirty="0"/>
              <a:t> </a:t>
            </a:r>
            <a:r>
              <a:rPr lang="en-US" dirty="0" err="1"/>
              <a:t>Vladlen</a:t>
            </a:r>
            <a:r>
              <a:rPr lang="en-US" dirty="0"/>
              <a:t>, Intel Labs, “Learning to Act by Predicting the Future”, Feb 14</a:t>
            </a:r>
            <a:r>
              <a:rPr lang="en-US" baseline="30000" dirty="0"/>
              <a:t>th</a:t>
            </a:r>
            <a:r>
              <a:rPr lang="en-US" dirty="0"/>
              <a:t>, 2017, </a:t>
            </a:r>
            <a:r>
              <a:rPr lang="de-DE" u="sng" dirty="0"/>
              <a:t> </a:t>
            </a:r>
            <a:r>
              <a:rPr lang="en-US" u="sng" dirty="0"/>
              <a:t>https://arxiv.org/pdf/1611.01779.pdf</a:t>
            </a:r>
            <a:r>
              <a:rPr lang="en-US" dirty="0"/>
              <a:t>, </a:t>
            </a:r>
            <a:r>
              <a:rPr lang="en-US" dirty="0" err="1"/>
              <a:t>youtube</a:t>
            </a:r>
            <a:r>
              <a:rPr lang="en-US" dirty="0"/>
              <a:t> link: </a:t>
            </a:r>
            <a:r>
              <a:rPr lang="en-US" u="sng" dirty="0">
                <a:hlinkClick r:id="rId3"/>
              </a:rPr>
              <a:t>https://www.youtube.com/watch?v=rPKwMWFo7Nk</a:t>
            </a:r>
            <a:r>
              <a:rPr lang="en-US" dirty="0"/>
              <a:t> </a:t>
            </a:r>
          </a:p>
          <a:p>
            <a:r>
              <a:rPr lang="en-US" dirty="0"/>
              <a:t> </a:t>
            </a:r>
            <a:r>
              <a:rPr lang="en-US" dirty="0" err="1"/>
              <a:t>Gulli</a:t>
            </a:r>
            <a:r>
              <a:rPr lang="en-US" dirty="0"/>
              <a:t> Antonio, Pal Sujit, “Deep Learning with </a:t>
            </a:r>
            <a:r>
              <a:rPr lang="en-US" dirty="0" err="1"/>
              <a:t>Keras</a:t>
            </a:r>
            <a:r>
              <a:rPr lang="en-US" dirty="0"/>
              <a:t>”, </a:t>
            </a:r>
            <a:r>
              <a:rPr lang="en-US" dirty="0" err="1"/>
              <a:t>Packt</a:t>
            </a:r>
            <a:r>
              <a:rPr lang="en-US" dirty="0"/>
              <a:t>, 2017</a:t>
            </a:r>
          </a:p>
          <a:p>
            <a:r>
              <a:rPr lang="en-US" dirty="0"/>
              <a:t> </a:t>
            </a:r>
            <a:r>
              <a:rPr lang="en-US" dirty="0" err="1"/>
              <a:t>Hausknecht</a:t>
            </a:r>
            <a:r>
              <a:rPr lang="en-US" dirty="0"/>
              <a:t> Matthew, Stone Peter, “Deep Recurrent Q-Learning for Partially Observable MDPs”, Jan 11</a:t>
            </a:r>
            <a:r>
              <a:rPr lang="en-US" baseline="30000" dirty="0"/>
              <a:t>th</a:t>
            </a:r>
            <a:r>
              <a:rPr lang="en-US" dirty="0"/>
              <a:t>, 2017, </a:t>
            </a:r>
            <a:r>
              <a:rPr lang="en-US" u="sng" dirty="0">
                <a:hlinkClick r:id="rId4"/>
              </a:rPr>
              <a:t>https://arxiv.org/abs/1507.06527</a:t>
            </a:r>
            <a:r>
              <a:rPr lang="en-US" dirty="0"/>
              <a:t> </a:t>
            </a:r>
          </a:p>
          <a:p>
            <a:r>
              <a:rPr lang="en-US" dirty="0"/>
              <a:t> </a:t>
            </a:r>
            <a:r>
              <a:rPr lang="en-US" dirty="0" err="1"/>
              <a:t>Kempka</a:t>
            </a:r>
            <a:r>
              <a:rPr lang="en-US" dirty="0"/>
              <a:t> Michal, </a:t>
            </a:r>
            <a:r>
              <a:rPr lang="en-US" dirty="0" err="1"/>
              <a:t>Wydmuch</a:t>
            </a:r>
            <a:r>
              <a:rPr lang="en-US" dirty="0"/>
              <a:t> Marek, </a:t>
            </a:r>
            <a:r>
              <a:rPr lang="en-US" dirty="0" err="1"/>
              <a:t>Runc</a:t>
            </a:r>
            <a:r>
              <a:rPr lang="en-US" dirty="0"/>
              <a:t> </a:t>
            </a:r>
            <a:r>
              <a:rPr lang="en-US" dirty="0" err="1"/>
              <a:t>Grzegorz</a:t>
            </a:r>
            <a:r>
              <a:rPr lang="en-US" dirty="0"/>
              <a:t>, </a:t>
            </a:r>
            <a:r>
              <a:rPr lang="en-US" dirty="0" err="1"/>
              <a:t>Toczek</a:t>
            </a:r>
            <a:r>
              <a:rPr lang="en-US" dirty="0"/>
              <a:t> Jakub, </a:t>
            </a:r>
            <a:r>
              <a:rPr lang="en-US" dirty="0" err="1"/>
              <a:t>Jaskowski</a:t>
            </a:r>
            <a:r>
              <a:rPr lang="en-US" dirty="0"/>
              <a:t> </a:t>
            </a:r>
            <a:r>
              <a:rPr lang="en-US" dirty="0" err="1"/>
              <a:t>Wojciech</a:t>
            </a:r>
            <a:r>
              <a:rPr lang="en-US" dirty="0"/>
              <a:t>, “</a:t>
            </a:r>
            <a:r>
              <a:rPr lang="en-US" dirty="0" err="1"/>
              <a:t>ViZDoom</a:t>
            </a:r>
            <a:r>
              <a:rPr lang="en-US" dirty="0"/>
              <a:t>: A Doom-based AI Research Platform for Visual Reinforcement Learning”, Sep 20</a:t>
            </a:r>
            <a:r>
              <a:rPr lang="en-US" baseline="30000" dirty="0"/>
              <a:t>th</a:t>
            </a:r>
            <a:r>
              <a:rPr lang="en-US" dirty="0"/>
              <a:t>, 2016, </a:t>
            </a:r>
            <a:r>
              <a:rPr lang="en-US" u="sng" dirty="0">
                <a:hlinkClick r:id="rId5"/>
              </a:rPr>
              <a:t>https://arxiv.org/pdf/1605.02097.pdf</a:t>
            </a:r>
            <a:r>
              <a:rPr lang="en-US" dirty="0"/>
              <a:t> </a:t>
            </a:r>
          </a:p>
          <a:p>
            <a:r>
              <a:rPr lang="en-US" dirty="0"/>
              <a:t> Kulkarni </a:t>
            </a:r>
            <a:r>
              <a:rPr lang="en-US" dirty="0" err="1"/>
              <a:t>Tejas</a:t>
            </a:r>
            <a:r>
              <a:rPr lang="en-US" dirty="0"/>
              <a:t> D., Narasimhan Karthik R., </a:t>
            </a:r>
            <a:r>
              <a:rPr lang="en-US" dirty="0" err="1"/>
              <a:t>Saeedi</a:t>
            </a:r>
            <a:r>
              <a:rPr lang="en-US" dirty="0"/>
              <a:t> </a:t>
            </a:r>
            <a:r>
              <a:rPr lang="en-US" dirty="0" err="1"/>
              <a:t>Ardavan</a:t>
            </a:r>
            <a:r>
              <a:rPr lang="en-US" dirty="0"/>
              <a:t>, Tenenbaum Joshua B., “Hierarchical Deep Reinforcement Learning: Integrating Temporal Abstraction and Intrinsic Motivation”, May 31</a:t>
            </a:r>
            <a:r>
              <a:rPr lang="en-US" baseline="30000" dirty="0"/>
              <a:t>st</a:t>
            </a:r>
            <a:r>
              <a:rPr lang="en-US" dirty="0"/>
              <a:t>, 2016, </a:t>
            </a:r>
            <a:r>
              <a:rPr lang="en-US" u="sng" dirty="0">
                <a:hlinkClick r:id="rId6"/>
              </a:rPr>
              <a:t>https://arxiv.org/abs/1604.06057</a:t>
            </a:r>
            <a:r>
              <a:rPr lang="en-US" dirty="0"/>
              <a:t> </a:t>
            </a:r>
          </a:p>
          <a:p>
            <a:r>
              <a:rPr lang="en-US" dirty="0"/>
              <a:t> </a:t>
            </a:r>
            <a:r>
              <a:rPr lang="en-US" dirty="0" err="1"/>
              <a:t>Lample</a:t>
            </a:r>
            <a:r>
              <a:rPr lang="en-US" dirty="0"/>
              <a:t> Guillaume, Singh </a:t>
            </a:r>
            <a:r>
              <a:rPr lang="en-US" dirty="0" err="1"/>
              <a:t>Chaplot</a:t>
            </a:r>
            <a:r>
              <a:rPr lang="en-US" dirty="0"/>
              <a:t> Devendra, “Playing FPS Games with Deep Reinforcement Learning”, Sep 18</a:t>
            </a:r>
            <a:r>
              <a:rPr lang="en-US" baseline="30000" dirty="0"/>
              <a:t>th</a:t>
            </a:r>
            <a:r>
              <a:rPr lang="en-US" dirty="0"/>
              <a:t>, 2016,  </a:t>
            </a:r>
            <a:r>
              <a:rPr lang="en-US" u="sng" dirty="0">
                <a:hlinkClick r:id="rId7"/>
              </a:rPr>
              <a:t>https://arxiv.org/pdf/1609.05521.pdf</a:t>
            </a:r>
            <a:r>
              <a:rPr lang="en-US" dirty="0"/>
              <a:t> </a:t>
            </a:r>
          </a:p>
          <a:p>
            <a:r>
              <a:rPr lang="en-US" dirty="0"/>
              <a:t> Li </a:t>
            </a:r>
            <a:r>
              <a:rPr lang="en-US" dirty="0" err="1"/>
              <a:t>Yuxi</a:t>
            </a:r>
            <a:r>
              <a:rPr lang="en-US" dirty="0"/>
              <a:t>, “Deep Reinforcement Learning: An Overview”, Sept 15</a:t>
            </a:r>
            <a:r>
              <a:rPr lang="en-US" baseline="30000" dirty="0"/>
              <a:t>th</a:t>
            </a:r>
            <a:r>
              <a:rPr lang="en-US" dirty="0"/>
              <a:t>, 2017, </a:t>
            </a:r>
            <a:r>
              <a:rPr lang="en-US" u="sng" dirty="0">
                <a:hlinkClick r:id="rId8"/>
              </a:rPr>
              <a:t>http://arxiv.org/pdf/1701.07274.pdf</a:t>
            </a:r>
            <a:endParaRPr lang="en-US" dirty="0"/>
          </a:p>
          <a:p>
            <a:r>
              <a:rPr lang="en-US" dirty="0"/>
              <a:t> </a:t>
            </a:r>
            <a:r>
              <a:rPr lang="en-US" dirty="0" err="1"/>
              <a:t>Mnih</a:t>
            </a:r>
            <a:r>
              <a:rPr lang="en-US" dirty="0"/>
              <a:t> </a:t>
            </a:r>
            <a:r>
              <a:rPr lang="en-US" dirty="0" err="1"/>
              <a:t>Volodymyr</a:t>
            </a:r>
            <a:r>
              <a:rPr lang="en-US" dirty="0"/>
              <a:t>, </a:t>
            </a:r>
            <a:r>
              <a:rPr lang="en-US" dirty="0" err="1"/>
              <a:t>Puigdomènech</a:t>
            </a:r>
            <a:r>
              <a:rPr lang="en-US" dirty="0"/>
              <a:t> </a:t>
            </a:r>
            <a:r>
              <a:rPr lang="en-US" dirty="0" err="1"/>
              <a:t>Badia</a:t>
            </a:r>
            <a:r>
              <a:rPr lang="en-US" dirty="0"/>
              <a:t> </a:t>
            </a:r>
            <a:r>
              <a:rPr lang="en-US" dirty="0" err="1"/>
              <a:t>Adrià</a:t>
            </a:r>
            <a:r>
              <a:rPr lang="en-US" dirty="0"/>
              <a:t>, Mirza Mehdi, Graves Alex, </a:t>
            </a:r>
            <a:r>
              <a:rPr lang="en-US" dirty="0" err="1"/>
              <a:t>Lillicrap</a:t>
            </a:r>
            <a:r>
              <a:rPr lang="en-US" dirty="0"/>
              <a:t> Timothy P., Harley Tim, Silver David, </a:t>
            </a:r>
            <a:r>
              <a:rPr lang="en-US" dirty="0" err="1"/>
              <a:t>Kavukcuoglu</a:t>
            </a:r>
            <a:r>
              <a:rPr lang="en-US" dirty="0"/>
              <a:t> </a:t>
            </a:r>
            <a:r>
              <a:rPr lang="en-US" dirty="0" err="1"/>
              <a:t>Koray</a:t>
            </a:r>
            <a:r>
              <a:rPr lang="en-US" dirty="0"/>
              <a:t>, “Asynchronous Methods for Deep Reinforcement Learning”, June 16</a:t>
            </a:r>
            <a:r>
              <a:rPr lang="en-US" baseline="30000" dirty="0"/>
              <a:t>th</a:t>
            </a:r>
            <a:r>
              <a:rPr lang="en-US" dirty="0"/>
              <a:t>, 2016, </a:t>
            </a:r>
            <a:r>
              <a:rPr lang="en-US" u="sng" dirty="0">
                <a:hlinkClick r:id="rId9"/>
              </a:rPr>
              <a:t>https://arxiv.org/pdf/1602.01783.pdf</a:t>
            </a:r>
            <a:r>
              <a:rPr lang="en-US" dirty="0"/>
              <a:t> </a:t>
            </a:r>
          </a:p>
          <a:p>
            <a:r>
              <a:rPr lang="en-US" dirty="0"/>
              <a:t> </a:t>
            </a:r>
            <a:r>
              <a:rPr lang="en-US" dirty="0" err="1"/>
              <a:t>Schaul</a:t>
            </a:r>
            <a:r>
              <a:rPr lang="en-US" dirty="0"/>
              <a:t> Tom, Quan John, </a:t>
            </a:r>
            <a:r>
              <a:rPr lang="en-US" dirty="0" err="1"/>
              <a:t>Antonoglou</a:t>
            </a:r>
            <a:r>
              <a:rPr lang="en-US" dirty="0"/>
              <a:t> </a:t>
            </a:r>
            <a:r>
              <a:rPr lang="en-US" dirty="0" err="1"/>
              <a:t>Ioannis</a:t>
            </a:r>
            <a:r>
              <a:rPr lang="en-US" dirty="0"/>
              <a:t>, Silver David, “Prioritized Experience Replay”, Feb 25</a:t>
            </a:r>
            <a:r>
              <a:rPr lang="en-US" baseline="30000" dirty="0"/>
              <a:t>th</a:t>
            </a:r>
            <a:r>
              <a:rPr lang="en-US" dirty="0"/>
              <a:t>, 2016, </a:t>
            </a:r>
            <a:r>
              <a:rPr lang="en-US" u="sng" dirty="0">
                <a:hlinkClick r:id="rId10"/>
              </a:rPr>
              <a:t>https://arxiv.org/pdf/1511.05952.pdf</a:t>
            </a:r>
            <a:r>
              <a:rPr lang="en-US" dirty="0"/>
              <a:t> </a:t>
            </a:r>
          </a:p>
          <a:p>
            <a:r>
              <a:rPr lang="en-US" dirty="0"/>
              <a:t> </a:t>
            </a:r>
            <a:r>
              <a:rPr lang="en-US" dirty="0" err="1"/>
              <a:t>Serban</a:t>
            </a:r>
            <a:r>
              <a:rPr lang="en-US" dirty="0"/>
              <a:t> Iulian V., </a:t>
            </a:r>
            <a:r>
              <a:rPr lang="en-US" dirty="0" err="1"/>
              <a:t>Sankar</a:t>
            </a:r>
            <a:r>
              <a:rPr lang="en-US" dirty="0"/>
              <a:t> </a:t>
            </a:r>
            <a:r>
              <a:rPr lang="en-US" dirty="0" err="1"/>
              <a:t>Chinnadhurai</a:t>
            </a:r>
            <a:r>
              <a:rPr lang="en-US" dirty="0"/>
              <a:t>, Germain Mathieu, Zhang </a:t>
            </a:r>
            <a:r>
              <a:rPr lang="en-US" dirty="0" err="1"/>
              <a:t>Saizheng</a:t>
            </a:r>
            <a:r>
              <a:rPr lang="en-US" dirty="0"/>
              <a:t>, Lin </a:t>
            </a:r>
            <a:r>
              <a:rPr lang="en-US" dirty="0" err="1"/>
              <a:t>Zhouhan</a:t>
            </a:r>
            <a:r>
              <a:rPr lang="en-US" dirty="0"/>
              <a:t>, Subramanian Sandeep, Kim </a:t>
            </a:r>
            <a:r>
              <a:rPr lang="en-US" dirty="0" err="1"/>
              <a:t>Taesup</a:t>
            </a:r>
            <a:r>
              <a:rPr lang="en-US" dirty="0"/>
              <a:t>, Pieper Michael, </a:t>
            </a:r>
            <a:r>
              <a:rPr lang="en-US" dirty="0" err="1"/>
              <a:t>Chandar</a:t>
            </a:r>
            <a:r>
              <a:rPr lang="en-US" dirty="0"/>
              <a:t> </a:t>
            </a:r>
            <a:r>
              <a:rPr lang="en-US" dirty="0" err="1"/>
              <a:t>Sarath</a:t>
            </a:r>
            <a:r>
              <a:rPr lang="en-US" dirty="0"/>
              <a:t>, </a:t>
            </a:r>
            <a:r>
              <a:rPr lang="en-US" dirty="0" err="1"/>
              <a:t>Ke</a:t>
            </a:r>
            <a:r>
              <a:rPr lang="en-US" dirty="0"/>
              <a:t> Nan Rosemary, </a:t>
            </a:r>
            <a:r>
              <a:rPr lang="en-US" dirty="0" err="1"/>
              <a:t>Rajeshwar</a:t>
            </a:r>
            <a:r>
              <a:rPr lang="en-US" dirty="0"/>
              <a:t> Sai, de </a:t>
            </a:r>
            <a:r>
              <a:rPr lang="en-US" dirty="0" err="1"/>
              <a:t>Brebisson</a:t>
            </a:r>
            <a:r>
              <a:rPr lang="en-US" dirty="0"/>
              <a:t> Alexandre, Sotelo Jose M. R., </a:t>
            </a:r>
            <a:r>
              <a:rPr lang="en-US" dirty="0" err="1"/>
              <a:t>Suhubdy</a:t>
            </a:r>
            <a:r>
              <a:rPr lang="en-US" dirty="0"/>
              <a:t> </a:t>
            </a:r>
            <a:r>
              <a:rPr lang="en-US" dirty="0" err="1"/>
              <a:t>Dendi</a:t>
            </a:r>
            <a:r>
              <a:rPr lang="en-US" dirty="0"/>
              <a:t>, Michalski Vincent, Nguyen Alexandre, </a:t>
            </a:r>
            <a:r>
              <a:rPr lang="en-US" dirty="0" err="1"/>
              <a:t>Pineau</a:t>
            </a:r>
            <a:r>
              <a:rPr lang="en-US" dirty="0"/>
              <a:t> Joelle, </a:t>
            </a:r>
            <a:r>
              <a:rPr lang="en-US" dirty="0" err="1"/>
              <a:t>Bengio</a:t>
            </a:r>
            <a:r>
              <a:rPr lang="en-US" dirty="0"/>
              <a:t> </a:t>
            </a:r>
            <a:r>
              <a:rPr lang="en-US" dirty="0" err="1"/>
              <a:t>Yoshua</a:t>
            </a:r>
            <a:r>
              <a:rPr lang="en-US" dirty="0"/>
              <a:t>, “A Deep Reinforcement Learning Chatbot”, Nov 5</a:t>
            </a:r>
            <a:r>
              <a:rPr lang="en-US" baseline="30000" dirty="0"/>
              <a:t>th</a:t>
            </a:r>
            <a:r>
              <a:rPr lang="en-US" dirty="0"/>
              <a:t> 2017, </a:t>
            </a:r>
            <a:r>
              <a:rPr lang="en-US" u="sng" dirty="0">
                <a:hlinkClick r:id="rId11"/>
              </a:rPr>
              <a:t>http://arxiv.org/pdf/1709.02349.pdf</a:t>
            </a:r>
            <a:r>
              <a:rPr lang="en-US" dirty="0"/>
              <a:t> </a:t>
            </a:r>
          </a:p>
          <a:p>
            <a:r>
              <a:rPr lang="en-US" dirty="0"/>
              <a:t> Sorokin Ivan, </a:t>
            </a:r>
            <a:r>
              <a:rPr lang="en-US" dirty="0" err="1"/>
              <a:t>Seleznev</a:t>
            </a:r>
            <a:r>
              <a:rPr lang="en-US" dirty="0"/>
              <a:t> Alexey, Pavlov Mikhail, </a:t>
            </a:r>
            <a:r>
              <a:rPr lang="en-US" dirty="0" err="1"/>
              <a:t>Fedorov</a:t>
            </a:r>
            <a:r>
              <a:rPr lang="en-US" dirty="0"/>
              <a:t> Aleksandr, </a:t>
            </a:r>
            <a:r>
              <a:rPr lang="en-US" dirty="0" err="1"/>
              <a:t>Ignateva</a:t>
            </a:r>
            <a:r>
              <a:rPr lang="en-US" dirty="0"/>
              <a:t> </a:t>
            </a:r>
            <a:r>
              <a:rPr lang="en-US" dirty="0" err="1"/>
              <a:t>Anastasiia</a:t>
            </a:r>
            <a:r>
              <a:rPr lang="en-US" dirty="0"/>
              <a:t>, “Deep Attention Recurrent Q-Network”, Dec 5</a:t>
            </a:r>
            <a:r>
              <a:rPr lang="en-US" baseline="30000" dirty="0"/>
              <a:t>th</a:t>
            </a:r>
            <a:r>
              <a:rPr lang="en-US" dirty="0"/>
              <a:t>, 2015, </a:t>
            </a:r>
            <a:r>
              <a:rPr lang="en-US" u="sng" dirty="0">
                <a:hlinkClick r:id="rId12"/>
              </a:rPr>
              <a:t>https://arxiv.org/abs/1512.01693</a:t>
            </a:r>
            <a:r>
              <a:rPr lang="en-US" dirty="0"/>
              <a:t> </a:t>
            </a:r>
          </a:p>
          <a:p>
            <a:r>
              <a:rPr lang="en-US" dirty="0"/>
              <a:t> Sutton S. Richard, </a:t>
            </a:r>
            <a:r>
              <a:rPr lang="en-US" dirty="0" err="1"/>
              <a:t>Barto</a:t>
            </a:r>
            <a:r>
              <a:rPr lang="en-US" dirty="0"/>
              <a:t> G. Andrew, “Reinforcement Learning: An Introduction”, 2</a:t>
            </a:r>
            <a:r>
              <a:rPr lang="en-US" baseline="30000" dirty="0"/>
              <a:t>nd</a:t>
            </a:r>
            <a:r>
              <a:rPr lang="en-US" dirty="0"/>
              <a:t> Edition in progress, Nov 5</a:t>
            </a:r>
            <a:r>
              <a:rPr lang="en-US" baseline="30000" dirty="0"/>
              <a:t>th</a:t>
            </a:r>
            <a:r>
              <a:rPr lang="en-US" dirty="0"/>
              <a:t>, 2017, </a:t>
            </a:r>
            <a:r>
              <a:rPr lang="en-US" u="sng" dirty="0">
                <a:hlinkClick r:id="rId13"/>
              </a:rPr>
              <a:t>http://www.incompleteideas.net/book/bookdraft2017nov5.pdf</a:t>
            </a:r>
            <a:r>
              <a:rPr lang="en-US" dirty="0"/>
              <a:t> </a:t>
            </a:r>
          </a:p>
          <a:p>
            <a:r>
              <a:rPr lang="en-US" dirty="0"/>
              <a:t> van Hasselt </a:t>
            </a:r>
            <a:r>
              <a:rPr lang="en-US" dirty="0" err="1"/>
              <a:t>Hado</a:t>
            </a:r>
            <a:r>
              <a:rPr lang="en-US" dirty="0"/>
              <a:t>, </a:t>
            </a:r>
            <a:r>
              <a:rPr lang="en-US" dirty="0" err="1"/>
              <a:t>Guez</a:t>
            </a:r>
            <a:r>
              <a:rPr lang="en-US" dirty="0"/>
              <a:t> Arthur, Silver David, “Deep Reinforcement Learning with Double Q-learning”, Dec 8</a:t>
            </a:r>
            <a:r>
              <a:rPr lang="en-US" baseline="30000" dirty="0"/>
              <a:t>th</a:t>
            </a:r>
            <a:r>
              <a:rPr lang="en-US" dirty="0"/>
              <a:t>, 2015, </a:t>
            </a:r>
            <a:r>
              <a:rPr lang="en-US" u="sng" dirty="0">
                <a:hlinkClick r:id="rId14"/>
              </a:rPr>
              <a:t>https://arxiv.org/pdf/1509.06461.pdf</a:t>
            </a:r>
            <a:r>
              <a:rPr lang="en-US" dirty="0"/>
              <a:t> </a:t>
            </a:r>
          </a:p>
          <a:p>
            <a:r>
              <a:rPr lang="en-US" dirty="0"/>
              <a:t> Wang </a:t>
            </a:r>
            <a:r>
              <a:rPr lang="en-US" dirty="0" err="1"/>
              <a:t>Ziyu</a:t>
            </a:r>
            <a:r>
              <a:rPr lang="en-US" dirty="0"/>
              <a:t>, </a:t>
            </a:r>
            <a:r>
              <a:rPr lang="en-US" dirty="0" err="1"/>
              <a:t>Schaul</a:t>
            </a:r>
            <a:r>
              <a:rPr lang="en-US" dirty="0"/>
              <a:t> Tom, Hessel Matteo, van Hasselt </a:t>
            </a:r>
            <a:r>
              <a:rPr lang="en-US" dirty="0" err="1"/>
              <a:t>Hado</a:t>
            </a:r>
            <a:r>
              <a:rPr lang="en-US" dirty="0"/>
              <a:t>, </a:t>
            </a:r>
            <a:r>
              <a:rPr lang="en-US" dirty="0" err="1"/>
              <a:t>Lanctot</a:t>
            </a:r>
            <a:r>
              <a:rPr lang="en-US" dirty="0"/>
              <a:t> Marc, de Freitas Nando, “Dueling Network Architectures for Deep Reinforcement Learning”, April 5</a:t>
            </a:r>
            <a:r>
              <a:rPr lang="en-US" baseline="30000" dirty="0"/>
              <a:t>th</a:t>
            </a:r>
            <a:r>
              <a:rPr lang="en-US" dirty="0"/>
              <a:t>, 2016, </a:t>
            </a:r>
            <a:r>
              <a:rPr lang="en-US" u="sng" dirty="0">
                <a:hlinkClick r:id="rId15"/>
              </a:rPr>
              <a:t>https://arxiv.org/pdf/1511.06581.pdf</a:t>
            </a:r>
            <a:r>
              <a:rPr lang="en-US" dirty="0"/>
              <a:t> </a:t>
            </a:r>
          </a:p>
          <a:p>
            <a:endParaRPr lang="en-US" dirty="0"/>
          </a:p>
        </p:txBody>
      </p:sp>
    </p:spTree>
    <p:extLst>
      <p:ext uri="{BB962C8B-B14F-4D97-AF65-F5344CB8AC3E}">
        <p14:creationId xmlns:p14="http://schemas.microsoft.com/office/powerpoint/2010/main" val="704791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EF65-1FF9-4297-A8AA-8979C243113F}"/>
              </a:ext>
            </a:extLst>
          </p:cNvPr>
          <p:cNvSpPr>
            <a:spLocks noGrp="1"/>
          </p:cNvSpPr>
          <p:nvPr>
            <p:ph type="title"/>
          </p:nvPr>
        </p:nvSpPr>
        <p:spPr>
          <a:xfrm>
            <a:off x="838200" y="-229679"/>
            <a:ext cx="10515600" cy="1325563"/>
          </a:xfrm>
        </p:spPr>
        <p:txBody>
          <a:bodyPr/>
          <a:lstStyle/>
          <a:p>
            <a:r>
              <a:rPr lang="de-DE" dirty="0"/>
              <a:t>Resources</a:t>
            </a:r>
            <a:endParaRPr lang="en-US" dirty="0"/>
          </a:p>
        </p:txBody>
      </p:sp>
      <p:sp>
        <p:nvSpPr>
          <p:cNvPr id="4" name="Content Placeholder 3">
            <a:extLst>
              <a:ext uri="{FF2B5EF4-FFF2-40B4-BE49-F238E27FC236}">
                <a16:creationId xmlns:a16="http://schemas.microsoft.com/office/drawing/2014/main" id="{BC5B8F07-095C-45ED-9C3F-D8814F595CC5}"/>
              </a:ext>
            </a:extLst>
          </p:cNvPr>
          <p:cNvSpPr>
            <a:spLocks noGrp="1"/>
          </p:cNvSpPr>
          <p:nvPr>
            <p:ph idx="1"/>
          </p:nvPr>
        </p:nvSpPr>
        <p:spPr>
          <a:xfrm>
            <a:off x="838200" y="760307"/>
            <a:ext cx="11066755" cy="5972917"/>
          </a:xfrm>
          <a:prstGeom prst="rect">
            <a:avLst/>
          </a:prstGeom>
        </p:spPr>
        <p:txBody>
          <a:bodyPr wrap="square">
            <a:spAutoFit/>
          </a:bodyPr>
          <a:lstStyle/>
          <a:p>
            <a:r>
              <a:rPr lang="en-US" sz="2000" dirty="0" err="1"/>
              <a:t>Github</a:t>
            </a:r>
            <a:endParaRPr lang="en-US" sz="2000" dirty="0"/>
          </a:p>
          <a:p>
            <a:pPr lvl="1"/>
            <a:r>
              <a:rPr lang="en-US" sz="1800" u="sng" dirty="0">
                <a:hlinkClick r:id="rId2"/>
              </a:rPr>
              <a:t>https://github.com/Rodolphe21/AI-Bot_playingDoom</a:t>
            </a:r>
            <a:r>
              <a:rPr lang="en-US" sz="1800" dirty="0"/>
              <a:t> </a:t>
            </a:r>
          </a:p>
          <a:p>
            <a:pPr lvl="1"/>
            <a:r>
              <a:rPr lang="en-US" sz="1800" dirty="0"/>
              <a:t>Notebook “</a:t>
            </a:r>
            <a:r>
              <a:rPr lang="en-US" sz="1800" dirty="0" err="1"/>
              <a:t>ViZDoom</a:t>
            </a:r>
            <a:r>
              <a:rPr lang="en-US" sz="1800" dirty="0"/>
              <a:t> Discovery”</a:t>
            </a:r>
          </a:p>
          <a:p>
            <a:pPr lvl="1"/>
            <a:r>
              <a:rPr lang="en-US" sz="1800" dirty="0"/>
              <a:t>Notebook “Basic DQN”</a:t>
            </a:r>
          </a:p>
          <a:p>
            <a:pPr lvl="1"/>
            <a:r>
              <a:rPr lang="en-US" sz="1800" dirty="0"/>
              <a:t>The link to Michal </a:t>
            </a:r>
            <a:r>
              <a:rPr lang="en-US" sz="1800" dirty="0" err="1"/>
              <a:t>Kempka’s</a:t>
            </a:r>
            <a:r>
              <a:rPr lang="en-US" sz="1800" dirty="0"/>
              <a:t> GitHub repo</a:t>
            </a:r>
          </a:p>
          <a:p>
            <a:pPr lvl="1"/>
            <a:r>
              <a:rPr lang="en-US" sz="1800" dirty="0"/>
              <a:t>This report in pdf format</a:t>
            </a:r>
          </a:p>
          <a:p>
            <a:r>
              <a:rPr lang="de-DE" sz="2000" dirty="0"/>
              <a:t>Scenario „Basic“</a:t>
            </a:r>
            <a:endParaRPr lang="en-US" sz="2000" dirty="0"/>
          </a:p>
          <a:p>
            <a:pPr lvl="1"/>
            <a:r>
              <a:rPr lang="en-US" sz="1800" dirty="0"/>
              <a:t>Agent performs random actions: </a:t>
            </a:r>
            <a:r>
              <a:rPr lang="en-US" sz="1800" u="sng" dirty="0">
                <a:hlinkClick r:id="rId3"/>
              </a:rPr>
              <a:t>https://youtu.be/WsG09c5YHng</a:t>
            </a:r>
            <a:r>
              <a:rPr lang="en-US" sz="1800" dirty="0"/>
              <a:t> </a:t>
            </a:r>
          </a:p>
          <a:p>
            <a:pPr lvl="1"/>
            <a:r>
              <a:rPr lang="en-US" sz="1800" dirty="0"/>
              <a:t>Standard DQN, 1 conv layer, 40 epochs: </a:t>
            </a:r>
            <a:r>
              <a:rPr lang="en-US" sz="1800" u="sng" dirty="0">
                <a:hlinkClick r:id="rId4"/>
              </a:rPr>
              <a:t>https://youtu.be/KiaKKpqLlBU</a:t>
            </a:r>
            <a:r>
              <a:rPr lang="en-US" sz="1800" dirty="0"/>
              <a:t> </a:t>
            </a:r>
          </a:p>
          <a:p>
            <a:pPr lvl="1"/>
            <a:r>
              <a:rPr lang="en-US" sz="1800" dirty="0"/>
              <a:t>Dueling Double-DQN, 1 conv layer, 80 epochs: </a:t>
            </a:r>
            <a:r>
              <a:rPr lang="en-US" sz="1800" u="sng" dirty="0">
                <a:hlinkClick r:id="rId5"/>
              </a:rPr>
              <a:t>https://youtu.be/Ny4008kaqL0</a:t>
            </a:r>
            <a:r>
              <a:rPr lang="en-US" sz="1800" dirty="0"/>
              <a:t> </a:t>
            </a:r>
          </a:p>
          <a:p>
            <a:r>
              <a:rPr lang="en-US" sz="2000" dirty="0"/>
              <a:t>Scenario “Health Gathering Supreme”</a:t>
            </a:r>
          </a:p>
          <a:p>
            <a:pPr lvl="1"/>
            <a:r>
              <a:rPr lang="en-US" sz="1800" dirty="0"/>
              <a:t>Agent performs random actions: </a:t>
            </a:r>
            <a:r>
              <a:rPr lang="en-US" sz="1800" u="sng" dirty="0">
                <a:hlinkClick r:id="rId6"/>
              </a:rPr>
              <a:t>https://youtu.be/jxYesqMhx1Q</a:t>
            </a:r>
            <a:r>
              <a:rPr lang="en-US" sz="1800" dirty="0"/>
              <a:t> </a:t>
            </a:r>
          </a:p>
          <a:p>
            <a:pPr lvl="1"/>
            <a:r>
              <a:rPr lang="en-US" sz="1800" dirty="0"/>
              <a:t>Standard DQN, 1 conv layer, 40 epochs: </a:t>
            </a:r>
            <a:r>
              <a:rPr lang="en-US" sz="1800" u="sng" dirty="0">
                <a:hlinkClick r:id="rId7"/>
              </a:rPr>
              <a:t>https://youtu.be/G7LBuRdrXl0</a:t>
            </a:r>
            <a:r>
              <a:rPr lang="en-US" sz="1800" dirty="0"/>
              <a:t> </a:t>
            </a:r>
          </a:p>
          <a:p>
            <a:pPr lvl="1"/>
            <a:r>
              <a:rPr lang="en-US" sz="1800" dirty="0"/>
              <a:t>Dueling Double-DQN, 2 conv layers, 120 epochs: </a:t>
            </a:r>
            <a:r>
              <a:rPr lang="en-US" sz="1800" u="sng" dirty="0">
                <a:hlinkClick r:id="rId8"/>
              </a:rPr>
              <a:t>https://youtu.be/nP39eapBCq4</a:t>
            </a:r>
            <a:r>
              <a:rPr lang="en-US" sz="1800" dirty="0"/>
              <a:t> </a:t>
            </a:r>
          </a:p>
          <a:p>
            <a:r>
              <a:rPr lang="en-US" sz="2000" dirty="0"/>
              <a:t>Scenario “Deadly corridor”</a:t>
            </a:r>
          </a:p>
          <a:p>
            <a:pPr lvl="1"/>
            <a:r>
              <a:rPr lang="en-US" sz="1800" dirty="0"/>
              <a:t>Agent performs random actions: </a:t>
            </a:r>
            <a:r>
              <a:rPr lang="en-US" sz="1800" u="sng" dirty="0">
                <a:hlinkClick r:id="rId9"/>
              </a:rPr>
              <a:t>https://youtu.be/fGpUp8b1m-E</a:t>
            </a:r>
            <a:r>
              <a:rPr lang="en-US" sz="1800" dirty="0"/>
              <a:t> </a:t>
            </a:r>
          </a:p>
          <a:p>
            <a:pPr lvl="1"/>
            <a:r>
              <a:rPr lang="en-US" sz="1800" dirty="0"/>
              <a:t>Standard DQN, 1 conv layer, 40 epochs: </a:t>
            </a:r>
            <a:r>
              <a:rPr lang="en-US" sz="1800" u="sng" dirty="0">
                <a:hlinkClick r:id="rId10"/>
              </a:rPr>
              <a:t>https://youtu.be/UbtQP0CIdJY</a:t>
            </a:r>
            <a:r>
              <a:rPr lang="en-US" sz="1800" dirty="0"/>
              <a:t> </a:t>
            </a:r>
          </a:p>
          <a:p>
            <a:pPr lvl="1"/>
            <a:r>
              <a:rPr lang="en-US" sz="1800" dirty="0"/>
              <a:t>Dueling Double-DQN, 2 conv layers, 120 epochs: </a:t>
            </a:r>
            <a:r>
              <a:rPr lang="en-US" sz="1800" u="sng" dirty="0">
                <a:hlinkClick r:id="rId11"/>
              </a:rPr>
              <a:t>https://youtu.be/vw6cOEkcUn8</a:t>
            </a:r>
            <a:r>
              <a:rPr lang="en-US" sz="1800" dirty="0"/>
              <a:t>  </a:t>
            </a:r>
          </a:p>
        </p:txBody>
      </p:sp>
    </p:spTree>
    <p:extLst>
      <p:ext uri="{BB962C8B-B14F-4D97-AF65-F5344CB8AC3E}">
        <p14:creationId xmlns:p14="http://schemas.microsoft.com/office/powerpoint/2010/main" val="2945643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6DC9-EC8B-4E31-A4F5-CF8C277146B8}"/>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2C013D1B-E2EC-4DE6-B870-4A78C6F916C2}"/>
              </a:ext>
            </a:extLst>
          </p:cNvPr>
          <p:cNvSpPr>
            <a:spLocks noGrp="1"/>
          </p:cNvSpPr>
          <p:nvPr>
            <p:ph idx="1"/>
          </p:nvPr>
        </p:nvSpPr>
        <p:spPr/>
        <p:txBody>
          <a:bodyPr>
            <a:normAutofit/>
          </a:bodyPr>
          <a:lstStyle/>
          <a:p>
            <a:r>
              <a:rPr lang="en-US" dirty="0"/>
              <a:t>A </a:t>
            </a:r>
            <a:r>
              <a:rPr lang="en-US" b="1" dirty="0"/>
              <a:t>BIG Thank you!</a:t>
            </a:r>
            <a:r>
              <a:rPr lang="en-US" dirty="0"/>
              <a:t> to the </a:t>
            </a:r>
            <a:r>
              <a:rPr lang="en-US" b="1" dirty="0"/>
              <a:t>Udacity Team</a:t>
            </a:r>
            <a:r>
              <a:rPr lang="en-US" dirty="0"/>
              <a:t> for the support and for the comprehensive Machine Learning Nano Degree. This has been a great learning experience! </a:t>
            </a:r>
          </a:p>
          <a:p>
            <a:pPr marL="0" indent="0">
              <a:buNone/>
            </a:pPr>
            <a:endParaRPr lang="en-US" dirty="0"/>
          </a:p>
          <a:p>
            <a:r>
              <a:rPr lang="en-US" dirty="0"/>
              <a:t>A </a:t>
            </a:r>
            <a:r>
              <a:rPr lang="en-US" b="1" dirty="0"/>
              <a:t>BIG Thank you!</a:t>
            </a:r>
            <a:r>
              <a:rPr lang="en-US" dirty="0"/>
              <a:t> to </a:t>
            </a:r>
            <a:r>
              <a:rPr lang="en-US" b="1" dirty="0"/>
              <a:t>Michal </a:t>
            </a:r>
            <a:r>
              <a:rPr lang="en-US" b="1" dirty="0" err="1"/>
              <a:t>Kempka</a:t>
            </a:r>
            <a:r>
              <a:rPr lang="en-US" b="1" dirty="0"/>
              <a:t> &amp; Team</a:t>
            </a:r>
            <a:r>
              <a:rPr lang="en-US" dirty="0"/>
              <a:t> from the Institute of Computing Science, Poznan University of Technology, Poland for the comprehensive AI-Bot development Platform </a:t>
            </a:r>
            <a:r>
              <a:rPr lang="en-US" dirty="0" err="1"/>
              <a:t>ViZDoom</a:t>
            </a:r>
            <a:r>
              <a:rPr lang="en-US" dirty="0"/>
              <a:t> and for their great support: </a:t>
            </a:r>
            <a:r>
              <a:rPr lang="en-US" dirty="0" err="1"/>
              <a:t>Dziękuję</a:t>
            </a:r>
            <a:r>
              <a:rPr lang="en-US" dirty="0"/>
              <a:t> </a:t>
            </a:r>
            <a:r>
              <a:rPr lang="en-US" dirty="0" err="1"/>
              <a:t>bardzo</a:t>
            </a:r>
            <a:r>
              <a:rPr lang="en-US" dirty="0"/>
              <a:t> </a:t>
            </a:r>
            <a:r>
              <a:rPr lang="en-US" dirty="0" err="1"/>
              <a:t>i</a:t>
            </a:r>
            <a:r>
              <a:rPr lang="en-US" dirty="0"/>
              <a:t> </a:t>
            </a:r>
            <a:r>
              <a:rPr lang="en-US" dirty="0" err="1"/>
              <a:t>tak</a:t>
            </a:r>
            <a:r>
              <a:rPr lang="en-US" dirty="0"/>
              <a:t> </a:t>
            </a:r>
            <a:r>
              <a:rPr lang="en-US" dirty="0" err="1"/>
              <a:t>trzymać</a:t>
            </a:r>
            <a:r>
              <a:rPr lang="en-US" dirty="0"/>
              <a:t>!</a:t>
            </a:r>
          </a:p>
          <a:p>
            <a:pPr marL="0" indent="0">
              <a:buNone/>
            </a:pPr>
            <a:endParaRPr lang="en-US" dirty="0"/>
          </a:p>
        </p:txBody>
      </p:sp>
    </p:spTree>
    <p:extLst>
      <p:ext uri="{BB962C8B-B14F-4D97-AF65-F5344CB8AC3E}">
        <p14:creationId xmlns:p14="http://schemas.microsoft.com/office/powerpoint/2010/main" val="88842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2FF914-3466-4EB5-85B8-FB221E6FB55D}"/>
              </a:ext>
            </a:extLst>
          </p:cNvPr>
          <p:cNvSpPr>
            <a:spLocks noGrp="1"/>
          </p:cNvSpPr>
          <p:nvPr>
            <p:ph type="title"/>
          </p:nvPr>
        </p:nvSpPr>
        <p:spPr/>
        <p:txBody>
          <a:bodyPr/>
          <a:lstStyle/>
          <a:p>
            <a:r>
              <a:rPr lang="en-US" dirty="0"/>
              <a:t>Motivation &amp; Context</a:t>
            </a:r>
          </a:p>
        </p:txBody>
      </p:sp>
      <p:sp>
        <p:nvSpPr>
          <p:cNvPr id="3" name="Inhaltsplatzhalter 2">
            <a:extLst>
              <a:ext uri="{FF2B5EF4-FFF2-40B4-BE49-F238E27FC236}">
                <a16:creationId xmlns:a16="http://schemas.microsoft.com/office/drawing/2014/main" id="{26D19B97-EE18-4378-B6FD-FF0052EB779A}"/>
              </a:ext>
            </a:extLst>
          </p:cNvPr>
          <p:cNvSpPr>
            <a:spLocks noGrp="1"/>
          </p:cNvSpPr>
          <p:nvPr>
            <p:ph idx="1"/>
          </p:nvPr>
        </p:nvSpPr>
        <p:spPr/>
        <p:txBody>
          <a:bodyPr>
            <a:normAutofit lnSpcReduction="10000"/>
          </a:bodyPr>
          <a:lstStyle/>
          <a:p>
            <a:r>
              <a:rPr lang="en-US" dirty="0"/>
              <a:t>1997</a:t>
            </a:r>
          </a:p>
          <a:p>
            <a:pPr lvl="1"/>
            <a:r>
              <a:rPr lang="en-US" dirty="0"/>
              <a:t>No possible implementation of neural networks</a:t>
            </a:r>
          </a:p>
          <a:p>
            <a:pPr lvl="1"/>
            <a:r>
              <a:rPr lang="en-US" dirty="0"/>
              <a:t>Fascinated by Doom multiplayer mode</a:t>
            </a:r>
          </a:p>
          <a:p>
            <a:r>
              <a:rPr lang="en-US" dirty="0"/>
              <a:t>20 years later</a:t>
            </a:r>
          </a:p>
          <a:p>
            <a:pPr lvl="1"/>
            <a:r>
              <a:rPr lang="en-US" dirty="0"/>
              <a:t>Curious about self-learning systems</a:t>
            </a:r>
          </a:p>
          <a:p>
            <a:pPr lvl="1"/>
            <a:r>
              <a:rPr lang="en-US" dirty="0"/>
              <a:t>Processing power available for Deep Neural Networks</a:t>
            </a:r>
          </a:p>
          <a:p>
            <a:pPr lvl="1"/>
            <a:r>
              <a:rPr lang="en-US" dirty="0"/>
              <a:t>Decided to deepen this topic: Machine Learning Nano Degree @ Udacity</a:t>
            </a:r>
          </a:p>
          <a:p>
            <a:r>
              <a:rPr lang="en-US" dirty="0"/>
              <a:t>Capstone project</a:t>
            </a:r>
          </a:p>
          <a:p>
            <a:pPr lvl="1"/>
            <a:r>
              <a:rPr lang="en-US" dirty="0"/>
              <a:t>deep learning</a:t>
            </a:r>
          </a:p>
          <a:p>
            <a:pPr lvl="1"/>
            <a:r>
              <a:rPr lang="en-US" dirty="0"/>
              <a:t>reinforcement learning</a:t>
            </a:r>
          </a:p>
          <a:p>
            <a:pPr lvl="1"/>
            <a:r>
              <a:rPr lang="en-US" dirty="0"/>
              <a:t>the Doom environment</a:t>
            </a:r>
          </a:p>
        </p:txBody>
      </p:sp>
    </p:spTree>
    <p:extLst>
      <p:ext uri="{BB962C8B-B14F-4D97-AF65-F5344CB8AC3E}">
        <p14:creationId xmlns:p14="http://schemas.microsoft.com/office/powerpoint/2010/main" val="4759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A0A2-4737-4C34-8869-98B0B44E653C}"/>
              </a:ext>
            </a:extLst>
          </p:cNvPr>
          <p:cNvSpPr>
            <a:spLocks noGrp="1"/>
          </p:cNvSpPr>
          <p:nvPr>
            <p:ph type="title"/>
          </p:nvPr>
        </p:nvSpPr>
        <p:spPr/>
        <p:txBody>
          <a:bodyPr/>
          <a:lstStyle/>
          <a:p>
            <a:r>
              <a:rPr lang="de-DE" dirty="0"/>
              <a:t>Reinforcement Learning</a:t>
            </a:r>
            <a:endParaRPr lang="en-US" dirty="0"/>
          </a:p>
        </p:txBody>
      </p:sp>
      <p:sp>
        <p:nvSpPr>
          <p:cNvPr id="3" name="Content Placeholder 2">
            <a:extLst>
              <a:ext uri="{FF2B5EF4-FFF2-40B4-BE49-F238E27FC236}">
                <a16:creationId xmlns:a16="http://schemas.microsoft.com/office/drawing/2014/main" id="{DACA542B-D34C-4638-B714-76294357FA5B}"/>
              </a:ext>
            </a:extLst>
          </p:cNvPr>
          <p:cNvSpPr>
            <a:spLocks noGrp="1"/>
          </p:cNvSpPr>
          <p:nvPr>
            <p:ph idx="1"/>
          </p:nvPr>
        </p:nvSpPr>
        <p:spPr/>
        <p:txBody>
          <a:bodyPr/>
          <a:lstStyle/>
          <a:p>
            <a:r>
              <a:rPr lang="en-US" dirty="0"/>
              <a:t>Supervised Learning</a:t>
            </a:r>
          </a:p>
          <a:p>
            <a:r>
              <a:rPr lang="en-US" dirty="0"/>
              <a:t>Unsupervised Learning</a:t>
            </a:r>
          </a:p>
          <a:p>
            <a:r>
              <a:rPr lang="en-US" dirty="0"/>
              <a:t>Reinforcement Learning</a:t>
            </a:r>
          </a:p>
          <a:p>
            <a:pPr lvl="1"/>
            <a:r>
              <a:rPr lang="en-US" dirty="0"/>
              <a:t>= reward learning</a:t>
            </a:r>
          </a:p>
          <a:p>
            <a:pPr lvl="1"/>
            <a:r>
              <a:rPr lang="en-US" dirty="0"/>
              <a:t>No dataset</a:t>
            </a:r>
          </a:p>
          <a:p>
            <a:pPr lvl="1"/>
            <a:r>
              <a:rPr lang="en-US" dirty="0"/>
              <a:t>An environment</a:t>
            </a:r>
          </a:p>
        </p:txBody>
      </p:sp>
      <p:pic>
        <p:nvPicPr>
          <p:cNvPr id="5" name="Picture 4">
            <a:extLst>
              <a:ext uri="{FF2B5EF4-FFF2-40B4-BE49-F238E27FC236}">
                <a16:creationId xmlns:a16="http://schemas.microsoft.com/office/drawing/2014/main" id="{40D8F7D9-EDFA-4582-BE52-5415E5E78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857" y="3103685"/>
            <a:ext cx="7280463" cy="3579307"/>
          </a:xfrm>
          <a:prstGeom prst="rect">
            <a:avLst/>
          </a:prstGeom>
        </p:spPr>
      </p:pic>
    </p:spTree>
    <p:extLst>
      <p:ext uri="{BB962C8B-B14F-4D97-AF65-F5344CB8AC3E}">
        <p14:creationId xmlns:p14="http://schemas.microsoft.com/office/powerpoint/2010/main" val="401862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6C4A17-6616-4FA8-9921-F070E8EF20C9}"/>
              </a:ext>
            </a:extLst>
          </p:cNvPr>
          <p:cNvSpPr>
            <a:spLocks noGrp="1"/>
          </p:cNvSpPr>
          <p:nvPr>
            <p:ph type="title"/>
          </p:nvPr>
        </p:nvSpPr>
        <p:spPr>
          <a:xfrm>
            <a:off x="838199" y="365125"/>
            <a:ext cx="8323556" cy="1325563"/>
          </a:xfrm>
        </p:spPr>
        <p:txBody>
          <a:bodyPr/>
          <a:lstStyle/>
          <a:p>
            <a:r>
              <a:rPr lang="en-US" dirty="0"/>
              <a:t>Markov Decision Process (MDP)</a:t>
            </a:r>
          </a:p>
        </p:txBody>
      </p:sp>
      <p:sp>
        <p:nvSpPr>
          <p:cNvPr id="3" name="Inhaltsplatzhalter 2">
            <a:extLst>
              <a:ext uri="{FF2B5EF4-FFF2-40B4-BE49-F238E27FC236}">
                <a16:creationId xmlns:a16="http://schemas.microsoft.com/office/drawing/2014/main" id="{25D8132E-C58A-4589-AA2F-DCAD20CF3EF1}"/>
              </a:ext>
            </a:extLst>
          </p:cNvPr>
          <p:cNvSpPr>
            <a:spLocks noGrp="1"/>
          </p:cNvSpPr>
          <p:nvPr>
            <p:ph idx="1"/>
          </p:nvPr>
        </p:nvSpPr>
        <p:spPr/>
        <p:txBody>
          <a:bodyPr>
            <a:normAutofit/>
          </a:bodyPr>
          <a:lstStyle/>
          <a:p>
            <a:r>
              <a:rPr lang="en-US" dirty="0"/>
              <a:t>The game = the environment</a:t>
            </a:r>
          </a:p>
          <a:p>
            <a:r>
              <a:rPr lang="en-US" dirty="0"/>
              <a:t>State of the game at time t is </a:t>
            </a:r>
            <a:r>
              <a:rPr lang="en-US" dirty="0" err="1"/>
              <a:t>s</a:t>
            </a:r>
            <a:r>
              <a:rPr lang="en-US" baseline="-25000" dirty="0" err="1"/>
              <a:t>t</a:t>
            </a:r>
            <a:r>
              <a:rPr lang="en-US" dirty="0"/>
              <a:t> = the image at time t</a:t>
            </a:r>
          </a:p>
          <a:p>
            <a:r>
              <a:rPr lang="en-US" dirty="0"/>
              <a:t>action a</a:t>
            </a:r>
            <a:r>
              <a:rPr lang="en-US" baseline="-25000" dirty="0"/>
              <a:t>t</a:t>
            </a:r>
            <a:r>
              <a:rPr lang="en-US" dirty="0"/>
              <a:t> =&gt; reward r</a:t>
            </a:r>
            <a:r>
              <a:rPr lang="en-US" baseline="-25000" dirty="0"/>
              <a:t>t</a:t>
            </a:r>
            <a:endParaRPr lang="en-US" dirty="0"/>
          </a:p>
          <a:p>
            <a:r>
              <a:rPr lang="en-US" dirty="0"/>
              <a:t>This action a</a:t>
            </a:r>
            <a:r>
              <a:rPr lang="en-US" baseline="-25000" dirty="0"/>
              <a:t>t</a:t>
            </a:r>
            <a:r>
              <a:rPr lang="en-US" dirty="0"/>
              <a:t> changes the environment and leads to s</a:t>
            </a:r>
            <a:r>
              <a:rPr lang="en-US" baseline="-25000" dirty="0"/>
              <a:t>t+1</a:t>
            </a:r>
            <a:r>
              <a:rPr lang="en-US" dirty="0"/>
              <a:t> where the agent can perform another action a</a:t>
            </a:r>
            <a:r>
              <a:rPr lang="en-US" baseline="-25000" dirty="0"/>
              <a:t>t+1</a:t>
            </a:r>
            <a:r>
              <a:rPr lang="en-US" dirty="0"/>
              <a:t> </a:t>
            </a:r>
          </a:p>
          <a:p>
            <a:r>
              <a:rPr lang="en-US" dirty="0"/>
              <a:t>MDP = the list of all transitions </a:t>
            </a:r>
            <a:r>
              <a:rPr lang="de-DE" dirty="0"/>
              <a:t>{</a:t>
            </a:r>
            <a:r>
              <a:rPr lang="en-US" dirty="0" err="1"/>
              <a:t>s</a:t>
            </a:r>
            <a:r>
              <a:rPr lang="en-US" baseline="-25000" dirty="0" err="1"/>
              <a:t>t</a:t>
            </a:r>
            <a:r>
              <a:rPr lang="en-US" baseline="-25000" dirty="0"/>
              <a:t>, </a:t>
            </a:r>
            <a:r>
              <a:rPr lang="en-US" dirty="0"/>
              <a:t>a</a:t>
            </a:r>
            <a:r>
              <a:rPr lang="en-US" baseline="-25000" dirty="0"/>
              <a:t>t, </a:t>
            </a:r>
            <a:r>
              <a:rPr lang="en-US" dirty="0" err="1"/>
              <a:t>r</a:t>
            </a:r>
            <a:r>
              <a:rPr lang="en-US" baseline="-25000" dirty="0" err="1"/>
              <a:t>t</a:t>
            </a:r>
            <a:r>
              <a:rPr lang="en-US" baseline="-25000" dirty="0"/>
              <a:t>, </a:t>
            </a:r>
            <a:r>
              <a:rPr lang="en-US" dirty="0"/>
              <a:t>s</a:t>
            </a:r>
            <a:r>
              <a:rPr lang="en-US" baseline="-25000" dirty="0"/>
              <a:t>t+1</a:t>
            </a:r>
            <a:r>
              <a:rPr lang="en-US" dirty="0"/>
              <a:t>}</a:t>
            </a:r>
          </a:p>
          <a:p>
            <a:r>
              <a:rPr lang="en-US" dirty="0"/>
              <a:t>One game episode = finite sequence of transitions</a:t>
            </a:r>
          </a:p>
          <a:p>
            <a:r>
              <a:rPr lang="en-US" dirty="0"/>
              <a:t>The probability of s</a:t>
            </a:r>
            <a:r>
              <a:rPr lang="en-US" baseline="-25000" dirty="0"/>
              <a:t>t+1</a:t>
            </a:r>
            <a:r>
              <a:rPr lang="en-US" dirty="0"/>
              <a:t> = function (</a:t>
            </a:r>
            <a:r>
              <a:rPr lang="en-US" dirty="0" err="1"/>
              <a:t>s</a:t>
            </a:r>
            <a:r>
              <a:rPr lang="en-US" baseline="-25000" dirty="0" err="1"/>
              <a:t>t</a:t>
            </a:r>
            <a:r>
              <a:rPr lang="en-US" dirty="0"/>
              <a:t> ; a</a:t>
            </a:r>
            <a:r>
              <a:rPr lang="en-US" baseline="-25000" dirty="0"/>
              <a:t>t</a:t>
            </a:r>
            <a:r>
              <a:rPr lang="en-US" dirty="0"/>
              <a:t>)</a:t>
            </a:r>
          </a:p>
        </p:txBody>
      </p:sp>
      <p:pic>
        <p:nvPicPr>
          <p:cNvPr id="9" name="Picture 8">
            <a:extLst>
              <a:ext uri="{FF2B5EF4-FFF2-40B4-BE49-F238E27FC236}">
                <a16:creationId xmlns:a16="http://schemas.microsoft.com/office/drawing/2014/main" id="{178597EE-C602-4BBD-B519-2F0C5D8C2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814" y="-1"/>
            <a:ext cx="3487552" cy="2479431"/>
          </a:xfrm>
          <a:prstGeom prst="rect">
            <a:avLst/>
          </a:prstGeom>
        </p:spPr>
      </p:pic>
    </p:spTree>
    <p:extLst>
      <p:ext uri="{BB962C8B-B14F-4D97-AF65-F5344CB8AC3E}">
        <p14:creationId xmlns:p14="http://schemas.microsoft.com/office/powerpoint/2010/main" val="407105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6C4A17-6616-4FA8-9921-F070E8EF20C9}"/>
              </a:ext>
            </a:extLst>
          </p:cNvPr>
          <p:cNvSpPr>
            <a:spLocks noGrp="1"/>
          </p:cNvSpPr>
          <p:nvPr>
            <p:ph type="title"/>
          </p:nvPr>
        </p:nvSpPr>
        <p:spPr/>
        <p:txBody>
          <a:bodyPr/>
          <a:lstStyle/>
          <a:p>
            <a:r>
              <a:rPr lang="en-US" dirty="0"/>
              <a:t>Q-Learning &amp; the Bellman Equation</a:t>
            </a:r>
          </a:p>
        </p:txBody>
      </p:sp>
      <p:sp>
        <p:nvSpPr>
          <p:cNvPr id="3" name="Inhaltsplatzhalter 2">
            <a:extLst>
              <a:ext uri="{FF2B5EF4-FFF2-40B4-BE49-F238E27FC236}">
                <a16:creationId xmlns:a16="http://schemas.microsoft.com/office/drawing/2014/main" id="{25D8132E-C58A-4589-AA2F-DCAD20CF3EF1}"/>
              </a:ext>
            </a:extLst>
          </p:cNvPr>
          <p:cNvSpPr>
            <a:spLocks noGrp="1"/>
          </p:cNvSpPr>
          <p:nvPr>
            <p:ph idx="1"/>
          </p:nvPr>
        </p:nvSpPr>
        <p:spPr>
          <a:xfrm>
            <a:off x="838200" y="1589104"/>
            <a:ext cx="10515600" cy="4609473"/>
          </a:xfrm>
        </p:spPr>
        <p:txBody>
          <a:bodyPr>
            <a:normAutofit/>
          </a:bodyPr>
          <a:lstStyle/>
          <a:p>
            <a:r>
              <a:rPr lang="en-US" dirty="0"/>
              <a:t>Model-free learning = the agent learns the policy through training</a:t>
            </a:r>
          </a:p>
          <a:p>
            <a:r>
              <a:rPr lang="en-US" dirty="0"/>
              <a:t>Q-Learning is used to find the next-best-action for any given state in a finite MDP, i.e. the highest Q-value </a:t>
            </a:r>
          </a:p>
          <a:p>
            <a:r>
              <a:rPr lang="en-US" dirty="0"/>
              <a:t>This defines the learnt policy π (s) as π(s) = </a:t>
            </a:r>
            <a:r>
              <a:rPr lang="en-US" dirty="0" err="1"/>
              <a:t>arg</a:t>
            </a:r>
            <a:r>
              <a:rPr lang="en-US" baseline="-25000" dirty="0" err="1"/>
              <a:t>a</a:t>
            </a:r>
            <a:r>
              <a:rPr lang="en-US" dirty="0" err="1"/>
              <a:t>max</a:t>
            </a:r>
            <a:r>
              <a:rPr lang="en-US" dirty="0"/>
              <a:t> Q(</a:t>
            </a:r>
            <a:r>
              <a:rPr lang="en-US" dirty="0" err="1"/>
              <a:t>s,a</a:t>
            </a:r>
            <a:r>
              <a:rPr lang="en-US" dirty="0"/>
              <a:t>)</a:t>
            </a:r>
          </a:p>
          <a:p>
            <a:r>
              <a:rPr lang="en-US" dirty="0"/>
              <a:t>We approximate the Q-function with the Bellman equation: </a:t>
            </a:r>
          </a:p>
          <a:p>
            <a:pPr lvl="1"/>
            <a:r>
              <a:rPr lang="en-US" dirty="0"/>
              <a:t>Q(</a:t>
            </a:r>
            <a:r>
              <a:rPr lang="en-US" dirty="0" err="1"/>
              <a:t>s</a:t>
            </a:r>
            <a:r>
              <a:rPr lang="en-US" baseline="-25000" dirty="0" err="1"/>
              <a:t>t</a:t>
            </a:r>
            <a:r>
              <a:rPr lang="en-US" dirty="0"/>
              <a:t>, a</a:t>
            </a:r>
            <a:r>
              <a:rPr lang="en-US" baseline="-25000" dirty="0"/>
              <a:t>t</a:t>
            </a:r>
            <a:r>
              <a:rPr lang="en-US" dirty="0"/>
              <a:t>) = r + γ * max</a:t>
            </a:r>
            <a:r>
              <a:rPr lang="en-US" baseline="-25000" dirty="0"/>
              <a:t>at+1</a:t>
            </a:r>
            <a:r>
              <a:rPr lang="en-US" dirty="0"/>
              <a:t> Q(s</a:t>
            </a:r>
            <a:r>
              <a:rPr lang="en-US" baseline="-25000" dirty="0"/>
              <a:t>t+1</a:t>
            </a:r>
            <a:r>
              <a:rPr lang="en-US" dirty="0"/>
              <a:t>, a</a:t>
            </a:r>
            <a:r>
              <a:rPr lang="en-US" baseline="-25000" dirty="0"/>
              <a:t>t+1</a:t>
            </a:r>
            <a:r>
              <a:rPr lang="en-US" dirty="0"/>
              <a:t>)</a:t>
            </a:r>
          </a:p>
          <a:p>
            <a:pPr lvl="1"/>
            <a:r>
              <a:rPr lang="en-US" dirty="0"/>
              <a:t>γ = discount factor, typically 0.99</a:t>
            </a:r>
          </a:p>
          <a:p>
            <a:r>
              <a:rPr lang="en-US" dirty="0"/>
              <a:t>We perform stochastic gradient descent on the Bellman equation, backpropagating the reward through the state space (episode) and averaging over many trials (epochs)</a:t>
            </a:r>
          </a:p>
          <a:p>
            <a:pPr marL="0" indent="0">
              <a:buNone/>
            </a:pPr>
            <a:endParaRPr lang="en-US" dirty="0"/>
          </a:p>
        </p:txBody>
      </p:sp>
    </p:spTree>
    <p:extLst>
      <p:ext uri="{BB962C8B-B14F-4D97-AF65-F5344CB8AC3E}">
        <p14:creationId xmlns:p14="http://schemas.microsoft.com/office/powerpoint/2010/main" val="65798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6C4A17-6616-4FA8-9921-F070E8EF20C9}"/>
              </a:ext>
            </a:extLst>
          </p:cNvPr>
          <p:cNvSpPr>
            <a:spLocks noGrp="1"/>
          </p:cNvSpPr>
          <p:nvPr>
            <p:ph type="title"/>
          </p:nvPr>
        </p:nvSpPr>
        <p:spPr/>
        <p:txBody>
          <a:bodyPr/>
          <a:lstStyle/>
          <a:p>
            <a:r>
              <a:rPr lang="de-DE" dirty="0"/>
              <a:t>Q-Learning &amp; Next-Best-Action</a:t>
            </a:r>
            <a:endParaRPr lang="en-US" dirty="0"/>
          </a:p>
        </p:txBody>
      </p:sp>
      <p:sp>
        <p:nvSpPr>
          <p:cNvPr id="3" name="Inhaltsplatzhalter 2">
            <a:extLst>
              <a:ext uri="{FF2B5EF4-FFF2-40B4-BE49-F238E27FC236}">
                <a16:creationId xmlns:a16="http://schemas.microsoft.com/office/drawing/2014/main" id="{25D8132E-C58A-4589-AA2F-DCAD20CF3EF1}"/>
              </a:ext>
            </a:extLst>
          </p:cNvPr>
          <p:cNvSpPr>
            <a:spLocks noGrp="1"/>
          </p:cNvSpPr>
          <p:nvPr>
            <p:ph idx="1"/>
          </p:nvPr>
        </p:nvSpPr>
        <p:spPr>
          <a:xfrm>
            <a:off x="838200" y="1589104"/>
            <a:ext cx="10515600" cy="5069148"/>
          </a:xfrm>
        </p:spPr>
        <p:txBody>
          <a:bodyPr>
            <a:normAutofit fontScale="92500" lnSpcReduction="10000"/>
          </a:bodyPr>
          <a:lstStyle/>
          <a:p>
            <a:r>
              <a:rPr lang="en-US" dirty="0"/>
              <a:t>(intuitively) Q-function = look-up table where the states “s” are rows and actions “a” are columns and the table elements are the Q(</a:t>
            </a:r>
            <a:r>
              <a:rPr lang="en-US" dirty="0" err="1"/>
              <a:t>s,a</a:t>
            </a:r>
            <a:r>
              <a:rPr lang="en-US" dirty="0"/>
              <a:t>), the rewards the agents gets when in state “s” and performing action “a”. The </a:t>
            </a:r>
            <a:r>
              <a:rPr lang="en-US" b="1" dirty="0"/>
              <a:t>next-best-action</a:t>
            </a:r>
            <a:r>
              <a:rPr lang="en-US" dirty="0"/>
              <a:t> to be performed by the agent at any state is the action with the highest reward</a:t>
            </a:r>
          </a:p>
          <a:p>
            <a:r>
              <a:rPr lang="de-DE" sz="3600" dirty="0"/>
              <a:t>Pseudo-code</a:t>
            </a:r>
            <a:endParaRPr lang="en-US" sz="3600" dirty="0"/>
          </a:p>
          <a:p>
            <a:pPr lvl="1"/>
            <a:r>
              <a:rPr lang="en-US" dirty="0"/>
              <a:t>Observe initial state s</a:t>
            </a:r>
            <a:endParaRPr lang="en-US" sz="3200" dirty="0"/>
          </a:p>
          <a:p>
            <a:pPr lvl="1"/>
            <a:r>
              <a:rPr lang="en-US" dirty="0"/>
              <a:t>Repeat</a:t>
            </a:r>
            <a:endParaRPr lang="en-US" sz="3200" dirty="0"/>
          </a:p>
          <a:p>
            <a:pPr lvl="2"/>
            <a:r>
              <a:rPr lang="en-US" dirty="0"/>
              <a:t>Select and carry out action a</a:t>
            </a:r>
            <a:endParaRPr lang="en-US" sz="2800" dirty="0"/>
          </a:p>
          <a:p>
            <a:pPr lvl="2"/>
            <a:r>
              <a:rPr lang="en-US" dirty="0"/>
              <a:t>Observe reward r and move to new state s’</a:t>
            </a:r>
            <a:endParaRPr lang="en-US" sz="2800" dirty="0"/>
          </a:p>
          <a:p>
            <a:pPr lvl="2"/>
            <a:r>
              <a:rPr lang="en-US" dirty="0"/>
              <a:t>Q(</a:t>
            </a:r>
            <a:r>
              <a:rPr lang="en-US" dirty="0" err="1"/>
              <a:t>s,a</a:t>
            </a:r>
            <a:r>
              <a:rPr lang="en-US"/>
              <a:t>) &lt;= </a:t>
            </a:r>
            <a:r>
              <a:rPr lang="en-US" dirty="0"/>
              <a:t>Q(</a:t>
            </a:r>
            <a:r>
              <a:rPr lang="en-US" dirty="0" err="1"/>
              <a:t>s,a</a:t>
            </a:r>
            <a:r>
              <a:rPr lang="en-US" dirty="0"/>
              <a:t>) + α*(r + γ*</a:t>
            </a:r>
            <a:r>
              <a:rPr lang="en-US" dirty="0" err="1"/>
              <a:t>max</a:t>
            </a:r>
            <a:r>
              <a:rPr lang="en-US" baseline="-25000" dirty="0" err="1"/>
              <a:t>a’</a:t>
            </a:r>
            <a:r>
              <a:rPr lang="en-US" dirty="0" err="1"/>
              <a:t>Q</a:t>
            </a:r>
            <a:r>
              <a:rPr lang="en-US" dirty="0"/>
              <a:t>(</a:t>
            </a:r>
            <a:r>
              <a:rPr lang="en-US" dirty="0" err="1"/>
              <a:t>s’,a</a:t>
            </a:r>
            <a:r>
              <a:rPr lang="en-US" dirty="0"/>
              <a:t>’)  – Q(</a:t>
            </a:r>
            <a:r>
              <a:rPr lang="en-US" dirty="0" err="1"/>
              <a:t>s,a</a:t>
            </a:r>
            <a:r>
              <a:rPr lang="en-US" dirty="0"/>
              <a:t>))</a:t>
            </a:r>
            <a:endParaRPr lang="en-US" sz="2800" dirty="0"/>
          </a:p>
          <a:p>
            <a:pPr lvl="2"/>
            <a:r>
              <a:rPr lang="en-US" dirty="0"/>
              <a:t>s = s’</a:t>
            </a:r>
            <a:endParaRPr lang="en-US" sz="2800" dirty="0"/>
          </a:p>
          <a:p>
            <a:pPr lvl="1"/>
            <a:r>
              <a:rPr lang="en-US" dirty="0"/>
              <a:t>Until game over</a:t>
            </a:r>
          </a:p>
          <a:p>
            <a:r>
              <a:rPr lang="en-US" dirty="0"/>
              <a:t>α </a:t>
            </a:r>
            <a:r>
              <a:rPr lang="de-DE" dirty="0" err="1"/>
              <a:t>is</a:t>
            </a:r>
            <a:r>
              <a:rPr lang="de-DE" dirty="0"/>
              <a:t> </a:t>
            </a:r>
            <a:r>
              <a:rPr lang="de-DE" dirty="0" err="1"/>
              <a:t>the</a:t>
            </a:r>
            <a:r>
              <a:rPr lang="de-DE" dirty="0"/>
              <a:t> </a:t>
            </a:r>
            <a:r>
              <a:rPr lang="de-DE" dirty="0" err="1"/>
              <a:t>learning</a:t>
            </a:r>
            <a:r>
              <a:rPr lang="de-DE" dirty="0"/>
              <a:t> rate</a:t>
            </a:r>
            <a:endParaRPr lang="en-US" dirty="0"/>
          </a:p>
        </p:txBody>
      </p:sp>
    </p:spTree>
    <p:extLst>
      <p:ext uri="{BB962C8B-B14F-4D97-AF65-F5344CB8AC3E}">
        <p14:creationId xmlns:p14="http://schemas.microsoft.com/office/powerpoint/2010/main" val="404002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E484-216F-42D2-B86A-59E8D1B8742B}"/>
              </a:ext>
            </a:extLst>
          </p:cNvPr>
          <p:cNvSpPr>
            <a:spLocks noGrp="1"/>
          </p:cNvSpPr>
          <p:nvPr>
            <p:ph type="title"/>
          </p:nvPr>
        </p:nvSpPr>
        <p:spPr/>
        <p:txBody>
          <a:bodyPr/>
          <a:lstStyle/>
          <a:p>
            <a:r>
              <a:rPr lang="en-US" dirty="0"/>
              <a:t>Deep Q-Network (DQN) as Q-Function</a:t>
            </a:r>
          </a:p>
        </p:txBody>
      </p:sp>
      <p:sp>
        <p:nvSpPr>
          <p:cNvPr id="3" name="Content Placeholder 2">
            <a:extLst>
              <a:ext uri="{FF2B5EF4-FFF2-40B4-BE49-F238E27FC236}">
                <a16:creationId xmlns:a16="http://schemas.microsoft.com/office/drawing/2014/main" id="{DA842C8B-750B-48D9-90B4-5937E8DDBCD6}"/>
              </a:ext>
            </a:extLst>
          </p:cNvPr>
          <p:cNvSpPr>
            <a:spLocks noGrp="1"/>
          </p:cNvSpPr>
          <p:nvPr>
            <p:ph idx="1"/>
          </p:nvPr>
        </p:nvSpPr>
        <p:spPr>
          <a:xfrm>
            <a:off x="838200" y="1600200"/>
            <a:ext cx="10515600" cy="5257800"/>
          </a:xfrm>
        </p:spPr>
        <p:txBody>
          <a:bodyPr>
            <a:normAutofit fontScale="92500" lnSpcReduction="20000"/>
          </a:bodyPr>
          <a:lstStyle/>
          <a:p>
            <a:r>
              <a:rPr lang="en-US" dirty="0"/>
              <a:t>In our implementation, a state s = a frame provided by the Doom Game, a frame of size 30 x 45 with 256 grey levels and 3 possible actions for the “basic” scenario” (</a:t>
            </a:r>
            <a:r>
              <a:rPr lang="en-US" dirty="0" err="1"/>
              <a:t>strafe_right</a:t>
            </a:r>
            <a:r>
              <a:rPr lang="en-US" dirty="0"/>
              <a:t>, </a:t>
            </a:r>
            <a:r>
              <a:rPr lang="en-US" dirty="0" err="1"/>
              <a:t>strafe_left</a:t>
            </a:r>
            <a:r>
              <a:rPr lang="en-US" dirty="0"/>
              <a:t>, fire) =&gt; state space of dimension 30 x 45 x 256 x 3 = ~</a:t>
            </a:r>
            <a:r>
              <a:rPr lang="en-US" b="1" dirty="0"/>
              <a:t>1 million</a:t>
            </a:r>
          </a:p>
          <a:p>
            <a:r>
              <a:rPr lang="en-US" dirty="0"/>
              <a:t>CNNs are perfect candidates for the Q-Function</a:t>
            </a:r>
          </a:p>
          <a:p>
            <a:pPr lvl="1"/>
            <a:r>
              <a:rPr lang="en-US" dirty="0"/>
              <a:t>local connectivity =&gt; avoid improbable pixel combinations</a:t>
            </a:r>
          </a:p>
          <a:p>
            <a:pPr lvl="1"/>
            <a:r>
              <a:rPr lang="en-US" dirty="0"/>
              <a:t>generally very good at finding good features out of structured data like images</a:t>
            </a:r>
          </a:p>
          <a:p>
            <a:r>
              <a:rPr lang="en-US" dirty="0"/>
              <a:t>CNN Implementation</a:t>
            </a:r>
          </a:p>
          <a:p>
            <a:pPr lvl="1"/>
            <a:r>
              <a:rPr lang="en-US" dirty="0"/>
              <a:t>fully connected layers</a:t>
            </a:r>
          </a:p>
          <a:p>
            <a:pPr lvl="1"/>
            <a:r>
              <a:rPr lang="en-US" dirty="0"/>
              <a:t>no pooling layers because the locations of the features in the image are important</a:t>
            </a:r>
          </a:p>
          <a:p>
            <a:r>
              <a:rPr lang="en-US" dirty="0"/>
              <a:t>How do we know the network has learnt?</a:t>
            </a:r>
          </a:p>
          <a:p>
            <a:pPr lvl="1"/>
            <a:r>
              <a:rPr lang="en-US" dirty="0"/>
              <a:t>Minimizing the difference of the squared error between </a:t>
            </a:r>
          </a:p>
          <a:p>
            <a:pPr lvl="2"/>
            <a:r>
              <a:rPr lang="en-US" dirty="0"/>
              <a:t>the current value of Q(</a:t>
            </a:r>
            <a:r>
              <a:rPr lang="en-US" dirty="0" err="1"/>
              <a:t>s,a</a:t>
            </a:r>
            <a:r>
              <a:rPr lang="en-US" dirty="0"/>
              <a:t>) (known at the beginning of the iteration)</a:t>
            </a:r>
          </a:p>
          <a:p>
            <a:pPr lvl="2"/>
            <a:r>
              <a:rPr lang="en-US" dirty="0"/>
              <a:t>the computed value in terms of the sum of the reward and discounted Q-value(</a:t>
            </a:r>
            <a:r>
              <a:rPr lang="en-US" dirty="0" err="1"/>
              <a:t>s’,a</a:t>
            </a:r>
            <a:r>
              <a:rPr lang="en-US" dirty="0"/>
              <a:t>’) one step into the future (calculated with the Bellman equation) </a:t>
            </a:r>
          </a:p>
          <a:p>
            <a:pPr lvl="1"/>
            <a:r>
              <a:rPr lang="en-US" dirty="0"/>
              <a:t>Loss function to be minimized:  L = ½ * [r + γ*max Q(s’, a’) - Q(</a:t>
            </a:r>
            <a:r>
              <a:rPr lang="en-US" dirty="0" err="1"/>
              <a:t>s,a</a:t>
            </a:r>
            <a:r>
              <a:rPr lang="en-US" dirty="0"/>
              <a:t>)]</a:t>
            </a:r>
            <a:r>
              <a:rPr lang="en-US" baseline="30000" dirty="0"/>
              <a:t>2</a:t>
            </a:r>
            <a:endParaRPr lang="en-US" dirty="0"/>
          </a:p>
        </p:txBody>
      </p:sp>
    </p:spTree>
    <p:extLst>
      <p:ext uri="{BB962C8B-B14F-4D97-AF65-F5344CB8AC3E}">
        <p14:creationId xmlns:p14="http://schemas.microsoft.com/office/powerpoint/2010/main" val="114914472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2486</Words>
  <Application>Microsoft Office PowerPoint</Application>
  <PresentationFormat>Widescreen</PresentationFormat>
  <Paragraphs>275</Paragraphs>
  <Slides>34</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vt:lpstr>
      <vt:lpstr>Building an AI-Bot playing the game Doom Applied Deep Reinforcement Learning</vt:lpstr>
      <vt:lpstr>Executive Summary</vt:lpstr>
      <vt:lpstr>Agenda</vt:lpstr>
      <vt:lpstr>Motivation &amp; Context</vt:lpstr>
      <vt:lpstr>Reinforcement Learning</vt:lpstr>
      <vt:lpstr>Markov Decision Process (MDP)</vt:lpstr>
      <vt:lpstr>Q-Learning &amp; the Bellman Equation</vt:lpstr>
      <vt:lpstr>Q-Learning &amp; Next-Best-Action</vt:lpstr>
      <vt:lpstr>Deep Q-Network (DQN) as Q-Function</vt:lpstr>
      <vt:lpstr>DQN Architecture</vt:lpstr>
      <vt:lpstr>Replay Memory</vt:lpstr>
      <vt:lpstr>Exploration / Exploitation</vt:lpstr>
      <vt:lpstr>The VizDoom Environment</vt:lpstr>
      <vt:lpstr>The VizDoom API</vt:lpstr>
      <vt:lpstr>Set-up</vt:lpstr>
      <vt:lpstr>Random walks</vt:lpstr>
      <vt:lpstr>Standard DQN</vt:lpstr>
      <vt:lpstr>PowerPoint Presentation</vt:lpstr>
      <vt:lpstr>Challenges</vt:lpstr>
      <vt:lpstr>Technique / Improvement 1: Double DQN</vt:lpstr>
      <vt:lpstr>Technique / Improvement 2: Dueling Architecture</vt:lpstr>
      <vt:lpstr>Dueling Double DQN</vt:lpstr>
      <vt:lpstr>Technique 3: Prioritized Experience Replay (PER)</vt:lpstr>
      <vt:lpstr>Technique 4: Async Advantage Actor-Critic (A3C)</vt:lpstr>
      <vt:lpstr>Technique 5: Direct Future Prediction (DFP)</vt:lpstr>
      <vt:lpstr>Technique 5: Direct Future Prediction (DFP)</vt:lpstr>
      <vt:lpstr>Technique 6: Imitation Learning</vt:lpstr>
      <vt:lpstr>Technique 7: Deep Recurrent Q-Networks (DRQN) &amp; Deep Attention  Recurrent Q-Networks (DARQN)</vt:lpstr>
      <vt:lpstr>Technique 8: Hierarchical DQN (h-DQN)</vt:lpstr>
      <vt:lpstr>Technique 9: Transfer Learning</vt:lpstr>
      <vt:lpstr>Conclusions</vt:lpstr>
      <vt:lpstr>References</vt:lpstr>
      <vt:lpstr>Resources</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AI Bot Playing the game Doom</dc:title>
  <dc:creator>Masson, Rodolphe</dc:creator>
  <cp:lastModifiedBy>Masson, Rodolphe</cp:lastModifiedBy>
  <cp:revision>210</cp:revision>
  <dcterms:created xsi:type="dcterms:W3CDTF">2018-03-29T13:50:20Z</dcterms:created>
  <dcterms:modified xsi:type="dcterms:W3CDTF">2018-05-24T16:04:06Z</dcterms:modified>
</cp:coreProperties>
</file>