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314" r:id="rId3"/>
    <p:sldId id="261" r:id="rId4"/>
    <p:sldId id="262" r:id="rId5"/>
    <p:sldId id="263" r:id="rId6"/>
    <p:sldId id="268" r:id="rId7"/>
    <p:sldId id="269" r:id="rId8"/>
    <p:sldId id="270" r:id="rId9"/>
    <p:sldId id="275" r:id="rId10"/>
    <p:sldId id="276" r:id="rId11"/>
    <p:sldId id="277" r:id="rId12"/>
    <p:sldId id="278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281" r:id="rId21"/>
    <p:sldId id="298" r:id="rId22"/>
    <p:sldId id="283" r:id="rId23"/>
    <p:sldId id="299" r:id="rId24"/>
    <p:sldId id="284" r:id="rId25"/>
    <p:sldId id="286" r:id="rId26"/>
    <p:sldId id="300" r:id="rId27"/>
    <p:sldId id="287" r:id="rId28"/>
    <p:sldId id="301" r:id="rId29"/>
    <p:sldId id="288" r:id="rId30"/>
    <p:sldId id="302" r:id="rId31"/>
    <p:sldId id="291" r:id="rId32"/>
    <p:sldId id="303" r:id="rId33"/>
    <p:sldId id="292" r:id="rId34"/>
    <p:sldId id="294" r:id="rId35"/>
    <p:sldId id="305" r:id="rId36"/>
    <p:sldId id="259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97" autoAdjust="0"/>
    <p:restoredTop sz="94618" autoAdjust="0"/>
  </p:normalViewPr>
  <p:slideViewPr>
    <p:cSldViewPr>
      <p:cViewPr varScale="1">
        <p:scale>
          <a:sx n="90" d="100"/>
          <a:sy n="90" d="100"/>
        </p:scale>
        <p:origin x="75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276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262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94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780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public  </a:t>
            </a:r>
            <a:r>
              <a:rPr lang="en-US" altLang="zh-CN" baseline="0" dirty="0"/>
              <a:t> </a:t>
            </a:r>
            <a:r>
              <a:rPr lang="en-US" altLang="zh-CN" dirty="0"/>
              <a:t>class   void</a:t>
            </a:r>
            <a:r>
              <a:rPr lang="zh-CN" altLang="en-US" baseline="0" dirty="0"/>
              <a:t>   </a:t>
            </a:r>
            <a:r>
              <a:rPr lang="en-US" altLang="zh-CN" baseline="0" dirty="0"/>
              <a:t>static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796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413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常量分类</a:t>
            </a:r>
            <a:endParaRPr lang="en-US" altLang="zh-CN" sz="2800" dirty="0"/>
          </a:p>
          <a:p>
            <a:pPr lvl="1"/>
            <a:r>
              <a:rPr lang="zh-CN" altLang="en-US" sz="2400" dirty="0"/>
              <a:t>字符串常量	用双引号括起来的内容</a:t>
            </a:r>
            <a:r>
              <a:rPr lang="en-US" altLang="zh-CN" sz="2400" dirty="0"/>
              <a:t>(“</a:t>
            </a:r>
            <a:r>
              <a:rPr lang="en-US" altLang="zh-CN" sz="2400" dirty="0" err="1"/>
              <a:t>HelloWorld</a:t>
            </a:r>
            <a:r>
              <a:rPr lang="en-US" altLang="zh-CN" sz="2400" dirty="0"/>
              <a:t>”)</a:t>
            </a:r>
          </a:p>
          <a:p>
            <a:pPr lvl="1"/>
            <a:r>
              <a:rPr lang="zh-CN" altLang="en-US" sz="2400" dirty="0"/>
              <a:t>整数常量	所有整数</a:t>
            </a:r>
            <a:r>
              <a:rPr lang="en-US" altLang="zh-CN" sz="2400" dirty="0"/>
              <a:t>(12,-23)</a:t>
            </a:r>
          </a:p>
          <a:p>
            <a:pPr lvl="1"/>
            <a:r>
              <a:rPr lang="zh-CN" altLang="en-US" sz="2400" dirty="0"/>
              <a:t>小数常量	所有小数</a:t>
            </a:r>
            <a:r>
              <a:rPr lang="en-US" altLang="zh-CN" sz="2400" dirty="0"/>
              <a:t>(12.34)</a:t>
            </a:r>
          </a:p>
          <a:p>
            <a:pPr lvl="1"/>
            <a:r>
              <a:rPr lang="zh-CN" altLang="en-US" sz="2400" dirty="0"/>
              <a:t>字符常量	用单引号括起来的内容</a:t>
            </a:r>
            <a:r>
              <a:rPr lang="en-US" altLang="zh-CN" sz="2400" dirty="0"/>
              <a:t>(‘a’,’A’,’0’)</a:t>
            </a:r>
          </a:p>
          <a:p>
            <a:pPr lvl="1"/>
            <a:r>
              <a:rPr lang="zh-CN" altLang="en-US" sz="2400" dirty="0"/>
              <a:t>布尔常量	较为特有，只有</a:t>
            </a:r>
            <a:r>
              <a:rPr lang="en-US" altLang="zh-CN" sz="2400" dirty="0"/>
              <a:t>true</a:t>
            </a:r>
            <a:r>
              <a:rPr lang="zh-CN" altLang="en-US" sz="2400" dirty="0"/>
              <a:t>和</a:t>
            </a:r>
            <a:r>
              <a:rPr lang="en-US" altLang="zh-CN" sz="2400" dirty="0"/>
              <a:t>false</a:t>
            </a:r>
          </a:p>
          <a:p>
            <a:pPr lvl="1"/>
            <a:r>
              <a:rPr lang="zh-CN" altLang="en-US" sz="2400" dirty="0"/>
              <a:t>空常量		</a:t>
            </a:r>
            <a:r>
              <a:rPr lang="en-US" altLang="zh-CN" sz="2400" dirty="0"/>
              <a:t>null(</a:t>
            </a:r>
            <a:r>
              <a:rPr lang="zh-CN" altLang="en-US" sz="2400" dirty="0"/>
              <a:t>数组部分讲解</a:t>
            </a:r>
            <a:r>
              <a:rPr lang="en-US" altLang="zh-CN" sz="2400" dirty="0"/>
              <a:t>)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17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789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891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436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41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018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3539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45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6425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7430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9524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073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75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551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482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802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05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698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690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1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vi/01.03_Eclipse&#30340;&#27010;&#36848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avi/01.04_Eclipse&#30340;&#22522;&#26412;&#20351;&#29992;(HelloWorld&#26696;&#20363;)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avi/01.05_Eclipse&#24037;&#20316;&#31354;&#38388;&#30340;&#22522;&#26412;&#35774;&#32622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code/Eclipse&#30340;&#22522;&#26412;&#20351;&#29992;&#21644;&#37197;&#32622;.txt" TargetMode="Externa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avi/01.06_Eclipse&#20013;&#39033;&#30446;&#30340;&#21024;&#38500;&#21644;&#23548;&#20837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avi/01.07_&#27880;&#37322;&#30340;&#27010;&#36848;&#21644;&#20998;&#31867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avi/01.08_&#20851;&#38190;&#23383;&#30340;&#27010;&#36848;&#21644;&#29305;&#28857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avi/01.09_&#24120;&#37327;&#30340;&#27010;&#36848;&#21644;&#20998;&#31867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avi/01.10_&#21464;&#37327;&#30340;&#27010;&#36848;&#21644;&#23450;&#20041;&#26684;&#24335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avi/01.11_&#25968;&#25454;&#31867;&#22411;&#30340;&#27010;&#36848;&#21644;&#20998;&#31867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avi/01.12_&#26631;&#35782;&#31526;&#30340;&#32452;&#25104;&#35268;&#21017;&#21644;&#27880;&#24847;&#20107;&#39033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avi/01.13_&#21464;&#37327;&#30340;&#23450;&#20041;&#21644;&#20351;&#29992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avi/01.14_&#21464;&#37327;&#23450;&#20041;&#30340;&#27880;&#24847;&#20107;&#39033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avi/01.15_&#31867;&#22411;&#36716;&#25442;&#20043;&#38544;&#24335;&#36716;&#25442;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avi/01.16_&#31867;&#22411;&#36716;&#25442;&#20043;&#24378;&#21046;&#36716;&#25442;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avi/01.01_Java&#35821;&#35328;&#27010;&#36848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avi/01.02_Java&#24320;&#21457;&#29615;&#22659;&#25645;&#24314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74" y="2276872"/>
            <a:ext cx="9144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基础知识</a:t>
            </a:r>
            <a:endParaRPr lang="en-US" altLang="zh-CN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Eclipse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的特性并完成安装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Eclipse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的概述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666084"/>
            <a:ext cx="3308004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Eclipse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需要安装吗？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22904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学习目标：独立编写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HelloWorld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案例并运行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Eclipse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的基本使用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(HelloWorld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Eclipse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HelloWorld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案例的步骤？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如何使用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Eclipse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运行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程序？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788024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148064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57467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>
            <a:off x="4788024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6" name="椭圆 35"/>
          <p:cNvSpPr/>
          <p:nvPr/>
        </p:nvSpPr>
        <p:spPr>
          <a:xfrm>
            <a:off x="5148064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3059832" y="2055350"/>
            <a:ext cx="576064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/>
              <a:t>使用</a:t>
            </a:r>
            <a:r>
              <a:rPr lang="en-US" altLang="zh-CN" sz="2400" dirty="0"/>
              <a:t>Eclipse</a:t>
            </a:r>
            <a:r>
              <a:rPr lang="zh-CN" altLang="en-US" sz="2400" dirty="0"/>
              <a:t>编写</a:t>
            </a:r>
            <a:r>
              <a:rPr lang="en-US" altLang="zh-CN" sz="2400" dirty="0"/>
              <a:t>HelloWorld</a:t>
            </a:r>
            <a:r>
              <a:rPr lang="zh-CN" altLang="en-US" sz="2400" dirty="0"/>
              <a:t>案例</a:t>
            </a:r>
            <a:endParaRPr lang="en-US" altLang="zh-CN" sz="2400" dirty="0"/>
          </a:p>
          <a:p>
            <a:pPr>
              <a:defRPr/>
            </a:pPr>
            <a:r>
              <a:rPr lang="en-US" altLang="zh-CN" dirty="0"/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创建项目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2.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创建包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3.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创建类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0" lvl="1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public class HelloWorld {}</a:t>
            </a:r>
          </a:p>
          <a:p>
            <a:pPr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4.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编写代码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0" lvl="1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public static void main(String[]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 marL="0" lvl="2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(“HelloWorld”);</a:t>
            </a:r>
          </a:p>
          <a:p>
            <a:pPr marL="0" lvl="1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}</a:t>
            </a:r>
          </a:p>
          <a:p>
            <a:pPr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5.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保存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6.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运行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67544" y="2636912"/>
            <a:ext cx="2232248" cy="2016224"/>
            <a:chOff x="829871" y="4136673"/>
            <a:chExt cx="2232248" cy="2016224"/>
          </a:xfrm>
        </p:grpSpPr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16" name="圆角矩形 15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Rectangle 2">
            <a:extLst>
              <a:ext uri="{FF2B5EF4-FFF2-40B4-BE49-F238E27FC236}">
                <a16:creationId xmlns:a16="http://schemas.microsoft.com/office/drawing/2014/main" id="{54FEDC1F-EDD3-438D-A5F8-A00F63921CB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Eclipse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的基本使用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(HelloWorld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117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学习目标：独立完成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Eclipse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工作空间的配置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Eclipse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工作空间的基本配置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控制台找不到了，怎么办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窗体给弄乱了，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怎么</a:t>
            </a:r>
            <a:r>
              <a:rPr lang="zh-CN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办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  <p:sp>
        <p:nvSpPr>
          <p:cNvPr id="14" name="椭圆 13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6" name="椭圆 15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35897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131840" y="2420888"/>
            <a:ext cx="582737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(6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参考操作文档完成以下操作：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设置行号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调整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代码区域的字体大小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调整控制台字体大小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把窗体弄乱，在重置窗口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Console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控制台关掉，再让他显示出来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8" name="圆角矩形 27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Eclipse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工作空间的基本配置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3" name="椭圆 12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aphicFrame>
        <p:nvGraphicFramePr>
          <p:cNvPr id="2" name="对象 1">
            <a:hlinkClick r:id="rId3" action="ppaction://hlinkfile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542403"/>
              </p:ext>
            </p:extLst>
          </p:nvPr>
        </p:nvGraphicFramePr>
        <p:xfrm>
          <a:off x="2915816" y="4653136"/>
          <a:ext cx="2468846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" name="包装程序外壳对象" showAsIcon="1" r:id="rId4" imgW="2439000" imgH="711360" progId="Package">
                  <p:embed/>
                </p:oleObj>
              </mc:Choice>
              <mc:Fallback>
                <p:oleObj name="包装程序外壳对象" showAsIcon="1" r:id="rId4" imgW="2439000" imgH="711360" progId="Package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15816" y="4653136"/>
                        <a:ext cx="2468846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6090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169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学习目标：独立完成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Eclipse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中项目的删除和导入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Eclipse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中项目的删除和导入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删除项目是勾选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Delete project contents on disk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这个选项是否会从硬盘上删除整个项目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" name="图片 28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644008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004048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44966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563888" y="2636912"/>
            <a:ext cx="525002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(4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创建一个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test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的项目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test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项目（不要勾选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Delete project contents on disk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找到项目的工作空间，将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test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项目导入到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eclipse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056189" y="2636912"/>
            <a:ext cx="2232248" cy="2016224"/>
            <a:chOff x="829871" y="4136673"/>
            <a:chExt cx="2232248" cy="2016224"/>
          </a:xfrm>
        </p:grpSpPr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8" name="圆角矩形 27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Eclipse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中项目的删除和导入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716016" y="207515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3" name="椭圆 32"/>
          <p:cNvSpPr/>
          <p:nvPr/>
        </p:nvSpPr>
        <p:spPr>
          <a:xfrm>
            <a:off x="5148064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60797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67544" y="4005064"/>
            <a:ext cx="8668199" cy="2494151"/>
            <a:chOff x="525732" y="1268760"/>
            <a:chExt cx="8668199" cy="2494151"/>
          </a:xfrm>
        </p:grpSpPr>
        <p:sp>
          <p:nvSpPr>
            <p:cNvPr id="10" name="矩形 9"/>
            <p:cNvSpPr/>
            <p:nvPr/>
          </p:nvSpPr>
          <p:spPr>
            <a:xfrm>
              <a:off x="525732" y="1268760"/>
              <a:ext cx="1656184" cy="2016224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>
                  <a:latin typeface="+mn-ea"/>
                </a:rPr>
                <a:t>03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181916" y="1268760"/>
              <a:ext cx="5570756" cy="11387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注释、关键字、常量、变量、数据类型、标识符</a:t>
              </a:r>
              <a:endParaRPr lang="id-ID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Clr>
                  <a:srgbClr val="C0392B"/>
                </a:buClr>
              </a:pPr>
              <a:endParaRPr lang="id-ID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87479" y="1700808"/>
              <a:ext cx="7006452" cy="2062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3.1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注释的概述和分类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   3.7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变量的定义和使用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 </a:t>
              </a: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3.2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关键字的概述和特点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   3.8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变量定义的注意事项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3.3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常量的概述和分类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   3.9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类型转换之隐式转换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3.4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变量的概述和定义格式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   3.10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类型转换之强制转换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3.5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数据类型的概述和分类      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3.6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标识符的组成规则和注意事项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182107" y="1268760"/>
              <a:ext cx="6192688" cy="2016224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83568" y="2564904"/>
            <a:ext cx="3873330" cy="872110"/>
            <a:chOff x="525732" y="3546988"/>
            <a:chExt cx="3873330" cy="872110"/>
          </a:xfrm>
        </p:grpSpPr>
        <p:sp>
          <p:nvSpPr>
            <p:cNvPr id="19" name="矩形 18"/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346623" y="3772767"/>
              <a:ext cx="305243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Eclipse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的概述、配置及使用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0D71F2D-E918-4179-992E-58729EE45DDE}"/>
              </a:ext>
            </a:extLst>
          </p:cNvPr>
          <p:cNvGrpSpPr/>
          <p:nvPr/>
        </p:nvGrpSpPr>
        <p:grpSpPr>
          <a:xfrm>
            <a:off x="683568" y="1196752"/>
            <a:ext cx="3544970" cy="872110"/>
            <a:chOff x="525732" y="3546988"/>
            <a:chExt cx="3544970" cy="87211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430DB61-0C61-4B51-A4E8-8DAA1EA23F80}"/>
                </a:ext>
              </a:extLst>
            </p:cNvPr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7147202-11E2-43D2-894E-C2FFD6C9F026}"/>
                </a:ext>
              </a:extLst>
            </p:cNvPr>
            <p:cNvSpPr/>
            <p:nvPr/>
          </p:nvSpPr>
          <p:spPr>
            <a:xfrm>
              <a:off x="1346623" y="3772767"/>
              <a:ext cx="272407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Java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概述、开发环境搭建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83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学习目标：阐述注释的作用和分类并在代码中测试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注释的概述和分类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注释的作用是什么？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5" name="椭圆 14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5580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注释的概述和分类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91880" y="2636912"/>
            <a:ext cx="5796136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注释的作用是什么？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A: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提高代码的阅读性 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解释说明程序的文字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C: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注释没有意义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  D: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注释让代码看起来更乱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注释分为哪几类？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：单行注释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：多行注释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：文档注释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：以上都不是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71600" y="2636912"/>
            <a:ext cx="2232248" cy="2016224"/>
            <a:chOff x="827584" y="2564904"/>
            <a:chExt cx="2232248" cy="2016224"/>
          </a:xfrm>
        </p:grpSpPr>
        <p:sp>
          <p:nvSpPr>
            <p:cNvPr id="15" name="圆角矩形 14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20" name="椭圆 19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2" name="椭圆 21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1535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28"/>
          <p:cNvSpPr txBox="1"/>
          <p:nvPr/>
        </p:nvSpPr>
        <p:spPr>
          <a:xfrm>
            <a:off x="2143977" y="2173000"/>
            <a:ext cx="4806424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应用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独立完成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Java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开发环境的搭建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3" name="TextBox 128"/>
          <p:cNvSpPr txBox="1"/>
          <p:nvPr/>
        </p:nvSpPr>
        <p:spPr>
          <a:xfrm>
            <a:off x="2143977" y="2893080"/>
            <a:ext cx="5132475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应用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独立完成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Eclipse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工作空间的配置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4" name="TextBox 128"/>
          <p:cNvSpPr txBox="1"/>
          <p:nvPr/>
        </p:nvSpPr>
        <p:spPr>
          <a:xfrm>
            <a:off x="2143977" y="3613160"/>
            <a:ext cx="5638255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应用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独立编写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Helloworld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案例并测试运行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5" name="TextBox 128"/>
          <p:cNvSpPr txBox="1"/>
          <p:nvPr/>
        </p:nvSpPr>
        <p:spPr>
          <a:xfrm>
            <a:off x="2161553" y="4321875"/>
            <a:ext cx="5638255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应用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独立编写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Helloworld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案例并测试运行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6" name="TextBox 128"/>
          <p:cNvSpPr txBox="1"/>
          <p:nvPr/>
        </p:nvSpPr>
        <p:spPr>
          <a:xfrm>
            <a:off x="2145189" y="5004702"/>
            <a:ext cx="5836193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应用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阐述常量及变量的概念并编写测试案例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7" name="TextBox 128"/>
          <p:cNvSpPr txBox="1"/>
          <p:nvPr/>
        </p:nvSpPr>
        <p:spPr>
          <a:xfrm>
            <a:off x="2145189" y="5727372"/>
            <a:ext cx="5579712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应用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阐述类型转换的概念并编写测试案例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018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中关键字的含义及特点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关键字的概述和特点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关键字具有什么特点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494C2E9-0CB6-4867-BE90-AB2D3E9AE0EE}"/>
              </a:ext>
            </a:extLst>
          </p:cNvPr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22219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关键字的概述和特点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91880" y="2780928"/>
            <a:ext cx="5796136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修改下面的代码，让代码能够正确执行：</a:t>
            </a: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public Class HelloWorld {</a:t>
            </a: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pubLic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static Void main(String[]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("HelloWorld");</a:t>
            </a: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}</a:t>
            </a: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20" name="椭圆 19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56776D1-EF26-4A98-8A9C-3F803C082423}"/>
              </a:ext>
            </a:extLst>
          </p:cNvPr>
          <p:cNvGrpSpPr/>
          <p:nvPr/>
        </p:nvGrpSpPr>
        <p:grpSpPr>
          <a:xfrm>
            <a:off x="755576" y="2708920"/>
            <a:ext cx="2232248" cy="2016224"/>
            <a:chOff x="829871" y="4136673"/>
            <a:chExt cx="2232248" cy="2016224"/>
          </a:xfrm>
        </p:grpSpPr>
        <p:sp>
          <p:nvSpPr>
            <p:cNvPr id="21" name="内容占位符 2">
              <a:extLst>
                <a:ext uri="{FF2B5EF4-FFF2-40B4-BE49-F238E27FC236}">
                  <a16:creationId xmlns:a16="http://schemas.microsoft.com/office/drawing/2014/main" id="{CBFBD20C-5165-45F6-A559-F96421D0E8FF}"/>
                </a:ext>
              </a:extLst>
            </p:cNvPr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C047E800-E8EA-4E65-A68C-50AD77081D39}"/>
                </a:ext>
              </a:extLst>
            </p:cNvPr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9FC64271-06C4-4B14-9899-10BD4F461983}"/>
                  </a:ext>
                </a:extLst>
              </p:cNvPr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>
                <a:extLst>
                  <a:ext uri="{FF2B5EF4-FFF2-40B4-BE49-F238E27FC236}">
                    <a16:creationId xmlns:a16="http://schemas.microsoft.com/office/drawing/2014/main" id="{39337F34-AE35-41E7-A8D6-F3DC60E41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7">
              <a:extLst>
                <a:ext uri="{FF2B5EF4-FFF2-40B4-BE49-F238E27FC236}">
                  <a16:creationId xmlns:a16="http://schemas.microsoft.com/office/drawing/2014/main" id="{07DB3E62-A32D-4EA4-9853-151BFCD7D8AB}"/>
                </a:ext>
              </a:extLst>
            </p:cNvPr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椭圆 26">
            <a:extLst>
              <a:ext uri="{FF2B5EF4-FFF2-40B4-BE49-F238E27FC236}">
                <a16:creationId xmlns:a16="http://schemas.microsoft.com/office/drawing/2014/main" id="{EB5AE056-D04B-4AAD-A279-9EF18D2A1CD2}"/>
              </a:ext>
            </a:extLst>
          </p:cNvPr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15606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学习目标：阐述常量的概念及分类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并编写代码测试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常量的概述和分类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常量可以分为哪几类？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4" name="椭圆 13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5" name="椭圆 14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12886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常量的概述和分类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91880" y="3017160"/>
            <a:ext cx="5796136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以下哪些是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中常量的分类？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A: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字符串常量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B: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整数常量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C: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小数常量   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字符常量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E: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布尔常量    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空常量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71600" y="2636912"/>
            <a:ext cx="2232248" cy="2016224"/>
            <a:chOff x="827584" y="2564904"/>
            <a:chExt cx="2232248" cy="2016224"/>
          </a:xfrm>
        </p:grpSpPr>
        <p:sp>
          <p:nvSpPr>
            <p:cNvPr id="15" name="圆角矩形 14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20" name="椭圆 19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2" name="椭圆 21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38712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学习目标：阐述变量的概念及定义格式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变量的概述和定义格式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变量定义的格式是什么？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98105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169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中数据类型的概念和分类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3.5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数据类型概述和分类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数据类型分为几类？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基本数据类型分为几类？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6" name="椭圆 15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8283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3.5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数据类型概述和分类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47864" y="2202984"/>
            <a:ext cx="5796136" cy="359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基本数据类型可以分为哪几类？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A: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整数类型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B: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浮点数类型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C: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字符类型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D: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布尔类型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数据类型占用几个字节？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A: 1    B:2    C:4    D:8</a:t>
            </a: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整数的默认类型是什么？浮点数的默认类型是什么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A:int float           B:byte,float   </a:t>
            </a: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C:long,double    D:int,doule</a:t>
            </a: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类型和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类型要注意什么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A: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类型和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类型数据的时候，直接定义即可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B: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类型加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，定义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类型不用加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l</a:t>
            </a: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C: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类型加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类型加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L</a:t>
            </a: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D: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类型不用加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类型要加上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L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971600" y="2780928"/>
            <a:ext cx="2232248" cy="2016224"/>
            <a:chOff x="827584" y="2564904"/>
            <a:chExt cx="2232248" cy="2016224"/>
          </a:xfrm>
        </p:grpSpPr>
        <p:sp>
          <p:nvSpPr>
            <p:cNvPr id="15" name="圆角矩形 14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20" name="椭圆 19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2" name="椭圆 21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6410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学习目标：阐述标识符的组成规则和注意事项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3.6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标识符的组成和注意事项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变量名能否以数字开头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6" name="椭圆 15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6221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3.6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标识符的组成和注意事项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47864" y="2876685"/>
            <a:ext cx="5796136" cy="156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下面哪些标识符是正确的：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A:8Student</a:t>
            </a: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B:Student8</a:t>
            </a: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C:className</a:t>
            </a: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D:class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71600" y="2636912"/>
            <a:ext cx="2232248" cy="2016224"/>
            <a:chOff x="827584" y="2564904"/>
            <a:chExt cx="2232248" cy="2016224"/>
          </a:xfrm>
        </p:grpSpPr>
        <p:sp>
          <p:nvSpPr>
            <p:cNvPr id="15" name="圆角矩形 14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20" name="椭圆 19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2" name="椭圆 21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06390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学习目标：能够定义不同的基本数据类型并打印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3.7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变量的定义和使用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3" name="圆角矩形 45">
            <a:extLst>
              <a:ext uri="{FF2B5EF4-FFF2-40B4-BE49-F238E27FC236}">
                <a16:creationId xmlns:a16="http://schemas.microsoft.com/office/drawing/2014/main" id="{770EBC94-027A-4AE6-ABF9-B3D0F012D898}"/>
              </a:ext>
            </a:extLst>
          </p:cNvPr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类型变量要注意什么问题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类型变量要注意什么问题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35719C5-8662-4FB7-817B-CF28C43B41B6}"/>
              </a:ext>
            </a:extLst>
          </p:cNvPr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7567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TextBox 128"/>
          <p:cNvSpPr txBox="1"/>
          <p:nvPr/>
        </p:nvSpPr>
        <p:spPr>
          <a:xfrm>
            <a:off x="1687447" y="2924944"/>
            <a:ext cx="3267541" cy="667479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Java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概述、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开发环境搭建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4" name="TextBox 128"/>
          <p:cNvSpPr txBox="1"/>
          <p:nvPr/>
        </p:nvSpPr>
        <p:spPr>
          <a:xfrm>
            <a:off x="1687447" y="3645024"/>
            <a:ext cx="3593592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Eclipse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的概述、配置及使用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9" name="TextBox 128"/>
          <p:cNvSpPr txBox="1"/>
          <p:nvPr/>
        </p:nvSpPr>
        <p:spPr>
          <a:xfrm>
            <a:off x="1687447" y="4365104"/>
            <a:ext cx="5836193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注释、关键字、常量、变量、数据类型、标识符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05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172985" y="1556792"/>
            <a:ext cx="597666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(7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-------------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整型变量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---------------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byte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数据类型变量并打印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short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数据类型变量并打印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数据类型变量并打印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数据类型变量并打印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-------------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浮点型变量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-------------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数据类型变量并打印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数据类型变量并打印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-------------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字符型变量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------------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数据类型变量并打印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-------------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布尔型变量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-----------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booelan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数据类型变量并打印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11560" y="2780928"/>
            <a:ext cx="2232248" cy="2016224"/>
            <a:chOff x="829871" y="4136673"/>
            <a:chExt cx="2232248" cy="2016224"/>
          </a:xfrm>
        </p:grpSpPr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8" name="圆角矩形 27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椭圆 19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1" name="椭圆 20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5AD68C4-6E9A-4C0B-9FD2-8A00043AF8E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3.7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变量的定义和使用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8967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学习目标：阐述定义变量要注意的事项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3.8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变量定义的注意事项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定义的变量，如何确定该变量的有效作用范围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未初始化的变量能够直接使用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marL="285750" indent="-285750">
              <a:buFont typeface="Wingdings" pitchFamily="2" charset="2"/>
              <a:buChar char="Ø"/>
            </a:pP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6" name="椭圆 15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0371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3.8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变量定义的注意事项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28578" y="2852936"/>
            <a:ext cx="5796136" cy="156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正确完成变量声明和赋值的是：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A:int age = 20;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B:int age;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C:age = 20;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D:int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age,age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20;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971600" y="2636912"/>
            <a:ext cx="2232248" cy="2016224"/>
            <a:chOff x="827584" y="2564904"/>
            <a:chExt cx="2232248" cy="2016224"/>
          </a:xfrm>
        </p:grpSpPr>
        <p:sp>
          <p:nvSpPr>
            <p:cNvPr id="15" name="圆角矩形 14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20" name="椭圆 19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2" name="椭圆 21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31910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学习目标：阐述什么是隐式数据类型转换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3.9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类型转换之隐式转换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小数据类型数据  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大数据类型数据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，如果使用小的数据类型接收相加结果是否会报错？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如果使用大的数据类型接收相加结果会报错吗？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6" name="椭圆 15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10403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学习目标：独立编写测试强制类型转换的案例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3.10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类型转换之强制转换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如果使用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byte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类型去接受一个 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类型的数据，如何不让报错呢？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6" name="椭圆 15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01282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419872" y="2348880"/>
            <a:ext cx="597666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(6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byte  b1 = 10;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byte  b2 = 20;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byte b3= b1 + b2;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是否会出现问题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如果有问题有几种解决办法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? </a:t>
            </a: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A: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b3 = b1+b2;</a:t>
            </a: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B: byte b3 = (byte)b1+b2;</a:t>
            </a: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C: byte b3 = (byte)(b1+b2);</a:t>
            </a: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D: byte b3 = b1+(byte)b2;</a:t>
            </a: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3.10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类型转换之强制转换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55576" y="2852936"/>
            <a:ext cx="2232248" cy="2016224"/>
            <a:chOff x="827584" y="2564904"/>
            <a:chExt cx="2232248" cy="2016224"/>
          </a:xfrm>
        </p:grpSpPr>
        <p:sp>
          <p:nvSpPr>
            <p:cNvPr id="13" name="圆角矩形 12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18" name="椭圆 17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9" name="椭圆 18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228560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25732" y="1268760"/>
            <a:ext cx="9086828" cy="1728192"/>
            <a:chOff x="525732" y="1268760"/>
            <a:chExt cx="9086828" cy="1728192"/>
          </a:xfrm>
        </p:grpSpPr>
        <p:sp>
          <p:nvSpPr>
            <p:cNvPr id="16" name="矩形 15"/>
            <p:cNvSpPr/>
            <p:nvPr/>
          </p:nvSpPr>
          <p:spPr>
            <a:xfrm>
              <a:off x="525732" y="1268760"/>
              <a:ext cx="1656184" cy="1728192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>
                  <a:latin typeface="+mn-ea"/>
                </a:rPr>
                <a:t>01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195736" y="1383953"/>
              <a:ext cx="676875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Java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概述、开发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环境搭建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195736" y="1772816"/>
              <a:ext cx="7416824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1.1 Java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语言概述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	</a:t>
              </a: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1.2 </a:t>
              </a:r>
              <a:r>
                <a:rPr lang="en-US" altLang="zh-CN" sz="1600" dirty="0"/>
                <a:t>J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ava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开发环境搭建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2182107" y="1268760"/>
              <a:ext cx="6192688" cy="1728192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39552" y="3501008"/>
            <a:ext cx="6696744" cy="820891"/>
            <a:chOff x="525732" y="3546988"/>
            <a:chExt cx="6696744" cy="820891"/>
          </a:xfrm>
        </p:grpSpPr>
        <p:sp>
          <p:nvSpPr>
            <p:cNvPr id="30" name="矩形 29"/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346623" y="3772767"/>
              <a:ext cx="587585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Eclipse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的概述、配置及使用</a:t>
              </a:r>
              <a:endParaRPr lang="id-ID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39552" y="4941168"/>
            <a:ext cx="6391647" cy="820891"/>
            <a:chOff x="525732" y="3546988"/>
            <a:chExt cx="6391647" cy="820891"/>
          </a:xfrm>
        </p:grpSpPr>
        <p:sp>
          <p:nvSpPr>
            <p:cNvPr id="11" name="矩形 10"/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346623" y="3772767"/>
              <a:ext cx="557075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注释、关键字、常量、变量、数据类型、标识符</a:t>
              </a:r>
              <a:endParaRPr lang="id-ID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02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Java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语言概述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4574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语言平台版本和跨平台的原理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语言平台版本分别是什么？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语言为什么能够跨平台？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4860032" y="244535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" name="图片 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E5936DC4-2712-465B-ABFC-D62866321298}"/>
              </a:ext>
            </a:extLst>
          </p:cNvPr>
          <p:cNvSpPr/>
          <p:nvPr/>
        </p:nvSpPr>
        <p:spPr>
          <a:xfrm>
            <a:off x="5220072" y="244535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23062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Java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语言概述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7" name="椭圆 16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3131840" y="3212976"/>
            <a:ext cx="5796136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语言由（）保证程序的跨平台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JVM   B : JRE   C : JDK    D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：以上都正确</a:t>
            </a:r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有哪些（）版本？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 :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JavaSE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B : JavaME   C :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JavaEE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D :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以上都不是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11560" y="2708920"/>
            <a:ext cx="2232248" cy="2016224"/>
            <a:chOff x="827584" y="2564904"/>
            <a:chExt cx="2232248" cy="2016224"/>
          </a:xfrm>
        </p:grpSpPr>
        <p:sp>
          <p:nvSpPr>
            <p:cNvPr id="20" name="圆角矩形 19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1664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5116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学习目标：独立完成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开发环境的搭建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\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环境变量配置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en-US" altLang="zh-CN" sz="2400" dirty="0"/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开发环境搭建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如何配置环境变量？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如何校验环境变量是否配置成功？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" name="图片 28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30" name="椭圆 29"/>
          <p:cNvSpPr/>
          <p:nvPr/>
        </p:nvSpPr>
        <p:spPr>
          <a:xfrm>
            <a:off x="4716016" y="207515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5148064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94205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316621" y="2420888"/>
            <a:ext cx="5827379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path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环境变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计算机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右键属性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高级系统设置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高级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环境变量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系统变量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新建变量名为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JAVA_HOME 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变量值为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安装目录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 d:/develop/jdk1.7)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path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环境变量最前面添加如下内容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 %JAVA_HOME%\bin;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8" name="圆角矩形 27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en-US" altLang="zh-CN" sz="2400" dirty="0"/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开发环境搭建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716016" y="207515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3" name="椭圆 32"/>
          <p:cNvSpPr/>
          <p:nvPr/>
        </p:nvSpPr>
        <p:spPr>
          <a:xfrm>
            <a:off x="5148064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3773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67544" y="2669772"/>
            <a:ext cx="9145016" cy="2112864"/>
            <a:chOff x="525732" y="1268760"/>
            <a:chExt cx="9145016" cy="2112864"/>
          </a:xfrm>
        </p:grpSpPr>
        <p:sp>
          <p:nvSpPr>
            <p:cNvPr id="10" name="矩形 9"/>
            <p:cNvSpPr/>
            <p:nvPr/>
          </p:nvSpPr>
          <p:spPr>
            <a:xfrm>
              <a:off x="525732" y="1268760"/>
              <a:ext cx="1656184" cy="1728192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>
                  <a:latin typeface="+mn-ea"/>
                </a:rPr>
                <a:t>02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239032" y="1383953"/>
              <a:ext cx="5055451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Eclipse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的概述、配置及使用</a:t>
              </a:r>
              <a:endParaRPr lang="id-ID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Clr>
                  <a:srgbClr val="C0392B"/>
                </a:buClr>
              </a:pP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253924" y="1811964"/>
              <a:ext cx="741682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2.1 Eclipse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的概述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	 </a:t>
              </a: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2.2 Eclipse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的基本使用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(HelloWorld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案例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2.3 Eclipse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工作空间的基本设置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2.4 Eclipse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中项目的删除和导入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187517" y="1268760"/>
              <a:ext cx="6192688" cy="1728192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83568" y="1196752"/>
            <a:ext cx="3544970" cy="872110"/>
            <a:chOff x="525732" y="3546988"/>
            <a:chExt cx="3544970" cy="872110"/>
          </a:xfrm>
        </p:grpSpPr>
        <p:sp>
          <p:nvSpPr>
            <p:cNvPr id="15" name="矩形 14"/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346623" y="3772767"/>
              <a:ext cx="272407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Java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概述、开发环境搭建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780B1E7-E723-4311-B10F-20CE91D24FA0}"/>
              </a:ext>
            </a:extLst>
          </p:cNvPr>
          <p:cNvGrpSpPr/>
          <p:nvPr/>
        </p:nvGrpSpPr>
        <p:grpSpPr>
          <a:xfrm>
            <a:off x="683568" y="5009937"/>
            <a:ext cx="6391647" cy="820891"/>
            <a:chOff x="525732" y="3546988"/>
            <a:chExt cx="6391647" cy="82089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4680AA2-CD3E-44E1-A70E-3041B0600C2A}"/>
                </a:ext>
              </a:extLst>
            </p:cNvPr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565D36E-CB06-48F7-BDF4-AE13AA1671CC}"/>
                </a:ext>
              </a:extLst>
            </p:cNvPr>
            <p:cNvSpPr/>
            <p:nvPr/>
          </p:nvSpPr>
          <p:spPr>
            <a:xfrm>
              <a:off x="1346623" y="3772767"/>
              <a:ext cx="557075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注释、关键字、常量、变量、数据类型、标识符</a:t>
              </a:r>
              <a:endParaRPr lang="id-ID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096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9205</TotalTime>
  <Words>1846</Words>
  <Application>Microsoft Office PowerPoint</Application>
  <PresentationFormat>全屏显示(4:3)</PresentationFormat>
  <Paragraphs>406</Paragraphs>
  <Slides>36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1.1 Java语言概述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xyn</cp:lastModifiedBy>
  <cp:revision>1760</cp:revision>
  <dcterms:created xsi:type="dcterms:W3CDTF">2015-06-29T07:19:00Z</dcterms:created>
  <dcterms:modified xsi:type="dcterms:W3CDTF">2017-08-22T07:56:51Z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