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5" r:id="rId3"/>
    <p:sldId id="261" r:id="rId4"/>
    <p:sldId id="262" r:id="rId5"/>
    <p:sldId id="276" r:id="rId6"/>
    <p:sldId id="280" r:id="rId7"/>
    <p:sldId id="297" r:id="rId8"/>
    <p:sldId id="281" r:id="rId9"/>
    <p:sldId id="298" r:id="rId10"/>
    <p:sldId id="307" r:id="rId11"/>
    <p:sldId id="318" r:id="rId12"/>
    <p:sldId id="308" r:id="rId13"/>
    <p:sldId id="309" r:id="rId14"/>
    <p:sldId id="320" r:id="rId15"/>
    <p:sldId id="311" r:id="rId16"/>
    <p:sldId id="322" r:id="rId17"/>
    <p:sldId id="312" r:id="rId18"/>
    <p:sldId id="323" r:id="rId19"/>
    <p:sldId id="282" r:id="rId20"/>
    <p:sldId id="283" r:id="rId21"/>
    <p:sldId id="325" r:id="rId22"/>
    <p:sldId id="284" r:id="rId23"/>
    <p:sldId id="326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4424" autoAdjust="0"/>
  </p:normalViewPr>
  <p:slideViewPr>
    <p:cSldViewPr>
      <p:cViewPr varScale="1">
        <p:scale>
          <a:sx n="74" d="100"/>
          <a:sy n="74" d="100"/>
        </p:scale>
        <p:origin x="10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4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0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9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1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1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导包的目的是将</a:t>
            </a:r>
            <a:r>
              <a:rPr lang="en-US" altLang="zh-CN" dirty="0"/>
              <a:t>JDK</a:t>
            </a:r>
            <a:r>
              <a:rPr lang="zh-CN" altLang="en-US" dirty="0"/>
              <a:t>提供在</a:t>
            </a:r>
            <a:r>
              <a:rPr lang="en-US" altLang="zh-CN" dirty="0" err="1"/>
              <a:t>java.util</a:t>
            </a:r>
            <a:r>
              <a:rPr lang="zh-CN" altLang="en-US" dirty="0"/>
              <a:t>包中的</a:t>
            </a:r>
            <a:r>
              <a:rPr lang="en-US" altLang="zh-CN" dirty="0"/>
              <a:t>Scanner</a:t>
            </a:r>
            <a:r>
              <a:rPr lang="zh-CN" altLang="en-US" dirty="0"/>
              <a:t>类引用到本类中使用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导包</a:t>
            </a:r>
            <a:endParaRPr lang="en-US" altLang="zh-CN" dirty="0"/>
          </a:p>
          <a:p>
            <a:r>
              <a:rPr lang="en-US" altLang="zh-CN" dirty="0"/>
              <a:t>Import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java.util.Scanner</a:t>
            </a:r>
            <a:r>
              <a:rPr lang="en-US" altLang="zh-CN" baseline="0" dirty="0"/>
              <a:t>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创建对象</a:t>
            </a:r>
            <a:endParaRPr lang="en-US" altLang="zh-CN" dirty="0"/>
          </a:p>
          <a:p>
            <a:r>
              <a:rPr lang="en-US" altLang="zh-CN" dirty="0"/>
              <a:t>Scanner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sc</a:t>
            </a:r>
            <a:r>
              <a:rPr lang="en-US" altLang="zh-CN" baseline="0" dirty="0"/>
              <a:t> = new Scanner(System.in);</a:t>
            </a:r>
          </a:p>
          <a:p>
            <a:r>
              <a:rPr lang="en-US" altLang="zh-CN" baseline="0" dirty="0"/>
              <a:t>3.</a:t>
            </a:r>
            <a:r>
              <a:rPr lang="zh-CN" altLang="en-US" baseline="0" dirty="0"/>
              <a:t>调用方法</a:t>
            </a:r>
            <a:endParaRPr lang="en-US" altLang="zh-CN" baseline="0" dirty="0"/>
          </a:p>
          <a:p>
            <a:r>
              <a:rPr lang="en-US" altLang="zh-CN" baseline="0" dirty="0" err="1"/>
              <a:t>int</a:t>
            </a:r>
            <a:r>
              <a:rPr lang="en-US" altLang="zh-CN" baseline="0" dirty="0"/>
              <a:t>  a = </a:t>
            </a:r>
            <a:r>
              <a:rPr lang="en-US" altLang="zh-CN" baseline="0" dirty="0" err="1"/>
              <a:t>sc.nextInt</a:t>
            </a:r>
            <a:r>
              <a:rPr lang="en-US" altLang="zh-CN" baseline="0" dirty="0"/>
              <a:t>();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61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9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9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45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1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71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87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794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28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30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3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4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5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2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1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vi/02.04_&#36171;&#20540;&#36816;&#31639;&#31526;&#30340;&#27010;&#36848;&#21644;&#29992;&#2786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vi/02.05_&#20851;&#31995;&#36816;&#31639;&#31526;&#30340;&#27010;&#36848;&#21644;&#20351;&#2999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vi/02.06_&#36923;&#36753;&#36816;&#31639;&#31526;&#30340;&#27010;&#36848;&#21644;&#20351;&#2999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02.07_&#19977;&#20803;&#36816;&#31639;&#31526;&#30340;&#27010;&#36848;&#21644;&#20351;&#299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02.08_&#19977;&#20803;&#36816;&#31639;&#31526;&#32451;&#20064;&#20043;&#27604;&#36739;&#20004;&#20010;&#25972;&#25968;&#26159;&#21542;&#30456;&#2151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vi/02.09_Scanner&#24405;&#20837;&#25968;&#25454;&#30340;&#22522;&#26412;&#27493;&#39588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avi/02.10_Scanner&#24405;&#20837;&#25968;&#25454;&#32451;&#20064;&#20043;&#27714;&#20004;&#20010;&#25972;&#25968;&#30340;&#21644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02.11_&#27969;&#31243;&#25511;&#21046;&#35821;&#21477;&#20043;&#39034;&#24207;&#32467;&#26500;&#27010;&#36848;&#21644;&#20351;&#2999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avi/02.12_if&#35821;&#21477;&#26684;&#24335;1&#30340;&#27010;&#36848;&#21644;&#20351;&#2999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02.13_if&#35821;&#21477;&#26684;&#24335;2&#30340;&#27010;&#36848;&#21644;&#20351;&#2999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vi/02.14_if&#35821;&#21477;&#26684;&#24335;3&#30340;&#27010;&#36848;&#21644;&#20351;&#2999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avi/02.15_if&#35821;&#21477;&#32451;&#20064;&#20043;&#33719;&#21462;&#20004;&#20010;&#25972;&#25968;&#30340;&#36739;&#22823;&#20540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avi/02.16_if&#35821;&#21477;&#32451;&#20064;&#20043;&#26681;&#25454;&#23398;&#29983;&#25104;&#32489;&#36755;&#20986;&#23545;&#24212;&#32423;&#21035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avi/02.17_switch&#35821;&#21477;&#30340;&#26684;&#24335;&#21644;&#25191;&#34892;&#27969;&#31243;&#27010;&#36848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avi/02.18_switch&#35821;&#21477;&#30340;&#26696;&#20363;&#26681;&#25454;&#25968;&#23383;&#36755;&#20986;&#23545;&#24212;&#26143;&#26399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2.01_&#31639;&#26415;&#36816;&#31639;&#31526;&#30340;&#27010;&#36848;&#21644;&#29992;&#278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vi/02.02_&#23383;&#31526;&#21644;&#23383;&#31526;&#20018;&#21442;&#19982;&#21152;&#27861;&#36816;&#3163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vi/02.03_&#33258;&#22686;&#33258;&#20943;&#36816;&#31639;&#31526;&#30340;&#27010;&#36848;&#21644;&#29992;&#2786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348880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：独立编写测试赋值运算符使用的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1.4 </a:t>
            </a:r>
            <a:r>
              <a:rPr lang="zh-CN" altLang="en-US" dirty="0"/>
              <a:t>赋值运算符的概述和用法</a:t>
            </a:r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扩展运算符有什么作用？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476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097607" y="2420888"/>
            <a:ext cx="5796136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扩展赋值运算符有哪些？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+=   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-=   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：*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  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/=   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%=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以下描述扩展运算符正确的是？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：给变量赋值，跟“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”作用是一样的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：把运算符左边的数据和右边的数据进行运算，然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后把结果赋值给左边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：扩展的赋值运算符隐含了强制类型转换。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Arial" panose="020B0604020202020204" pitchFamily="34" charset="0"/>
              </a:rPr>
              <a:t> short s=1;</a:t>
            </a:r>
            <a:r>
              <a:rPr lang="zh-CN" altLang="en-US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</a:rPr>
              <a:t>s = (short)(s+1);</a:t>
            </a:r>
            <a:r>
              <a:rPr lang="zh-CN" altLang="en-US" sz="1600" dirty="0">
                <a:latin typeface="Arial" panose="020B0604020202020204" pitchFamily="34" charset="0"/>
              </a:rPr>
              <a:t>等价于</a:t>
            </a:r>
            <a:r>
              <a:rPr lang="en-US" altLang="zh-CN" sz="1600" dirty="0">
                <a:latin typeface="Arial" panose="020B0604020202020204" pitchFamily="34" charset="0"/>
              </a:rPr>
              <a:t>short s=1;  s = s+1;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5576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0E8112FE-A0C9-4D72-AA31-808DB357485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1.4 </a:t>
            </a:r>
            <a:r>
              <a:rPr lang="zh-CN" altLang="en-US" dirty="0"/>
              <a:t>赋值运算符的概述和用法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2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：独立编写测试关系运算符使用的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1.5 </a:t>
            </a:r>
            <a:r>
              <a:rPr lang="zh-CN" altLang="en-US" dirty="0"/>
              <a:t>关系运算符的概述和使用</a:t>
            </a:r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关系运算符的结果都是什么数据类型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855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：独立编写测试逻辑运算符使用的案例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逻辑运算符的结果是什么数据类型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604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3068960"/>
            <a:ext cx="579613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以下哪些是逻辑运算符？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&amp;&amp;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||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^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逻辑运算符得到的结果是什么数据类型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Boolean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5576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xmlns="" id="{44FD844B-8DB6-4F9E-9527-C0E8F950EFB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逻辑运算符的概述和使用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3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学习目标：阐述三元运算符的格式及执行流程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三元运算符的格式是什么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184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2852936"/>
            <a:ext cx="5796136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三元运算符的执行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关系表达式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：如果是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就执行表达式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计算关系表达式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：如果是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就执行表达式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：看结果是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55576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E35B8825-24FA-42F3-9070-B3846F8F395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37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：独立编写键盘录入两个数字并求和的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三元运算符之比较两个数据是否相同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比较两个数是否相等得到的结果是什么数据类型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19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064577" y="3004210"/>
            <a:ext cx="5832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定义两个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类型的数据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a = 10;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b = 20;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使用三元运算符判断这个数是否相同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如果相同返回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true,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如果不同返回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2780928"/>
            <a:ext cx="2232248" cy="2016224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xmlns="" id="{FE710C2D-D7BB-4C0C-A4BB-BF177649706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三元运算符之比较两个数据是否相同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79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71600" y="2665713"/>
            <a:ext cx="8792848" cy="1843407"/>
            <a:chOff x="525732" y="1298628"/>
            <a:chExt cx="8720406" cy="1911682"/>
          </a:xfrm>
        </p:grpSpPr>
        <p:sp>
          <p:nvSpPr>
            <p:cNvPr id="10" name="矩形 9"/>
            <p:cNvSpPr/>
            <p:nvPr/>
          </p:nvSpPr>
          <p:spPr>
            <a:xfrm>
              <a:off x="525732" y="1298628"/>
              <a:ext cx="1656184" cy="191168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385715"/>
              <a:ext cx="1494727" cy="928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键盘录入</a:t>
              </a: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39686" y="1831955"/>
              <a:ext cx="7006452" cy="1149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Scanner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录入数据的基本步骤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	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343435"/>
              <a:ext cx="6192688" cy="1866875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15616" y="1412776"/>
            <a:ext cx="1698054" cy="820891"/>
            <a:chOff x="525732" y="3546988"/>
            <a:chExt cx="1698054" cy="820891"/>
          </a:xfrm>
        </p:grpSpPr>
        <p:sp>
          <p:nvSpPr>
            <p:cNvPr id="19" name="矩形 18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46623" y="377276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运算符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00E886E-8ED9-43DE-A81D-EA210B64ABC5}"/>
              </a:ext>
            </a:extLst>
          </p:cNvPr>
          <p:cNvGrpSpPr/>
          <p:nvPr/>
        </p:nvGrpSpPr>
        <p:grpSpPr>
          <a:xfrm>
            <a:off x="1074790" y="4941168"/>
            <a:ext cx="2921146" cy="872110"/>
            <a:chOff x="525732" y="3546988"/>
            <a:chExt cx="2921146" cy="87211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66303F5-842C-4CBE-86B4-5A0EA9AA59E1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77559AE7-89C8-4708-A7DB-7C8A9A466F63}"/>
                </a:ext>
              </a:extLst>
            </p:cNvPr>
            <p:cNvSpPr/>
            <p:nvPr/>
          </p:nvSpPr>
          <p:spPr>
            <a:xfrm>
              <a:off x="1346623" y="3772767"/>
              <a:ext cx="21002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选择流程控制语句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F556290-E9FC-4D4E-A9D1-A452D1E0CAD6}"/>
              </a:ext>
            </a:extLst>
          </p:cNvPr>
          <p:cNvSpPr txBox="1"/>
          <p:nvPr/>
        </p:nvSpPr>
        <p:spPr>
          <a:xfrm>
            <a:off x="2699792" y="3573016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Scanner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录入数据练习之求两个整数的和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5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43977" y="2173000"/>
            <a:ext cx="506675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独立编写测试运算符使用的案例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2893080"/>
            <a:ext cx="711859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独立编写用三元运算符比较两个数是否相等的案例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143977" y="3613160"/>
            <a:ext cx="573680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语句的三种使用格式及执行流程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61553" y="4321875"/>
            <a:ext cx="634915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独立编写根据学生成绩输出对应级别的案例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TextBox 128"/>
          <p:cNvSpPr txBox="1"/>
          <p:nvPr/>
        </p:nvSpPr>
        <p:spPr>
          <a:xfrm>
            <a:off x="2145189" y="5004702"/>
            <a:ext cx="532278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switch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语句的格式和执行流程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7" name="TextBox 128"/>
          <p:cNvSpPr txBox="1"/>
          <p:nvPr/>
        </p:nvSpPr>
        <p:spPr>
          <a:xfrm>
            <a:off x="2145189" y="5727372"/>
            <a:ext cx="634915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独立编写根据数字输出对应的星期几的案例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42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：阐述键盘录入的使用步骤并编写代码测试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录入数据的基本步骤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键盘录入的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个步骤是什么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88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74766" y="2852936"/>
            <a:ext cx="5796136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使用键盘录入整数并打印的步骤？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：创建对象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：接收数据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：导包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：输出数据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D3938F90-A3C4-43DA-A4CC-6CF55EA22DE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录入数据的基本步骤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61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：独立编写键盘录入两个数字并求和的案例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键盘录入两个数据并求和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录入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数，就要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调用几次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nextInt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10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788024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203848" y="3419708"/>
            <a:ext cx="5760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键盘录入练习之获取三个数据的最大值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2780928"/>
            <a:ext cx="2232248" cy="2016224"/>
            <a:chOff x="829871" y="4136673"/>
            <a:chExt cx="2232248" cy="2016224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xmlns="" id="{81714EA2-E33F-4EFD-99A4-7FE73275B6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键盘录入两个数据并求和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33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35736" y="4149080"/>
            <a:ext cx="8792848" cy="1950605"/>
            <a:chOff x="525732" y="1268760"/>
            <a:chExt cx="8720406" cy="2179463"/>
          </a:xfrm>
        </p:grpSpPr>
        <p:sp>
          <p:nvSpPr>
            <p:cNvPr id="10" name="矩形 9"/>
            <p:cNvSpPr/>
            <p:nvPr/>
          </p:nvSpPr>
          <p:spPr>
            <a:xfrm>
              <a:off x="525732" y="1268760"/>
              <a:ext cx="1656184" cy="2016224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1916" y="1268760"/>
              <a:ext cx="2625071" cy="928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选择流程控制语句</a:t>
              </a: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39686" y="1831954"/>
              <a:ext cx="7006452" cy="1616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流程控制语句之顺序结构概述和使用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  	 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 if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的概述和使用 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3.6 if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语句练习之根据学生成绩输出对应级别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if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的概述和使用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3.7 switch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语句的格式和执行流程概述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语句格式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的概述和使用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3.8 switch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语句的案例根据数字输出对应星期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3.5 if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语句练习之获取两个整数的较大值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82107" y="1268760"/>
              <a:ext cx="6192688" cy="2016224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15616" y="1412776"/>
            <a:ext cx="1698054" cy="820891"/>
            <a:chOff x="525732" y="3546988"/>
            <a:chExt cx="1698054" cy="820891"/>
          </a:xfrm>
        </p:grpSpPr>
        <p:sp>
          <p:nvSpPr>
            <p:cNvPr id="19" name="矩形 18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46623" y="377276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运算符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00E886E-8ED9-43DE-A81D-EA210B64ABC5}"/>
              </a:ext>
            </a:extLst>
          </p:cNvPr>
          <p:cNvGrpSpPr/>
          <p:nvPr/>
        </p:nvGrpSpPr>
        <p:grpSpPr>
          <a:xfrm>
            <a:off x="1115616" y="2780928"/>
            <a:ext cx="1960069" cy="872110"/>
            <a:chOff x="494550" y="3546988"/>
            <a:chExt cx="1960069" cy="87211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66303F5-842C-4CBE-86B4-5A0EA9AA59E1}"/>
                </a:ext>
              </a:extLst>
            </p:cNvPr>
            <p:cNvSpPr/>
            <p:nvPr/>
          </p:nvSpPr>
          <p:spPr>
            <a:xfrm>
              <a:off x="494550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77559AE7-89C8-4708-A7DB-7C8A9A466F63}"/>
                </a:ext>
              </a:extLst>
            </p:cNvPr>
            <p:cNvSpPr/>
            <p:nvPr/>
          </p:nvSpPr>
          <p:spPr>
            <a:xfrm>
              <a:off x="1346623" y="3772767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键盘录入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8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流程控制语句之顺序结构概述和使用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学习目标：阐述顺序结构中代码的执行流程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流程语句分类有几种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语句的格式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的格式和执行流程是什么？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96823" y="2939299"/>
            <a:ext cx="582737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键盘录入两个整数，使用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语句判断，如果这两个数相等就打印“这两个数相等”。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3568" y="2492896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xmlns="" id="{937F664E-7C08-4D17-AD99-C449DE00B48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80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if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的格式和执行流程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语句的第二种格式是否一定会执行其中一条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5897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131840" y="2708920"/>
            <a:ext cx="5827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键盘录入一个整数，使用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语句判断，如果这个数是偶数则打印这个数是偶数；如果录入的数是奇数则打印这个数是奇数。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568" y="2420888"/>
            <a:ext cx="2232248" cy="2016224"/>
            <a:chOff x="829871" y="4136673"/>
            <a:chExt cx="2232248" cy="2016224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椭圆 3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xmlns="" id="{2FB96336-0986-460D-836F-543FA0687D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if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09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TextBox 128"/>
          <p:cNvSpPr txBox="1"/>
          <p:nvPr/>
        </p:nvSpPr>
        <p:spPr>
          <a:xfrm>
            <a:off x="2339752" y="2996952"/>
            <a:ext cx="121954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运算符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3717032"/>
            <a:ext cx="147602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键盘录入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0" name="TextBox 128">
            <a:extLst>
              <a:ext uri="{FF2B5EF4-FFF2-40B4-BE49-F238E27FC236}">
                <a16:creationId xmlns:a16="http://schemas.microsoft.com/office/drawing/2014/main" xmlns="" id="{758CD1CA-9632-4BCF-A121-40D8CB5F41D2}"/>
              </a:ext>
            </a:extLst>
          </p:cNvPr>
          <p:cNvSpPr txBox="1"/>
          <p:nvPr/>
        </p:nvSpPr>
        <p:spPr>
          <a:xfrm>
            <a:off x="2339752" y="4437112"/>
            <a:ext cx="250194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选择流程控制语句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语句的第三种格式如果不加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是否还一定会执行其中一条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4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420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3294717" y="2708920"/>
            <a:ext cx="582737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键盘录入一个整数，使用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语句判断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取值范围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的关系满足如下：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x&gt;=3		y = 2x + 1;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-1&lt;=x&lt;3	y = 2x;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x&lt;=-1		y = 2x – 1;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根据给定的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的值，计算出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的值并输出。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83568" y="2708920"/>
            <a:ext cx="2232248" cy="2016224"/>
            <a:chOff x="829871" y="4136673"/>
            <a:chExt cx="2232248" cy="2016224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xmlns="" id="{05B992F9-C053-4ECF-A257-813C0678B50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73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语句获取两个整数较大值的案例掌握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语句实现获取两个整数的较大值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语句完成获取两个数较大值的思路是什么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496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63888" y="3266400"/>
            <a:ext cx="52500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键盘录入三个数据，使用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语句获取三个数中  的最大值。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6189" y="2636912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C6E7F7A5-6071-4DE8-BCED-2A76FA6274F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语句实现获取两个整数的较大值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97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：独立编写根据学生成绩输出对应级别的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语句练习之根据学生成绩输出对应级别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如果录入的成绩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不在有效成绩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范围内如何处理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6591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91880" y="2420888"/>
            <a:ext cx="52500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键盘录入学生考试成绩，根据成绩判断该学生属于哪个级别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90-100【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100】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80-90【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90】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70-80 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80】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60-70 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70】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60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分以下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不包含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不及格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6189" y="2636912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E8112582-A7A3-440B-9A38-2AA3FFEC008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if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语句练习之根据学生成绩输出对应级别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625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语句的格式及执行流程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switch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语句的格式和执行流程概述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（表达式）可以是那些类型的值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605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732982" y="2132856"/>
            <a:ext cx="5796136" cy="315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后表达式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值的类型可以是以下哪些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byte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short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D:long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语句的执行流程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：拿表达式的值和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依次比较，一旦有对应的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值，就会执行相应的语句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：计算表达式的值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都和表达式的值不匹配，就会执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 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在执行的过程中，遇到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就会结束。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59632" y="2492896"/>
            <a:ext cx="2232248" cy="2160240"/>
            <a:chOff x="944395" y="2492896"/>
            <a:chExt cx="1961673" cy="2016224"/>
          </a:xfrm>
        </p:grpSpPr>
        <p:sp>
          <p:nvSpPr>
            <p:cNvPr id="23" name="圆角矩形 22"/>
            <p:cNvSpPr/>
            <p:nvPr/>
          </p:nvSpPr>
          <p:spPr>
            <a:xfrm>
              <a:off x="944395" y="2492896"/>
              <a:ext cx="1961673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577193" y="3702630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87941" y="3016688"/>
              <a:ext cx="506083" cy="506083"/>
              <a:chOff x="641044" y="1671843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1044" y="1671843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5" name="椭圆 3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4E5F2B5E-430D-4505-B7DB-1081738DD6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3.7 switch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语句的格式和执行流程概述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997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69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：独立编写根据数字输出对应的星期几的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switch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语句的案例根据数字输出对应星期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如果输入的数值不在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之间如何处理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4329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63888" y="2996952"/>
            <a:ext cx="52500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键盘录入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2…..7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的数值，使用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语句判断输出对应的星期一，星期二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…..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星期日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6189" y="2636912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4716016" y="207515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5148064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335328CD-A6DD-410C-97D6-87F4E5D0B6E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switch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语句的案例根据数字输出对应星期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25732" y="1268760"/>
            <a:ext cx="9158836" cy="2155384"/>
            <a:chOff x="525732" y="1268760"/>
            <a:chExt cx="9158836" cy="2039496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7744" y="1337203"/>
              <a:ext cx="1107996" cy="4388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运算符</a:t>
              </a:r>
              <a:endParaRPr lang="id-ID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67744" y="1816305"/>
              <a:ext cx="7416824" cy="1491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算术运算符的概述和用法      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1.6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逻辑运算符的概述和使用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字符和字符串参与加法运算   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1.7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三元运算符的概述和使用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自增自减运算符的概述和用法  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1.8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比较两个整数是否相同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赋值运算符的概述和用法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1.5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关系运算符的概述和使用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560" y="4941168"/>
            <a:ext cx="2921146" cy="872110"/>
            <a:chOff x="525732" y="3546988"/>
            <a:chExt cx="2921146" cy="872110"/>
          </a:xfrm>
        </p:grpSpPr>
        <p:sp>
          <p:nvSpPr>
            <p:cNvPr id="11" name="矩形 1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46623" y="3772767"/>
              <a:ext cx="21002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选择流程控制语句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01FB694-2AE2-4B69-B1F0-2D118D6B0125}"/>
              </a:ext>
            </a:extLst>
          </p:cNvPr>
          <p:cNvGrpSpPr/>
          <p:nvPr/>
        </p:nvGrpSpPr>
        <p:grpSpPr>
          <a:xfrm>
            <a:off x="611560" y="3772211"/>
            <a:ext cx="1997816" cy="820891"/>
            <a:chOff x="525732" y="3546988"/>
            <a:chExt cx="1997816" cy="82089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F9C5513-DA97-4B76-B399-07C41F24712A}"/>
                </a:ext>
              </a:extLst>
            </p:cNvPr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C47CBDBE-D5D9-4209-8953-6314A46A091C}"/>
                </a:ext>
              </a:extLst>
            </p:cNvPr>
            <p:cNvSpPr/>
            <p:nvPr/>
          </p:nvSpPr>
          <p:spPr>
            <a:xfrm>
              <a:off x="1346623" y="3772767"/>
              <a:ext cx="1176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键盘录入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97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：阐述运算符和表达式的概念并编写案例测试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运算符的使用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算术运算符的基本用法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整数除以整数能够得到小数？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：独立编写字符和字符串参与加法运算的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字符和字符串参与加法操作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600400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’0’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对应的数值是多少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’a’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对应的数值是多少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’A’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对应的数值是多少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9066D4E2-8FE0-471E-B75D-C6160FABF8E7}"/>
              </a:ext>
            </a:extLst>
          </p:cNvPr>
          <p:cNvSpPr/>
          <p:nvPr/>
        </p:nvSpPr>
        <p:spPr>
          <a:xfrm>
            <a:off x="5419983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58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47864" y="1901731"/>
            <a:ext cx="57961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’0’ ’a’ ’A’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分别对应的数值是多少？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48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97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----------------------------------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的值是（）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x = ‘a’+ ‘0’;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(x);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97    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48    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   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135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191683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xmlns="" id="{2D39F01F-5184-4003-8CA1-C215EFB04EB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字符和字符串参与加法操作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6106BF53-F9D9-4467-B2AB-EAC08B926F47}"/>
              </a:ext>
            </a:extLst>
          </p:cNvPr>
          <p:cNvSpPr/>
          <p:nvPr/>
        </p:nvSpPr>
        <p:spPr>
          <a:xfrm>
            <a:off x="5419983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0A547F9A-DA6D-4E39-B574-C88EE6A840E4}"/>
              </a:ext>
            </a:extLst>
          </p:cNvPr>
          <p:cNvGrpSpPr/>
          <p:nvPr/>
        </p:nvGrpSpPr>
        <p:grpSpPr>
          <a:xfrm>
            <a:off x="971600" y="4077072"/>
            <a:ext cx="2232248" cy="2016224"/>
            <a:chOff x="829871" y="4136673"/>
            <a:chExt cx="2232248" cy="2016224"/>
          </a:xfrm>
        </p:grpSpPr>
        <p:sp>
          <p:nvSpPr>
            <p:cNvPr id="24" name="内容占位符 2">
              <a:extLst>
                <a:ext uri="{FF2B5EF4-FFF2-40B4-BE49-F238E27FC236}">
                  <a16:creationId xmlns:a16="http://schemas.microsoft.com/office/drawing/2014/main" xmlns="" id="{2EAE8572-68DF-4916-BB21-5FD08655B901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64594825-A6A8-49D5-94F8-CA24A2856209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xmlns="" id="{976A4B3E-68D4-4335-A6A8-62C7D2365700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AutoShape 112">
                <a:extLst>
                  <a:ext uri="{FF2B5EF4-FFF2-40B4-BE49-F238E27FC236}">
                    <a16:creationId xmlns:a16="http://schemas.microsoft.com/office/drawing/2014/main" xmlns="" id="{AB71863E-3C58-44B8-A67B-61787D64D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6" name="圆角矩形 15">
              <a:extLst>
                <a:ext uri="{FF2B5EF4-FFF2-40B4-BE49-F238E27FC236}">
                  <a16:creationId xmlns:a16="http://schemas.microsoft.com/office/drawing/2014/main" xmlns="" id="{392F4D62-FFF2-467B-96C6-E43C8540B4AD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CAB709A-C09F-4318-8ADB-A6F7B8040F29}"/>
              </a:ext>
            </a:extLst>
          </p:cNvPr>
          <p:cNvSpPr txBox="1"/>
          <p:nvPr/>
        </p:nvSpPr>
        <p:spPr>
          <a:xfrm>
            <a:off x="3251451" y="4170397"/>
            <a:ext cx="4569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clipse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中输入以下语句，查看结果：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”+ “123”)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(123 + “123”)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(123 + “123”+ 123)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x = 100;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(“x = ”+ x);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3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：独立编写测试自增自减运算符使用的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1.3 </a:t>
            </a:r>
            <a:r>
              <a:rPr lang="zh-CN" altLang="en-US" dirty="0"/>
              <a:t>自增自减运算符的概述和用法</a:t>
            </a:r>
            <a:endParaRPr 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-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在前面和在后面有什么区别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BB72B59-F417-49B1-87F6-BFD69F827598}"/>
              </a:ext>
            </a:extLst>
          </p:cNvPr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7864" y="1772816"/>
            <a:ext cx="57961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看程序写结果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x = 10;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y = x++;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z = ++x;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(x);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(y);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(z);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------------------------------------------------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 x = 4;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latin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</a:rPr>
              <a:t> y = (x++)+(++x)+(x*10);</a:t>
            </a: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DF71A05-A161-4793-9080-BC62E996F7C2}"/>
              </a:ext>
            </a:extLst>
          </p:cNvPr>
          <p:cNvGrpSpPr/>
          <p:nvPr/>
        </p:nvGrpSpPr>
        <p:grpSpPr>
          <a:xfrm>
            <a:off x="572994" y="2564904"/>
            <a:ext cx="2232248" cy="2016224"/>
            <a:chOff x="829871" y="4136673"/>
            <a:chExt cx="2232248" cy="2016224"/>
          </a:xfrm>
        </p:grpSpPr>
        <p:sp>
          <p:nvSpPr>
            <p:cNvPr id="21" name="内容占位符 2">
              <a:extLst>
                <a:ext uri="{FF2B5EF4-FFF2-40B4-BE49-F238E27FC236}">
                  <a16:creationId xmlns:a16="http://schemas.microsoft.com/office/drawing/2014/main" xmlns="" id="{D6184A75-A36C-431C-8640-8EC3A071B385}"/>
                </a:ext>
              </a:extLst>
            </p:cNvPr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D6DBDBA7-9E1B-49D0-8CD1-AA5C49147000}"/>
                </a:ext>
              </a:extLst>
            </p:cNvPr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xmlns="" id="{814DFC60-0A82-4D19-B90C-BDF617B52676}"/>
                  </a:ext>
                </a:extLst>
              </p:cNvPr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>
                <a:extLst>
                  <a:ext uri="{FF2B5EF4-FFF2-40B4-BE49-F238E27FC236}">
                    <a16:creationId xmlns:a16="http://schemas.microsoft.com/office/drawing/2014/main" xmlns="" id="{878B06DF-1C98-453E-980B-A7F0A1F21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15">
              <a:extLst>
                <a:ext uri="{FF2B5EF4-FFF2-40B4-BE49-F238E27FC236}">
                  <a16:creationId xmlns:a16="http://schemas.microsoft.com/office/drawing/2014/main" xmlns="" id="{2F656415-57DF-4064-857C-C913E37320CD}"/>
                </a:ext>
              </a:extLst>
            </p:cNvPr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2A3121A0-E3F2-4BBB-A440-0763010F39E8}"/>
              </a:ext>
            </a:extLst>
          </p:cNvPr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560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6984</TotalTime>
  <Words>2316</Words>
  <Application>Microsoft Office PowerPoint</Application>
  <PresentationFormat>全屏显示(4:3)</PresentationFormat>
  <Paragraphs>504</Paragraphs>
  <Slides>40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3.1流程控制语句之顺序结构概述和使用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2143</cp:revision>
  <dcterms:created xsi:type="dcterms:W3CDTF">2015-06-29T07:19:00Z</dcterms:created>
  <dcterms:modified xsi:type="dcterms:W3CDTF">2017-08-23T02:58:23Z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