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0" r:id="rId3"/>
    <p:sldId id="261" r:id="rId4"/>
    <p:sldId id="275" r:id="rId5"/>
    <p:sldId id="276" r:id="rId6"/>
    <p:sldId id="351" r:id="rId7"/>
    <p:sldId id="277" r:id="rId8"/>
    <p:sldId id="339" r:id="rId9"/>
    <p:sldId id="280" r:id="rId10"/>
    <p:sldId id="297" r:id="rId11"/>
    <p:sldId id="336" r:id="rId12"/>
    <p:sldId id="281" r:id="rId13"/>
    <p:sldId id="298" r:id="rId14"/>
    <p:sldId id="307" r:id="rId15"/>
    <p:sldId id="318" r:id="rId16"/>
    <p:sldId id="352" r:id="rId17"/>
    <p:sldId id="308" r:id="rId18"/>
    <p:sldId id="319" r:id="rId19"/>
    <p:sldId id="309" r:id="rId20"/>
    <p:sldId id="353" r:id="rId21"/>
    <p:sldId id="310" r:id="rId22"/>
    <p:sldId id="321" r:id="rId23"/>
    <p:sldId id="311" r:id="rId24"/>
    <p:sldId id="312" r:id="rId25"/>
    <p:sldId id="323" r:id="rId26"/>
    <p:sldId id="337" r:id="rId27"/>
    <p:sldId id="354" r:id="rId28"/>
    <p:sldId id="340" r:id="rId29"/>
    <p:sldId id="343" r:id="rId30"/>
    <p:sldId id="341" r:id="rId31"/>
    <p:sldId id="344" r:id="rId32"/>
    <p:sldId id="342" r:id="rId33"/>
    <p:sldId id="345" r:id="rId34"/>
    <p:sldId id="282" r:id="rId35"/>
    <p:sldId id="283" r:id="rId36"/>
    <p:sldId id="325" r:id="rId37"/>
    <p:sldId id="284" r:id="rId38"/>
    <p:sldId id="327" r:id="rId39"/>
    <p:sldId id="346" r:id="rId40"/>
    <p:sldId id="347" r:id="rId41"/>
    <p:sldId id="348" r:id="rId42"/>
    <p:sldId id="349" r:id="rId43"/>
    <p:sldId id="350" r:id="rId44"/>
    <p:sldId id="259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97" autoAdjust="0"/>
    <p:restoredTop sz="94424" autoAdjust="0"/>
  </p:normalViewPr>
  <p:slideViewPr>
    <p:cSldViewPr>
      <p:cViewPr varScale="1">
        <p:scale>
          <a:sx n="74" d="100"/>
          <a:sy n="74" d="100"/>
        </p:scale>
        <p:origin x="10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7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652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712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77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542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119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844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40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329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13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881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482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22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5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22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120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835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70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19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13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导包的目的是将</a:t>
            </a:r>
            <a:r>
              <a:rPr lang="en-US" altLang="zh-CN" dirty="0"/>
              <a:t>JDK</a:t>
            </a:r>
            <a:r>
              <a:rPr lang="zh-CN" altLang="en-US" dirty="0"/>
              <a:t>提供在</a:t>
            </a:r>
            <a:r>
              <a:rPr lang="en-US" altLang="zh-CN" dirty="0" err="1"/>
              <a:t>java.util</a:t>
            </a:r>
            <a:r>
              <a:rPr lang="zh-CN" altLang="en-US" dirty="0"/>
              <a:t>包中的</a:t>
            </a:r>
            <a:r>
              <a:rPr lang="en-US" altLang="zh-CN" dirty="0"/>
              <a:t>Scanner</a:t>
            </a:r>
            <a:r>
              <a:rPr lang="zh-CN" altLang="en-US" dirty="0"/>
              <a:t>类引用到本类中使用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导包</a:t>
            </a:r>
            <a:endParaRPr lang="en-US" altLang="zh-CN" dirty="0"/>
          </a:p>
          <a:p>
            <a:r>
              <a:rPr lang="en-US" altLang="zh-CN" dirty="0"/>
              <a:t>Import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java.util.Scanner</a:t>
            </a:r>
            <a:r>
              <a:rPr lang="en-US" altLang="zh-CN" baseline="0" dirty="0"/>
              <a:t>;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创建对象</a:t>
            </a:r>
            <a:endParaRPr lang="en-US" altLang="zh-CN" dirty="0"/>
          </a:p>
          <a:p>
            <a:r>
              <a:rPr lang="en-US" altLang="zh-CN" dirty="0"/>
              <a:t>Scanner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sc</a:t>
            </a:r>
            <a:r>
              <a:rPr lang="en-US" altLang="zh-CN" baseline="0" dirty="0"/>
              <a:t> = new Scanner(System.in);</a:t>
            </a:r>
          </a:p>
          <a:p>
            <a:r>
              <a:rPr lang="en-US" altLang="zh-CN" baseline="0" dirty="0"/>
              <a:t>3.</a:t>
            </a:r>
            <a:r>
              <a:rPr lang="zh-CN" altLang="en-US" baseline="0" dirty="0"/>
              <a:t>调用方法</a:t>
            </a:r>
            <a:endParaRPr lang="en-US" altLang="zh-CN" baseline="0" dirty="0"/>
          </a:p>
          <a:p>
            <a:r>
              <a:rPr lang="en-US" altLang="zh-CN" baseline="0" dirty="0" err="1"/>
              <a:t>int</a:t>
            </a:r>
            <a:r>
              <a:rPr lang="en-US" altLang="zh-CN" baseline="0" dirty="0"/>
              <a:t>  a = </a:t>
            </a:r>
            <a:r>
              <a:rPr lang="en-US" altLang="zh-CN" baseline="0" dirty="0" err="1"/>
              <a:t>sc.nextInt</a:t>
            </a:r>
            <a:r>
              <a:rPr lang="en-US" altLang="zh-CN" baseline="0" dirty="0"/>
              <a:t>();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619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89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022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0859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908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44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05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4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8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96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457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92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avi/03.04_for&#24490;&#29615;&#32451;&#20064;&#20043;&#27714;1-100&#20043;&#38388;&#30340;&#20598;&#25968;&#21644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avi/03.05_for&#24490;&#29615;&#32451;&#20064;&#20043;&#25171;&#21360;&#27700;&#20185;&#33457;&#25968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avi/03.06_for&#24490;&#29615;&#32451;&#20064;&#20043;&#32479;&#35745;&#27700;&#20185;&#33457;&#20010;&#25968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avi/03.07_while&#24490;&#29615;&#26684;&#24335;&#30340;&#27010;&#36848;&#21644;&#20351;&#29992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avi/03.08_while&#24490;&#29615;&#32451;&#20064;&#20043;&#27714;1-100&#30340;&#25968;&#25454;&#21644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avi/03.09_dowhile&#24490;&#29615;&#26684;&#24335;&#30340;&#27010;&#36848;&#21644;&#20351;&#29992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avi/03.10_&#19977;&#31181;&#24490;&#29615;&#30340;&#21306;&#21035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avi/03.11_&#24490;&#29615;&#23884;&#22871;&#30340;&#27010;&#36848;&#21644;&#20351;&#29992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avi/03.12_&#24490;&#29615;&#23884;&#22871;&#32451;&#20064;&#20043;&#25171;&#21360;&#27491;&#19977;&#35282;&#24418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avi/03.13_&#24490;&#29615;&#23884;&#22871;&#32451;&#20064;&#20043;&#25171;&#21360;&#20061;&#20061;&#20056;&#27861;&#34920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avi/03.14_&#36339;&#36716;&#25511;&#21046;&#35821;&#21477;break&#30340;&#27010;&#36848;&#21644;&#20351;&#29992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avi/03.15_&#36339;&#36716;&#25511;&#21046;&#35821;&#21477;continue&#30340;&#27010;&#36848;&#21644;&#20351;&#29992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avi/03.16_Random&#30340;&#27010;&#36848;&#21644;&#20351;&#29992;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avi/03.17_Random&#30340;&#32451;&#20064;&#20043;&#29468;&#25968;&#23383;&#23567;&#28216;&#25103;.avi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avi/03.01_for&#24490;&#29615;&#26684;&#24335;&#30340;&#27010;&#36848;&#21644;&#20351;&#29992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vi/03.02_for&#24490;&#29615;&#32451;&#20064;&#20043;&#33719;&#21462;&#25968;&#25454;1-5&#21644;5-1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vi/03.03_for&#24490;&#29615;&#32451;&#20064;&#20043;&#27714;1-5&#30340;&#25968;&#25454;&#21644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2536" y="2348880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基础知识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491880" y="2852936"/>
            <a:ext cx="58326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编写需求分析（要实现的效果是什么）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编写思路分析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每一步步骤明确写出来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编写代码：使用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循环完成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1-5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之间的数据和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33688" y="2564904"/>
            <a:ext cx="2232248" cy="2016224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508104" y="188640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8262D0CF-FAE1-4292-8CD8-917D822070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for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循环练习之求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1-5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的数据和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35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1547664" y="3645024"/>
            <a:ext cx="797207" cy="415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Aft>
                <a:spcPct val="20000"/>
              </a:spcAft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14" name="矩形 13"/>
          <p:cNvSpPr/>
          <p:nvPr/>
        </p:nvSpPr>
        <p:spPr>
          <a:xfrm>
            <a:off x="3491880" y="2708920"/>
            <a:ext cx="48965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如何判断一个数是奇数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如何判断一个数是偶数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1-100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之间的偶数和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91680" y="2924944"/>
            <a:ext cx="506083" cy="506083"/>
            <a:chOff x="1440973" y="3257500"/>
            <a:chExt cx="506083" cy="506083"/>
          </a:xfrm>
        </p:grpSpPr>
        <p:sp>
          <p:nvSpPr>
            <p:cNvPr id="10" name="椭圆 9"/>
            <p:cNvSpPr/>
            <p:nvPr/>
          </p:nvSpPr>
          <p:spPr>
            <a:xfrm>
              <a:off x="1440973" y="3257500"/>
              <a:ext cx="506083" cy="506083"/>
            </a:xfrm>
            <a:prstGeom prst="ellipse">
              <a:avLst/>
            </a:prstGeom>
            <a:solidFill>
              <a:srgbClr val="643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AutoShape 43"/>
            <p:cNvSpPr>
              <a:spLocks/>
            </p:cNvSpPr>
            <p:nvPr/>
          </p:nvSpPr>
          <p:spPr bwMode="auto">
            <a:xfrm>
              <a:off x="1528944" y="3352418"/>
              <a:ext cx="330140" cy="3162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r>
                <a:rPr lang="en-US" sz="3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</p:grp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for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循环实现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1-5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之间数据求和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27584" y="2492896"/>
            <a:ext cx="2232248" cy="2016224"/>
          </a:xfrm>
          <a:prstGeom prst="roundRect">
            <a:avLst/>
          </a:prstGeom>
          <a:noFill/>
          <a:ln>
            <a:solidFill>
              <a:srgbClr val="B8372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3" name="椭圆 22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4" name="椭圆 23"/>
          <p:cNvSpPr/>
          <p:nvPr/>
        </p:nvSpPr>
        <p:spPr>
          <a:xfrm>
            <a:off x="5508104" y="188640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7969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循求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1-100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偶数和的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for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循环练习之求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1-100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之间的偶数和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判断一个数是否为偶数的条件是什么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221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3485776" y="2780928"/>
            <a:ext cx="583264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编写需求分析（要实现的效果是什么）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编写思路分析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每一步步骤明确写出来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编写代码：使用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循环完成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1-00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之间的偶数和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27584" y="2780928"/>
            <a:ext cx="2232248" cy="2016224"/>
            <a:chOff x="829871" y="4136673"/>
            <a:chExt cx="2232248" cy="2016224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7" name="圆角矩形 26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2E7CE447-BB44-485E-BB64-01B56F1A6A6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for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循环练习之求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1-100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之间的偶数和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294041A-7998-478F-A1F2-8BC405D7CDC8}"/>
              </a:ext>
            </a:extLst>
          </p:cNvPr>
          <p:cNvSpPr txBox="1"/>
          <p:nvPr/>
        </p:nvSpPr>
        <p:spPr>
          <a:xfrm>
            <a:off x="3916869" y="4221088"/>
            <a:ext cx="382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思考：如何求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1-100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之间的奇数和？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60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循求打印水仙花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1.5 for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循环练习之打印水仙花数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什么是水仙花数？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如何求一个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位数的个位上的数、十位上的数、百位上的数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F34E38A5-33C0-4076-A546-BE3AEB01A877}"/>
              </a:ext>
            </a:extLst>
          </p:cNvPr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476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79C6D813-A248-4440-88A2-2FEB1880990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1.5 for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循环练习之打印水仙花数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A5F4AC93-5262-403E-9008-6CC2EB0AB5A5}"/>
              </a:ext>
            </a:extLst>
          </p:cNvPr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4778CB8E-3B0C-48C4-91B4-3DAE5929B2F1}"/>
              </a:ext>
            </a:extLst>
          </p:cNvPr>
          <p:cNvSpPr/>
          <p:nvPr/>
        </p:nvSpPr>
        <p:spPr>
          <a:xfrm>
            <a:off x="3061372" y="2734469"/>
            <a:ext cx="58326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编写需求：打印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100-999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之间的水仙花数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编写思路分析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每一步步骤明确写出来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编写代码：使用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循环完成打印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100-999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之间的水仙花数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9B288785-7F55-427C-935B-05CD757741F8}"/>
              </a:ext>
            </a:extLst>
          </p:cNvPr>
          <p:cNvGrpSpPr/>
          <p:nvPr/>
        </p:nvGrpSpPr>
        <p:grpSpPr>
          <a:xfrm>
            <a:off x="827584" y="2780928"/>
            <a:ext cx="2232248" cy="2016224"/>
            <a:chOff x="829871" y="4136673"/>
            <a:chExt cx="2232248" cy="2016224"/>
          </a:xfrm>
        </p:grpSpPr>
        <p:sp>
          <p:nvSpPr>
            <p:cNvPr id="25" name="内容占位符 2">
              <a:extLst>
                <a:ext uri="{FF2B5EF4-FFF2-40B4-BE49-F238E27FC236}">
                  <a16:creationId xmlns:a16="http://schemas.microsoft.com/office/drawing/2014/main" xmlns="" id="{25A82BDB-37DF-40ED-8457-2E79032E70AC}"/>
                </a:ext>
              </a:extLst>
            </p:cNvPr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58805657-14B9-4B16-8512-75CE317A06AC}"/>
                </a:ext>
              </a:extLst>
            </p:cNvPr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xmlns="" id="{84ADC001-187C-4CB6-81F3-F33DCE6BFE94}"/>
                  </a:ext>
                </a:extLst>
              </p:cNvPr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AutoShape 112">
                <a:extLst>
                  <a:ext uri="{FF2B5EF4-FFF2-40B4-BE49-F238E27FC236}">
                    <a16:creationId xmlns:a16="http://schemas.microsoft.com/office/drawing/2014/main" xmlns="" id="{85C06F15-9740-472E-B969-F87EC7CF5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7" name="圆角矩形 24">
              <a:extLst>
                <a:ext uri="{FF2B5EF4-FFF2-40B4-BE49-F238E27FC236}">
                  <a16:creationId xmlns:a16="http://schemas.microsoft.com/office/drawing/2014/main" xmlns="" id="{4B5B14B3-1DC1-47A7-AB30-99575F5BD039}"/>
                </a:ext>
              </a:extLst>
            </p:cNvPr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7725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79C6D813-A248-4440-88A2-2FEB1880990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1.5 for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循环练习之打印水仙花数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A5F4AC93-5262-403E-9008-6CC2EB0AB5A5}"/>
              </a:ext>
            </a:extLst>
          </p:cNvPr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4778CB8E-3B0C-48C4-91B4-3DAE5929B2F1}"/>
              </a:ext>
            </a:extLst>
          </p:cNvPr>
          <p:cNvSpPr/>
          <p:nvPr/>
        </p:nvSpPr>
        <p:spPr>
          <a:xfrm>
            <a:off x="3061372" y="2734469"/>
            <a:ext cx="583264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(6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编写需求：打印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位数中的所有回文数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思路：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循环遍历五位数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2.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获取每一位五位数的个、十、千、万位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3.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判断个位与万位相同，十位与千位相同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举例：</a:t>
            </a:r>
            <a:r>
              <a:rPr lang="en-US" altLang="zh-CN" dirty="0"/>
              <a:t> 12321</a:t>
            </a:r>
            <a:r>
              <a:rPr lang="zh-CN" altLang="en-US" dirty="0"/>
              <a:t>是回文数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9B288785-7F55-427C-935B-05CD757741F8}"/>
              </a:ext>
            </a:extLst>
          </p:cNvPr>
          <p:cNvGrpSpPr/>
          <p:nvPr/>
        </p:nvGrpSpPr>
        <p:grpSpPr>
          <a:xfrm>
            <a:off x="827584" y="2780928"/>
            <a:ext cx="2232248" cy="2016224"/>
            <a:chOff x="829871" y="4136673"/>
            <a:chExt cx="2232248" cy="2016224"/>
          </a:xfrm>
        </p:grpSpPr>
        <p:sp>
          <p:nvSpPr>
            <p:cNvPr id="25" name="内容占位符 2">
              <a:extLst>
                <a:ext uri="{FF2B5EF4-FFF2-40B4-BE49-F238E27FC236}">
                  <a16:creationId xmlns:a16="http://schemas.microsoft.com/office/drawing/2014/main" xmlns="" id="{25A82BDB-37DF-40ED-8457-2E79032E70AC}"/>
                </a:ext>
              </a:extLst>
            </p:cNvPr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58805657-14B9-4B16-8512-75CE317A06AC}"/>
                </a:ext>
              </a:extLst>
            </p:cNvPr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xmlns="" id="{84ADC001-187C-4CB6-81F3-F33DCE6BFE94}"/>
                  </a:ext>
                </a:extLst>
              </p:cNvPr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AutoShape 112">
                <a:extLst>
                  <a:ext uri="{FF2B5EF4-FFF2-40B4-BE49-F238E27FC236}">
                    <a16:creationId xmlns:a16="http://schemas.microsoft.com/office/drawing/2014/main" xmlns="" id="{85C06F15-9740-472E-B969-F87EC7CF5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7" name="圆角矩形 24">
              <a:extLst>
                <a:ext uri="{FF2B5EF4-FFF2-40B4-BE49-F238E27FC236}">
                  <a16:creationId xmlns:a16="http://schemas.microsoft.com/office/drawing/2014/main" xmlns="" id="{4B5B14B3-1DC1-47A7-AB30-99575F5BD039}"/>
                </a:ext>
              </a:extLst>
            </p:cNvPr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7681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学习目标：独立编写代码完成统计水仙花个数的案例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1.6 for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循环练习之统计水仙花的个数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count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的目的是什么？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3" name="椭圆 22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8855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419872" y="2865710"/>
            <a:ext cx="583264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编写需求：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打印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100-999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之间的水仙花数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          2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100-999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之间水仙花的个数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编写思路分析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每一步步骤明确写出来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编写代码：使用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循环完成打印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100-999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之间的水仙花数，并打印共有多少个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27584" y="2780928"/>
            <a:ext cx="2232248" cy="2016224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58EAD466-2DF0-4E41-8A06-E71FD9C9AD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1.6 for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循环练习之统计水仙花的个数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980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395536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循环的结构和执行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1.7 while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循环格式的概述和使用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循环的书写格式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E931DB45-F748-4C72-8737-064BF9ECA7BD}"/>
              </a:ext>
            </a:extLst>
          </p:cNvPr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604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28"/>
          <p:cNvSpPr txBox="1"/>
          <p:nvPr/>
        </p:nvSpPr>
        <p:spPr>
          <a:xfrm>
            <a:off x="2123728" y="4221088"/>
            <a:ext cx="5066751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>
            <a:defPPr>
              <a:defRPr lang="zh-CN"/>
            </a:defPPr>
            <a:lvl1pPr marL="342900" indent="-342900">
              <a:buClr>
                <a:srgbClr val="C0392B"/>
              </a:buClr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defRPr>
            </a:lvl1pPr>
          </a:lstStyle>
          <a:p>
            <a:r>
              <a:rPr lang="en-US" altLang="zh-CN" dirty="0" smtClean="0"/>
              <a:t>【</a:t>
            </a:r>
            <a:r>
              <a:rPr lang="zh-CN" altLang="en-US" dirty="0"/>
              <a:t>理解</a:t>
            </a:r>
            <a:r>
              <a:rPr lang="en-US" altLang="zh-CN" dirty="0" smtClean="0"/>
              <a:t>】</a:t>
            </a:r>
            <a:r>
              <a:rPr lang="zh-CN" altLang="en-US" dirty="0" smtClean="0"/>
              <a:t>阐述循环控制语句的概念及用法</a:t>
            </a:r>
            <a:endParaRPr lang="id-ID" altLang="zh-CN" dirty="0"/>
          </a:p>
        </p:txBody>
      </p:sp>
      <p:sp>
        <p:nvSpPr>
          <p:cNvPr id="13" name="TextBox 128"/>
          <p:cNvSpPr txBox="1"/>
          <p:nvPr/>
        </p:nvSpPr>
        <p:spPr>
          <a:xfrm>
            <a:off x="2123728" y="2420888"/>
            <a:ext cx="5323232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阐述循环的概念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、分类、执行流程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5" name="TextBox 128"/>
          <p:cNvSpPr txBox="1"/>
          <p:nvPr/>
        </p:nvSpPr>
        <p:spPr>
          <a:xfrm>
            <a:off x="2123728" y="3645024"/>
            <a:ext cx="3784349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阐述循环嵌套的概念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" name="TextBox 128">
            <a:extLst>
              <a:ext uri="{FF2B5EF4-FFF2-40B4-BE49-F238E27FC236}">
                <a16:creationId xmlns:a16="http://schemas.microsoft.com/office/drawing/2014/main" xmlns="" id="{7C06FC8E-9257-423E-863C-2C98466466AE}"/>
              </a:ext>
            </a:extLst>
          </p:cNvPr>
          <p:cNvSpPr txBox="1"/>
          <p:nvPr/>
        </p:nvSpPr>
        <p:spPr>
          <a:xfrm>
            <a:off x="2123728" y="3068960"/>
            <a:ext cx="4297310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独立编写循环的各种案例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6" name="TextBox 128"/>
          <p:cNvSpPr txBox="1"/>
          <p:nvPr/>
        </p:nvSpPr>
        <p:spPr>
          <a:xfrm>
            <a:off x="2123727" y="4867758"/>
            <a:ext cx="408571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>
            <a:defPPr>
              <a:defRPr lang="zh-CN"/>
            </a:defPPr>
            <a:lvl1pPr marL="342900" indent="-342900">
              <a:buClr>
                <a:srgbClr val="C0392B"/>
              </a:buClr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defRPr>
            </a:lvl1pPr>
          </a:lstStyle>
          <a:p>
            <a:r>
              <a:rPr lang="en-US" altLang="zh-CN" dirty="0"/>
              <a:t>【</a:t>
            </a:r>
            <a:r>
              <a:rPr lang="zh-CN" altLang="en-US" dirty="0"/>
              <a:t>应用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独立编写</a:t>
            </a:r>
            <a:r>
              <a:rPr lang="en-US" altLang="zh-CN" dirty="0" smtClean="0"/>
              <a:t>99</a:t>
            </a:r>
            <a:r>
              <a:rPr lang="zh-CN" altLang="en-US" dirty="0" smtClean="0"/>
              <a:t>乘法表案例</a:t>
            </a:r>
            <a:endParaRPr lang="en-US" altLang="zh-CN" dirty="0" smtClean="0"/>
          </a:p>
        </p:txBody>
      </p:sp>
      <p:sp>
        <p:nvSpPr>
          <p:cNvPr id="17" name="TextBox 128"/>
          <p:cNvSpPr txBox="1"/>
          <p:nvPr/>
        </p:nvSpPr>
        <p:spPr>
          <a:xfrm>
            <a:off x="2143977" y="5514428"/>
            <a:ext cx="4297310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>
            <a:defPPr>
              <a:defRPr lang="zh-CN"/>
            </a:defPPr>
            <a:lvl1pPr marL="342900" indent="-342900">
              <a:buClr>
                <a:srgbClr val="C0392B"/>
              </a:buClr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defRPr>
            </a:lvl1pPr>
          </a:lstStyle>
          <a:p>
            <a:r>
              <a:rPr lang="en-US" altLang="zh-CN" dirty="0"/>
              <a:t>【</a:t>
            </a:r>
            <a:r>
              <a:rPr lang="zh-CN" altLang="en-US" dirty="0"/>
              <a:t>应用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独立编写猜数字游戏案例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86858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419872" y="3277433"/>
            <a:ext cx="58326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循环打印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HelloWorld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提示：可以根据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循环格式改进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循环格式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27584" y="2780928"/>
            <a:ext cx="2232248" cy="2016224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4DBC3FF4-ECC7-4C57-8E9C-C51D44B9F3A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1.7 while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循环格式的概述和使用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886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循求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1-100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的和的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1.8 while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循环练习之求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1-100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的数据和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循环初始化变量定义在什么位置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循环判断控制语句在什么位置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1706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419872" y="2852936"/>
            <a:ext cx="533469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(7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循环完成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1-100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之间数据求和的练习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whlie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循环打印一个四行五列的星星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*****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*****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*****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*****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27584" y="2780928"/>
            <a:ext cx="2232248" cy="2016224"/>
            <a:chOff x="829871" y="4136673"/>
            <a:chExt cx="2232248" cy="2016224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33" name="圆角矩形 3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椭圆 35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7" name="椭圆 36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1C2D97D3-36D6-4A7E-BFC6-BEC4CC042E7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1.8 while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循环练习之求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1-100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的数据和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953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do-while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循环的结构和执行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1.9 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do-while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循环格式的概述和使用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do…while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不满足判断条件时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第一次执行是否执行循环体语句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932040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1842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：阐述三种循环结构的区别并编写测试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1.10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三种循环的区别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循环的初始化语句的作用范围是什么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7" name="椭圆 16"/>
          <p:cNvSpPr/>
          <p:nvPr/>
        </p:nvSpPr>
        <p:spPr>
          <a:xfrm>
            <a:off x="5436096" y="188640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8190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989284" y="1484784"/>
            <a:ext cx="5796136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do…while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循环的与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循环和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循环的最大区别是什么？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do…while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循环都会执行一次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B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do…while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循环满足条件才会执行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C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do…while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不管条件满足不满足都会执行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     for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循环满足条件才会执行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D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do…while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满足条件才会执行，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for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至少会执行一次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循环和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循环在初始化表达式和循环控制语句的书写上有什么区别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循环初始化语句写在（）内，循环结束后还能访问初始化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句；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循环初始化语句写在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方法内，循环结束后也能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访问初始化语句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B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循环初始化语句写在（）内，循环结束后不能访问初始化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句；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循环初始化语句写在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方法内，循环结束后还能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访问初始化语句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C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循环初始化语句写在（）内，循环结束后不能访问初始化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句；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循环初始化语句写在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方法内，循环结束后不能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访问初始化语句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D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循环初始化语句写在（）内，循环结束后能访问初始化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句；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循环初始化语句写在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方法内，循环结束后不能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访问初始化语句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83568" y="2852936"/>
            <a:ext cx="2232248" cy="2016224"/>
            <a:chOff x="827584" y="2564904"/>
            <a:chExt cx="2232248" cy="2016224"/>
          </a:xfrm>
        </p:grpSpPr>
        <p:sp>
          <p:nvSpPr>
            <p:cNvPr id="21" name="圆角矩形 20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32" name="椭圆 3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3" name="椭圆 32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7" name="椭圆 36"/>
          <p:cNvSpPr/>
          <p:nvPr/>
        </p:nvSpPr>
        <p:spPr>
          <a:xfrm>
            <a:off x="5436096" y="188640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18C2A93B-AEC7-4840-9018-E5839AF031E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1.10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三种循环的区别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799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内容占位符 2"/>
          <p:cNvSpPr txBox="1">
            <a:spLocks/>
          </p:cNvSpPr>
          <p:nvPr/>
        </p:nvSpPr>
        <p:spPr>
          <a:xfrm>
            <a:off x="1619672" y="3933056"/>
            <a:ext cx="797207" cy="415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Aft>
                <a:spcPct val="20000"/>
              </a:spcAft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27" name="矩形 26"/>
          <p:cNvSpPr/>
          <p:nvPr/>
        </p:nvSpPr>
        <p:spPr>
          <a:xfrm>
            <a:off x="3347864" y="2132856"/>
            <a:ext cx="55446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循环的初始化表达式能否定义在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循环外面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algn="just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x = 0;</a:t>
            </a:r>
          </a:p>
          <a:p>
            <a:pPr algn="just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for(; x &lt; 10; x++){</a:t>
            </a:r>
          </a:p>
          <a:p>
            <a:pPr algn="just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循环体语句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algn="just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}</a:t>
            </a:r>
          </a:p>
          <a:p>
            <a:pPr algn="just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循环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的初始化表达式和判断条件以及控制循环语句能否有多条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algn="just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如：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for(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0, j = 100; 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&lt; j) &amp;&amp;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&gt; 10;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++,j--){</a:t>
            </a:r>
          </a:p>
          <a:p>
            <a:pPr algn="just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循环体语句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763688" y="3212976"/>
            <a:ext cx="506083" cy="506083"/>
            <a:chOff x="1440973" y="3257500"/>
            <a:chExt cx="506083" cy="506083"/>
          </a:xfrm>
        </p:grpSpPr>
        <p:sp>
          <p:nvSpPr>
            <p:cNvPr id="29" name="椭圆 28"/>
            <p:cNvSpPr/>
            <p:nvPr/>
          </p:nvSpPr>
          <p:spPr>
            <a:xfrm>
              <a:off x="1440973" y="3257500"/>
              <a:ext cx="506083" cy="506083"/>
            </a:xfrm>
            <a:prstGeom prst="ellipse">
              <a:avLst/>
            </a:prstGeom>
            <a:solidFill>
              <a:srgbClr val="643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AutoShape 43"/>
            <p:cNvSpPr>
              <a:spLocks/>
            </p:cNvSpPr>
            <p:nvPr/>
          </p:nvSpPr>
          <p:spPr bwMode="auto">
            <a:xfrm>
              <a:off x="1528944" y="3352418"/>
              <a:ext cx="330140" cy="3162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r>
                <a:rPr lang="en-US" sz="3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899592" y="2636912"/>
            <a:ext cx="2232248" cy="2016224"/>
          </a:xfrm>
          <a:prstGeom prst="roundRect">
            <a:avLst/>
          </a:prstGeom>
          <a:noFill/>
          <a:ln>
            <a:solidFill>
              <a:srgbClr val="B8372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3" name="椭圆 32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7" name="椭圆 36"/>
          <p:cNvSpPr/>
          <p:nvPr/>
        </p:nvSpPr>
        <p:spPr>
          <a:xfrm>
            <a:off x="5436096" y="188640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771BB035-23F8-405D-8480-55B371744D5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1.10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三种循环的区别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846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79512" y="1844823"/>
            <a:ext cx="9375332" cy="1872209"/>
            <a:chOff x="525732" y="1095001"/>
            <a:chExt cx="8310492" cy="1922075"/>
          </a:xfrm>
        </p:grpSpPr>
        <p:sp>
          <p:nvSpPr>
            <p:cNvPr id="10" name="矩形 9"/>
            <p:cNvSpPr/>
            <p:nvPr/>
          </p:nvSpPr>
          <p:spPr>
            <a:xfrm>
              <a:off x="525732" y="1321128"/>
              <a:ext cx="1491014" cy="1695948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02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185297" y="1095001"/>
              <a:ext cx="1254970" cy="595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循环嵌套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85297" y="1919761"/>
              <a:ext cx="6650927" cy="529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2. 1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循环嵌套的概述和使用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2. 2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循环嵌套练习之打印正三角形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2. 3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循环嵌套练习之打印九九乘法表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51919" y="1321128"/>
              <a:ext cx="6422875" cy="1675823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9552" y="5229200"/>
            <a:ext cx="2699932" cy="1149109"/>
            <a:chOff x="525732" y="3546988"/>
            <a:chExt cx="2699932" cy="1149109"/>
          </a:xfrm>
        </p:grpSpPr>
        <p:sp>
          <p:nvSpPr>
            <p:cNvPr id="15" name="矩形 14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46623" y="3772767"/>
              <a:ext cx="1731564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Random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随机数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39552" y="4000387"/>
            <a:ext cx="2459481" cy="872110"/>
            <a:chOff x="525732" y="3546988"/>
            <a:chExt cx="2459481" cy="872110"/>
          </a:xfrm>
        </p:grpSpPr>
        <p:sp>
          <p:nvSpPr>
            <p:cNvPr id="18" name="矩形 17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346623" y="3772767"/>
              <a:ext cx="16385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控制循环语句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A8D7760A-38F5-4F65-A84E-BA1595ADA875}"/>
              </a:ext>
            </a:extLst>
          </p:cNvPr>
          <p:cNvGrpSpPr/>
          <p:nvPr/>
        </p:nvGrpSpPr>
        <p:grpSpPr>
          <a:xfrm>
            <a:off x="539552" y="1000846"/>
            <a:ext cx="1997816" cy="872110"/>
            <a:chOff x="525732" y="3546988"/>
            <a:chExt cx="1997816" cy="87211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F1B26EB3-5298-4BEF-8AE2-F668088EE1E3}"/>
                </a:ext>
              </a:extLst>
            </p:cNvPr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370E730C-46B8-4B81-8F96-8162A6D5CC46}"/>
                </a:ext>
              </a:extLst>
            </p:cNvPr>
            <p:cNvSpPr/>
            <p:nvPr/>
          </p:nvSpPr>
          <p:spPr>
            <a:xfrm>
              <a:off x="1346623" y="3772767"/>
              <a:ext cx="11769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循环结构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73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学习目标：阐述什么是循环嵌套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循环嵌套的概述和使用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外层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循环控制的是什么？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内层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循环控制的是什么？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F4509A80-FA3B-4392-8F97-573604F12D99}"/>
              </a:ext>
            </a:extLst>
          </p:cNvPr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9045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419872" y="2492896"/>
            <a:ext cx="533469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(7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使用循环嵌套打印一个四行五列的星星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思路：外层循环控制行，内存循环控制列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如下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*****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*****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*****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*****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27584" y="2780928"/>
            <a:ext cx="2232248" cy="2016224"/>
            <a:chOff x="829871" y="4136673"/>
            <a:chExt cx="2232248" cy="2016224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33" name="圆角矩形 3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椭圆 35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7" name="椭圆 36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E31BA36A-F4E4-4AD3-9C61-FA49AA37A6C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循环嵌套的概述和使用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224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" y="980727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TextBox 128">
            <a:extLst>
              <a:ext uri="{FF2B5EF4-FFF2-40B4-BE49-F238E27FC236}">
                <a16:creationId xmlns:a16="http://schemas.microsoft.com/office/drawing/2014/main" xmlns="" id="{FA0F9931-246B-4BEC-B739-D3CA9BA0F546}"/>
              </a:ext>
            </a:extLst>
          </p:cNvPr>
          <p:cNvSpPr txBox="1"/>
          <p:nvPr/>
        </p:nvSpPr>
        <p:spPr>
          <a:xfrm>
            <a:off x="2123728" y="4221088"/>
            <a:ext cx="2253482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>
            <a:defPPr>
              <a:defRPr lang="zh-CN"/>
            </a:defPPr>
            <a:lvl1pPr marL="342900" indent="-342900">
              <a:buClr>
                <a:srgbClr val="C0392B"/>
              </a:buClr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defRPr>
            </a:lvl1pPr>
          </a:lstStyle>
          <a:p>
            <a:r>
              <a:rPr lang="en-US" altLang="zh-CN" dirty="0"/>
              <a:t>Random</a:t>
            </a:r>
            <a:r>
              <a:rPr lang="zh-CN" altLang="en-US" dirty="0"/>
              <a:t>随机数</a:t>
            </a:r>
            <a:endParaRPr lang="id-ID" altLang="zh-CN" dirty="0"/>
          </a:p>
        </p:txBody>
      </p:sp>
      <p:sp>
        <p:nvSpPr>
          <p:cNvPr id="16" name="TextBox 128">
            <a:extLst>
              <a:ext uri="{FF2B5EF4-FFF2-40B4-BE49-F238E27FC236}">
                <a16:creationId xmlns:a16="http://schemas.microsoft.com/office/drawing/2014/main" xmlns="" id="{9BB9547F-3CBE-4FB2-A2C8-31753AFCF6C4}"/>
              </a:ext>
            </a:extLst>
          </p:cNvPr>
          <p:cNvSpPr txBox="1"/>
          <p:nvPr/>
        </p:nvSpPr>
        <p:spPr>
          <a:xfrm>
            <a:off x="2123728" y="2420888"/>
            <a:ext cx="1476025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循环结构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7" name="TextBox 128">
            <a:extLst>
              <a:ext uri="{FF2B5EF4-FFF2-40B4-BE49-F238E27FC236}">
                <a16:creationId xmlns:a16="http://schemas.microsoft.com/office/drawing/2014/main" xmlns="" id="{BAA165B6-9683-4303-B606-6FDC509BFB2F}"/>
              </a:ext>
            </a:extLst>
          </p:cNvPr>
          <p:cNvSpPr txBox="1"/>
          <p:nvPr/>
        </p:nvSpPr>
        <p:spPr>
          <a:xfrm>
            <a:off x="2123728" y="3645024"/>
            <a:ext cx="1988986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循环控制语句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21" name="TextBox 128">
            <a:extLst>
              <a:ext uri="{FF2B5EF4-FFF2-40B4-BE49-F238E27FC236}">
                <a16:creationId xmlns:a16="http://schemas.microsoft.com/office/drawing/2014/main" xmlns="" id="{FBFA63EE-0920-41AC-AAC8-A34D7AD5521E}"/>
              </a:ext>
            </a:extLst>
          </p:cNvPr>
          <p:cNvSpPr txBox="1"/>
          <p:nvPr/>
        </p:nvSpPr>
        <p:spPr>
          <a:xfrm>
            <a:off x="2123728" y="3068960"/>
            <a:ext cx="1476025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循环嵌套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05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：独立编写使用循环嵌套打印正三角形的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循环嵌套练习之打印正三角形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内层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循环的判断条件语句如何定义？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DD2C03EA-8755-48EE-905B-0F2DAA284679}"/>
              </a:ext>
            </a:extLst>
          </p:cNvPr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414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419872" y="2492896"/>
            <a:ext cx="53346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使用循环嵌套打印一个打印正三角形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图形如下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*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**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***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****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*****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27584" y="2780928"/>
            <a:ext cx="2232248" cy="2016224"/>
            <a:chOff x="829871" y="4136673"/>
            <a:chExt cx="2232248" cy="2016224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33" name="圆角矩形 3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椭圆 35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7" name="椭圆 36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EF81063C-93E6-476D-91B1-DD25F305F0F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循环嵌套练习之打印正三角形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68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：独立编写使用循环嵌套打印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乘法表的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循环嵌套练习之打印九九乘法表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九九乘法表的规律是什么？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90DD9260-7CC1-418D-929B-F5C064E065C7}"/>
              </a:ext>
            </a:extLst>
          </p:cNvPr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7481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827584" y="2780928"/>
            <a:ext cx="2232248" cy="2016224"/>
            <a:chOff x="829871" y="4136673"/>
            <a:chExt cx="2232248" cy="2016224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33" name="圆角矩形 3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椭圆 35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7" name="椭圆 36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F25F2473-9536-4399-8792-BB3AFD1BE292}"/>
              </a:ext>
            </a:extLst>
          </p:cNvPr>
          <p:cNvGrpSpPr/>
          <p:nvPr/>
        </p:nvGrpSpPr>
        <p:grpSpPr>
          <a:xfrm>
            <a:off x="3419872" y="2442025"/>
            <a:ext cx="5724128" cy="2694030"/>
            <a:chOff x="3419872" y="2492896"/>
            <a:chExt cx="5724128" cy="2694030"/>
          </a:xfrm>
        </p:grpSpPr>
        <p:sp>
          <p:nvSpPr>
            <p:cNvPr id="28" name="矩形 27"/>
            <p:cNvSpPr/>
            <p:nvPr/>
          </p:nvSpPr>
          <p:spPr>
            <a:xfrm>
              <a:off x="3419872" y="2492896"/>
              <a:ext cx="5724128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(5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使用循环嵌套打印一个九九乘法表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     格式如下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: </a:t>
              </a:r>
            </a:p>
            <a:p>
              <a:endParaRPr lang="en-US" altLang="zh-CN" dirty="0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xmlns="" id="{0FC442A1-422A-4280-8742-27991D09145B}"/>
                </a:ext>
              </a:extLst>
            </p:cNvPr>
            <p:cNvSpPr txBox="1"/>
            <p:nvPr/>
          </p:nvSpPr>
          <p:spPr>
            <a:xfrm>
              <a:off x="3774549" y="3432600"/>
              <a:ext cx="393248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1*1=1</a:t>
              </a:r>
            </a:p>
            <a:p>
              <a:r>
                <a:rPr lang="en-US" altLang="zh-CN" dirty="0"/>
                <a:t>1*2=2  2*2=4</a:t>
              </a:r>
            </a:p>
            <a:p>
              <a:r>
                <a:rPr lang="en-US" altLang="zh-CN" dirty="0"/>
                <a:t>1*3=3  2*3=6   3*3=9</a:t>
              </a:r>
            </a:p>
            <a:p>
              <a:r>
                <a:rPr lang="en-US" altLang="zh-CN" dirty="0"/>
                <a:t>1*4=4  2*4=8   3*4=12  4*4=16</a:t>
              </a:r>
            </a:p>
            <a:p>
              <a:r>
                <a:rPr lang="en-US" altLang="zh-CN" dirty="0"/>
                <a:t>1*5=5  2*5=10 3*5=15  4*5=20  5*5=25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dirty="0"/>
            </a:p>
          </p:txBody>
        </p:sp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1DB3CB3F-9326-4827-85A5-2990B55B2F4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循环嵌套练习之打印九九乘法表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376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79512" y="3175521"/>
            <a:ext cx="8792848" cy="2104493"/>
            <a:chOff x="525732" y="1268760"/>
            <a:chExt cx="8720406" cy="2351406"/>
          </a:xfrm>
        </p:grpSpPr>
        <p:sp>
          <p:nvSpPr>
            <p:cNvPr id="10" name="矩形 9"/>
            <p:cNvSpPr/>
            <p:nvPr/>
          </p:nvSpPr>
          <p:spPr>
            <a:xfrm>
              <a:off x="525732" y="1268760"/>
              <a:ext cx="1656184" cy="2016224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03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181916" y="1268760"/>
              <a:ext cx="2105209" cy="928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控制循环语句</a:t>
              </a:r>
              <a:endParaRPr lang="id-ID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39686" y="1831954"/>
              <a:ext cx="7006452" cy="1788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.1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跳转控制语句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break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的概述和使用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  	 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.2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跳转控制语句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continue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的概述和使用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  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82107" y="1268760"/>
              <a:ext cx="6192688" cy="2016224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09211" y="1028933"/>
            <a:ext cx="3312368" cy="820891"/>
            <a:chOff x="525732" y="3546988"/>
            <a:chExt cx="3312368" cy="820891"/>
          </a:xfrm>
        </p:grpSpPr>
        <p:sp>
          <p:nvSpPr>
            <p:cNvPr id="15" name="矩形 14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33844" y="3763012"/>
              <a:ext cx="23042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循环结构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1560" y="5221186"/>
            <a:ext cx="1074487" cy="872110"/>
            <a:chOff x="525732" y="3546988"/>
            <a:chExt cx="1074487" cy="872110"/>
          </a:xfrm>
        </p:grpSpPr>
        <p:sp>
          <p:nvSpPr>
            <p:cNvPr id="21" name="矩形 20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346623" y="3772767"/>
              <a:ext cx="2535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0FC8F457-BB01-41F2-A5F9-7F612D55EF7A}"/>
              </a:ext>
            </a:extLst>
          </p:cNvPr>
          <p:cNvSpPr/>
          <p:nvPr/>
        </p:nvSpPr>
        <p:spPr>
          <a:xfrm>
            <a:off x="1431301" y="5484083"/>
            <a:ext cx="19479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</a:t>
            </a:r>
            <a:endParaRPr lang="id-ID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392B"/>
              </a:buClr>
            </a:pPr>
            <a:endParaRPr lang="id-ID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392B"/>
              </a:buClr>
            </a:pPr>
            <a:endParaRPr lang="id-ID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B444175F-7BCE-4165-BC4C-A243A1056D7D}"/>
              </a:ext>
            </a:extLst>
          </p:cNvPr>
          <p:cNvSpPr/>
          <p:nvPr/>
        </p:nvSpPr>
        <p:spPr>
          <a:xfrm>
            <a:off x="611560" y="2102227"/>
            <a:ext cx="820891" cy="820891"/>
          </a:xfrm>
          <a:prstGeom prst="rect">
            <a:avLst/>
          </a:prstGeom>
          <a:solidFill>
            <a:srgbClr val="F4726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+mn-ea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7CB44E37-DAEE-462A-A7A6-27946D18A811}"/>
              </a:ext>
            </a:extLst>
          </p:cNvPr>
          <p:cNvSpPr/>
          <p:nvPr/>
        </p:nvSpPr>
        <p:spPr>
          <a:xfrm>
            <a:off x="1617323" y="2328006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循环嵌套</a:t>
            </a:r>
            <a:endParaRPr lang="id-ID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596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的作用及使用场景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3.1</a:t>
            </a:r>
            <a:r>
              <a:rPr lang="zh-CN" altLang="en-US" dirty="0"/>
              <a:t>跳转控制语句</a:t>
            </a:r>
            <a:r>
              <a:rPr lang="en-US" altLang="zh-CN" dirty="0"/>
              <a:t>break</a:t>
            </a:r>
            <a:r>
              <a:rPr lang="zh-CN" altLang="en-US" dirty="0"/>
              <a:t>的概述和使用</a:t>
            </a:r>
          </a:p>
          <a:p>
            <a:endParaRPr 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的作用是什么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2886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91880" y="1772816"/>
            <a:ext cx="5796136" cy="148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使用场景是什么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：单独使用       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：循环中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C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语句中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语句中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看程序说答案：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71600" y="2636912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8D1C2D82-C5F2-4647-A8A6-E694F5F1D96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3.1</a:t>
            </a:r>
            <a:r>
              <a:rPr lang="zh-CN" altLang="en-US" dirty="0"/>
              <a:t>跳转控制语句</a:t>
            </a:r>
            <a:r>
              <a:rPr lang="en-US" altLang="zh-CN" dirty="0"/>
              <a:t>break</a:t>
            </a:r>
            <a:r>
              <a:rPr lang="zh-CN" altLang="en-US" dirty="0"/>
              <a:t>的概述和使用</a:t>
            </a:r>
          </a:p>
          <a:p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D039236-2626-4932-A401-16F864CD97EA}"/>
              </a:ext>
            </a:extLst>
          </p:cNvPr>
          <p:cNvSpPr txBox="1"/>
          <p:nvPr/>
        </p:nvSpPr>
        <p:spPr>
          <a:xfrm>
            <a:off x="3921366" y="2924944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x = 0;</a:t>
            </a:r>
          </a:p>
          <a:p>
            <a:r>
              <a:rPr lang="en-US" altLang="zh-CN" dirty="0"/>
              <a:t>while (true) {</a:t>
            </a:r>
          </a:p>
          <a:p>
            <a:r>
              <a:rPr lang="en-US" altLang="zh-CN" dirty="0"/>
              <a:t>    if (x &lt; 10) </a:t>
            </a:r>
          </a:p>
          <a:p>
            <a:r>
              <a:rPr lang="en-US" altLang="zh-CN" dirty="0"/>
              <a:t>        break;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(x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    </a:t>
            </a:r>
            <a:r>
              <a:rPr lang="en-US" altLang="zh-CN" dirty="0"/>
              <a:t>x++;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System.out.println</a:t>
            </a:r>
            <a:r>
              <a:rPr lang="en-US" altLang="zh-CN" dirty="0"/>
              <a:t>(x);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AAEA797-C4FD-433E-AAE1-A9A7E8AE8CF3}"/>
              </a:ext>
            </a:extLst>
          </p:cNvPr>
          <p:cNvSpPr txBox="1"/>
          <p:nvPr/>
        </p:nvSpPr>
        <p:spPr>
          <a:xfrm>
            <a:off x="3995936" y="530120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A:10     B:11    C:0   D:1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610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13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的作用及使用场景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跳转控制语句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在循环中使用达到的效果是什么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8105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383360" y="2204864"/>
            <a:ext cx="5760640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在注释出填入代码不同的代码：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x=1; x&lt;=10; x++) {</a:t>
            </a:r>
          </a:p>
          <a:p>
            <a:r>
              <a:rPr lang="en-US" altLang="zh-CN" dirty="0"/>
              <a:t>	if(x%3==0) {</a:t>
            </a:r>
          </a:p>
          <a:p>
            <a:r>
              <a:rPr lang="en-US" altLang="zh-CN" dirty="0"/>
              <a:t>    	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在此处填写代码</a:t>
            </a:r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(“Java</a:t>
            </a:r>
            <a:r>
              <a:rPr lang="zh-CN" altLang="en-US" dirty="0"/>
              <a:t>基础班”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0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在控制台输出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:“Java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基础班“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在控制台输出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:“Java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基础班“  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在控制台输出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:“Java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	</a:t>
            </a:r>
          </a:p>
          <a:p>
            <a:endParaRPr lang="en-US" altLang="zh-CN" dirty="0"/>
          </a:p>
        </p:txBody>
      </p:sp>
      <p:sp>
        <p:nvSpPr>
          <p:cNvPr id="19" name="椭圆 18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827584" y="2636912"/>
            <a:ext cx="2232248" cy="2016224"/>
            <a:chOff x="827584" y="2564904"/>
            <a:chExt cx="2232248" cy="2016224"/>
          </a:xfrm>
        </p:grpSpPr>
        <p:sp>
          <p:nvSpPr>
            <p:cNvPr id="22" name="圆角矩形 21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DED11010-664B-44B7-BD72-21057A07B72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跳转控制语句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059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79512" y="4251420"/>
            <a:ext cx="8841340" cy="1804507"/>
            <a:chOff x="525732" y="1268760"/>
            <a:chExt cx="8768498" cy="2016224"/>
          </a:xfrm>
        </p:grpSpPr>
        <p:sp>
          <p:nvSpPr>
            <p:cNvPr id="10" name="矩形 9"/>
            <p:cNvSpPr/>
            <p:nvPr/>
          </p:nvSpPr>
          <p:spPr>
            <a:xfrm>
              <a:off x="525732" y="1268760"/>
              <a:ext cx="1656184" cy="2016224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04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181916" y="1268760"/>
              <a:ext cx="2419989" cy="928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Random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随机数</a:t>
              </a:r>
              <a:endParaRPr lang="id-ID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87778" y="1955803"/>
              <a:ext cx="7006452" cy="928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.1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Random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的概述和使用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  	 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.2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Random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的练习之猜数字小游戏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82107" y="1268760"/>
              <a:ext cx="6192688" cy="2016224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04036" y="1155042"/>
            <a:ext cx="3239555" cy="820891"/>
            <a:chOff x="14152" y="3577286"/>
            <a:chExt cx="3239555" cy="820891"/>
          </a:xfrm>
        </p:grpSpPr>
        <p:sp>
          <p:nvSpPr>
            <p:cNvPr id="15" name="矩形 14"/>
            <p:cNvSpPr/>
            <p:nvPr/>
          </p:nvSpPr>
          <p:spPr>
            <a:xfrm>
              <a:off x="14152" y="3577286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49451" y="3825728"/>
              <a:ext cx="23042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循环结构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91646" y="3261606"/>
            <a:ext cx="1074487" cy="872110"/>
            <a:chOff x="525732" y="3546988"/>
            <a:chExt cx="1074487" cy="872110"/>
          </a:xfrm>
        </p:grpSpPr>
        <p:sp>
          <p:nvSpPr>
            <p:cNvPr id="21" name="矩形 20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346623" y="3772767"/>
              <a:ext cx="2535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0FC8F457-BB01-41F2-A5F9-7F612D55EF7A}"/>
              </a:ext>
            </a:extLst>
          </p:cNvPr>
          <p:cNvSpPr/>
          <p:nvPr/>
        </p:nvSpPr>
        <p:spPr>
          <a:xfrm>
            <a:off x="1547664" y="3513782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控制循环语句</a:t>
            </a:r>
            <a:endParaRPr lang="id-ID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392B"/>
              </a:buClr>
            </a:pPr>
            <a:endParaRPr lang="id-ID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392B"/>
              </a:buClr>
            </a:pPr>
            <a:endParaRPr lang="id-ID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9C42799B-EB2D-4C28-99F6-E6B27747D8BC}"/>
              </a:ext>
            </a:extLst>
          </p:cNvPr>
          <p:cNvSpPr/>
          <p:nvPr/>
        </p:nvSpPr>
        <p:spPr>
          <a:xfrm>
            <a:off x="604037" y="2190834"/>
            <a:ext cx="820891" cy="820891"/>
          </a:xfrm>
          <a:prstGeom prst="rect">
            <a:avLst/>
          </a:prstGeom>
          <a:solidFill>
            <a:srgbClr val="F4726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+mn-ea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63E6BF9E-F453-4B88-BFC6-0E33BED63581}"/>
              </a:ext>
            </a:extLst>
          </p:cNvPr>
          <p:cNvSpPr/>
          <p:nvPr/>
        </p:nvSpPr>
        <p:spPr>
          <a:xfrm>
            <a:off x="1547664" y="2384177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循环嵌套</a:t>
            </a:r>
            <a:endParaRPr lang="id-ID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34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79512" y="908719"/>
            <a:ext cx="9361040" cy="2304257"/>
            <a:chOff x="525732" y="1095001"/>
            <a:chExt cx="8297823" cy="1922075"/>
          </a:xfrm>
        </p:grpSpPr>
        <p:sp>
          <p:nvSpPr>
            <p:cNvPr id="10" name="矩形 9"/>
            <p:cNvSpPr/>
            <p:nvPr/>
          </p:nvSpPr>
          <p:spPr>
            <a:xfrm>
              <a:off x="525732" y="1321128"/>
              <a:ext cx="1491014" cy="1695948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01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185297" y="1095001"/>
              <a:ext cx="1254970" cy="6931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循环结构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72628" y="1810792"/>
              <a:ext cx="6650927" cy="1146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1.1 for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循环格式的概述和使用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	1.6 for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循环练习之统计水仙花的个数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1.2 for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循环练习之获取数据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1-5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5-1 	1.7 while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循环格式的概述和使用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1.3 for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循环练习之求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1-5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之间数据和           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1.8 while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循环练习之求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1-100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的数据和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1.4 for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循环练习之求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1-100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之间的偶数       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1.9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dowhile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循环格式的概述和使用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1.5 for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循环练习之打印水仙花数                 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1.10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三种循环的区别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951919" y="1321128"/>
              <a:ext cx="6422875" cy="1675823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9552" y="5349872"/>
            <a:ext cx="2699932" cy="1149109"/>
            <a:chOff x="525732" y="3546988"/>
            <a:chExt cx="2699932" cy="1149109"/>
          </a:xfrm>
        </p:grpSpPr>
        <p:sp>
          <p:nvSpPr>
            <p:cNvPr id="15" name="矩形 14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46623" y="3772767"/>
              <a:ext cx="1731564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Random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随机数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39552" y="3306819"/>
            <a:ext cx="2060587" cy="854270"/>
            <a:chOff x="669748" y="3564828"/>
            <a:chExt cx="2060587" cy="854270"/>
          </a:xfrm>
        </p:grpSpPr>
        <p:sp>
          <p:nvSpPr>
            <p:cNvPr id="18" name="矩形 17"/>
            <p:cNvSpPr/>
            <p:nvPr/>
          </p:nvSpPr>
          <p:spPr>
            <a:xfrm>
              <a:off x="669748" y="356482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346623" y="3772767"/>
              <a:ext cx="138371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   循环嵌套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3464B8B9-AF25-45F6-A0A2-3C405885D842}"/>
              </a:ext>
            </a:extLst>
          </p:cNvPr>
          <p:cNvGrpSpPr/>
          <p:nvPr/>
        </p:nvGrpSpPr>
        <p:grpSpPr>
          <a:xfrm>
            <a:off x="539552" y="4303202"/>
            <a:ext cx="2459481" cy="872110"/>
            <a:chOff x="525732" y="3546988"/>
            <a:chExt cx="2459481" cy="87211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ECB611EE-D2D8-4656-9BCD-D04C76AC1837}"/>
                </a:ext>
              </a:extLst>
            </p:cNvPr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4178B58A-CB12-4E7C-A914-532869E68500}"/>
                </a:ext>
              </a:extLst>
            </p:cNvPr>
            <p:cNvSpPr/>
            <p:nvPr/>
          </p:nvSpPr>
          <p:spPr>
            <a:xfrm>
              <a:off x="1346623" y="3772767"/>
              <a:ext cx="16385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控制循环语句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096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Random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457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Random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的使用步骤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怎么产生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1~100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的整数随机数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" name="图片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5292080" y="21333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3062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98853" y="2564904"/>
            <a:ext cx="582737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(7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Random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的使用步骤并随机一个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1-100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范围内的整数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dirty="0"/>
              <a:t>import </a:t>
            </a:r>
            <a:r>
              <a:rPr lang="en-US" altLang="zh-CN" dirty="0" err="1"/>
              <a:t>java.util.Random</a:t>
            </a:r>
            <a:r>
              <a:rPr lang="en-US" altLang="zh-CN" dirty="0"/>
              <a:t>;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创建对象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dirty="0"/>
              <a:t>Random r = new Random();</a:t>
            </a:r>
            <a:endParaRPr lang="zh-CN" altLang="zh-CN" sz="1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获取随机数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dirty="0" err="1"/>
              <a:t>int</a:t>
            </a:r>
            <a:r>
              <a:rPr lang="en-US" altLang="zh-CN" dirty="0"/>
              <a:t> number = </a:t>
            </a:r>
            <a:r>
              <a:rPr lang="en-US" altLang="zh-CN" dirty="0" err="1"/>
              <a:t>r.nextInt</a:t>
            </a:r>
            <a:r>
              <a:rPr lang="en-US" altLang="zh-CN" dirty="0"/>
              <a:t>(10);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Random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的基本使用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716016" y="207515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3" name="椭圆 32"/>
          <p:cNvSpPr/>
          <p:nvPr/>
        </p:nvSpPr>
        <p:spPr>
          <a:xfrm>
            <a:off x="5148064" y="207515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76912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：独立编写猜数字小游戏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Random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的练习之猜数字小游戏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如何才能判断猜大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猜小以及猜中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189913" y="188639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8247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97428" y="3203684"/>
            <a:ext cx="58273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(10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独立编写猜数字小游戏案例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猜数字小游戏案例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716016" y="207515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3" name="椭圆 32"/>
          <p:cNvSpPr/>
          <p:nvPr/>
        </p:nvSpPr>
        <p:spPr>
          <a:xfrm>
            <a:off x="5076056" y="207515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7737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97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循环的格式及执行流程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for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循环格式的概述和使用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初始化语句只能有一句吗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初始化语句在循环中执行几次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2F6FB610-F1DA-40D4-A083-A498947AAEC4}"/>
              </a:ext>
            </a:extLst>
          </p:cNvPr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07CC9D84-6B54-4341-BB72-799553530F12}"/>
              </a:ext>
            </a:extLst>
          </p:cNvPr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290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930C0F33-949C-4E34-AE25-47320F990C47}"/>
              </a:ext>
            </a:extLst>
          </p:cNvPr>
          <p:cNvGrpSpPr/>
          <p:nvPr/>
        </p:nvGrpSpPr>
        <p:grpSpPr>
          <a:xfrm>
            <a:off x="833688" y="2708920"/>
            <a:ext cx="2232248" cy="2016224"/>
            <a:chOff x="829871" y="4136673"/>
            <a:chExt cx="2232248" cy="2016224"/>
          </a:xfrm>
        </p:grpSpPr>
        <p:sp>
          <p:nvSpPr>
            <p:cNvPr id="4" name="内容占位符 2">
              <a:extLst>
                <a:ext uri="{FF2B5EF4-FFF2-40B4-BE49-F238E27FC236}">
                  <a16:creationId xmlns:a16="http://schemas.microsoft.com/office/drawing/2014/main" xmlns="" id="{CDABCF02-DD4F-4785-9A0C-B146EA3B9CDC}"/>
                </a:ext>
              </a:extLst>
            </p:cNvPr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xmlns="" id="{DFB7B8DD-F98C-4E51-9F02-EAD8DBB086F4}"/>
                </a:ext>
              </a:extLst>
            </p:cNvPr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xmlns="" id="{6E5E866E-D0EE-4F59-ACC9-B6742A0AB1AB}"/>
                  </a:ext>
                </a:extLst>
              </p:cNvPr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AutoShape 112">
                <a:extLst>
                  <a:ext uri="{FF2B5EF4-FFF2-40B4-BE49-F238E27FC236}">
                    <a16:creationId xmlns:a16="http://schemas.microsoft.com/office/drawing/2014/main" xmlns="" id="{4C5D6CEC-6259-461F-A03A-26F7BAA25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6" name="圆角矩形 24">
              <a:extLst>
                <a:ext uri="{FF2B5EF4-FFF2-40B4-BE49-F238E27FC236}">
                  <a16:creationId xmlns:a16="http://schemas.microsoft.com/office/drawing/2014/main" xmlns="" id="{261890F1-A07B-42BA-A8F3-C7B02A0CEF06}"/>
                </a:ext>
              </a:extLst>
            </p:cNvPr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7FD8AC0-D29B-49F4-A01B-CED529A9D6D5}"/>
              </a:ext>
            </a:extLst>
          </p:cNvPr>
          <p:cNvSpPr txBox="1"/>
          <p:nvPr/>
        </p:nvSpPr>
        <p:spPr>
          <a:xfrm>
            <a:off x="3347864" y="3217743"/>
            <a:ext cx="5040560" cy="11079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分钟）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</a:rPr>
              <a:t>在控制台打印</a:t>
            </a:r>
            <a:r>
              <a:rPr lang="en-US" altLang="zh-CN" sz="1800" dirty="0">
                <a:solidFill>
                  <a:schemeClr val="tx1"/>
                </a:solidFill>
              </a:rPr>
              <a:t>10</a:t>
            </a:r>
            <a:r>
              <a:rPr lang="zh-CN" altLang="en-US" sz="1800" dirty="0">
                <a:solidFill>
                  <a:schemeClr val="tx1"/>
                </a:solidFill>
              </a:rPr>
              <a:t>次</a:t>
            </a:r>
            <a:r>
              <a:rPr lang="en-US" altLang="zh-CN" sz="1800" dirty="0" err="1">
                <a:solidFill>
                  <a:schemeClr val="tx1"/>
                </a:solidFill>
              </a:rPr>
              <a:t>HelloWord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253BADE0-4B87-4565-997E-FA70924338A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for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循环格式的概述和使用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48E06F77-D249-4193-9B01-34301F0A9112}"/>
              </a:ext>
            </a:extLst>
          </p:cNvPr>
          <p:cNvSpPr/>
          <p:nvPr/>
        </p:nvSpPr>
        <p:spPr>
          <a:xfrm>
            <a:off x="4788024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33D63137-018C-433A-A3D2-B8DB6569B0E7}"/>
              </a:ext>
            </a:extLst>
          </p:cNvPr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3973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循环打印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1-5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5-1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1.2 for</a:t>
            </a:r>
            <a:r>
              <a:rPr lang="zh-CN" altLang="en-US" dirty="0"/>
              <a:t>循环练习之获取数据</a:t>
            </a:r>
            <a:r>
              <a:rPr lang="en-US" altLang="zh-CN" dirty="0"/>
              <a:t>1-5</a:t>
            </a:r>
            <a:r>
              <a:rPr lang="zh-CN" altLang="en-US" dirty="0"/>
              <a:t>和</a:t>
            </a:r>
            <a:r>
              <a:rPr lang="en-US" altLang="zh-CN" dirty="0"/>
              <a:t>5-1</a:t>
            </a:r>
            <a:endParaRPr 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如果要在控制台输出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 – 1,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初始化语句怎么定义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循环后控制语句怎么定义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932040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AD02D4BF-D15F-49F0-A699-F0D2AA54421B}"/>
              </a:ext>
            </a:extLst>
          </p:cNvPr>
          <p:cNvSpPr/>
          <p:nvPr/>
        </p:nvSpPr>
        <p:spPr>
          <a:xfrm>
            <a:off x="5292080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746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1473F030-B78C-4B59-BD75-01CE29EAADA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1.2 for</a:t>
            </a:r>
            <a:r>
              <a:rPr lang="zh-CN" altLang="en-US" dirty="0"/>
              <a:t>循环练习之获取数据</a:t>
            </a:r>
            <a:r>
              <a:rPr lang="en-US" altLang="zh-CN" dirty="0"/>
              <a:t>1-5</a:t>
            </a:r>
            <a:r>
              <a:rPr lang="zh-CN" altLang="en-US" dirty="0"/>
              <a:t>和</a:t>
            </a:r>
            <a:r>
              <a:rPr lang="en-US" altLang="zh-CN" dirty="0"/>
              <a:t>5-1</a:t>
            </a:r>
            <a:endParaRPr 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930C0F33-949C-4E34-AE25-47320F990C47}"/>
              </a:ext>
            </a:extLst>
          </p:cNvPr>
          <p:cNvGrpSpPr/>
          <p:nvPr/>
        </p:nvGrpSpPr>
        <p:grpSpPr>
          <a:xfrm>
            <a:off x="833688" y="2708920"/>
            <a:ext cx="2232248" cy="2016224"/>
            <a:chOff x="829871" y="4136673"/>
            <a:chExt cx="2232248" cy="2016224"/>
          </a:xfrm>
        </p:grpSpPr>
        <p:sp>
          <p:nvSpPr>
            <p:cNvPr id="4" name="内容占位符 2">
              <a:extLst>
                <a:ext uri="{FF2B5EF4-FFF2-40B4-BE49-F238E27FC236}">
                  <a16:creationId xmlns:a16="http://schemas.microsoft.com/office/drawing/2014/main" xmlns="" id="{CDABCF02-DD4F-4785-9A0C-B146EA3B9CDC}"/>
                </a:ext>
              </a:extLst>
            </p:cNvPr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xmlns="" id="{DFB7B8DD-F98C-4E51-9F02-EAD8DBB086F4}"/>
                </a:ext>
              </a:extLst>
            </p:cNvPr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xmlns="" id="{6E5E866E-D0EE-4F59-ACC9-B6742A0AB1AB}"/>
                  </a:ext>
                </a:extLst>
              </p:cNvPr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AutoShape 112">
                <a:extLst>
                  <a:ext uri="{FF2B5EF4-FFF2-40B4-BE49-F238E27FC236}">
                    <a16:creationId xmlns:a16="http://schemas.microsoft.com/office/drawing/2014/main" xmlns="" id="{4C5D6CEC-6259-461F-A03A-26F7BAA25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6" name="圆角矩形 24">
              <a:extLst>
                <a:ext uri="{FF2B5EF4-FFF2-40B4-BE49-F238E27FC236}">
                  <a16:creationId xmlns:a16="http://schemas.microsoft.com/office/drawing/2014/main" xmlns="" id="{261890F1-A07B-42BA-A8F3-C7B02A0CEF06}"/>
                </a:ext>
              </a:extLst>
            </p:cNvPr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7FD8AC0-D29B-49F4-A01B-CED529A9D6D5}"/>
              </a:ext>
            </a:extLst>
          </p:cNvPr>
          <p:cNvSpPr txBox="1"/>
          <p:nvPr/>
        </p:nvSpPr>
        <p:spPr>
          <a:xfrm>
            <a:off x="3347864" y="3217743"/>
            <a:ext cx="5040560" cy="11079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分钟）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</a:rPr>
              <a:t>在控制台打印</a:t>
            </a:r>
            <a:r>
              <a:rPr lang="en-US" altLang="zh-CN" sz="1800" dirty="0">
                <a:solidFill>
                  <a:schemeClr val="tx1"/>
                </a:solidFill>
              </a:rPr>
              <a:t>1-5</a:t>
            </a:r>
            <a:r>
              <a:rPr lang="zh-CN" altLang="en-US" sz="1800" dirty="0">
                <a:solidFill>
                  <a:schemeClr val="tx1"/>
                </a:solidFill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</a:rPr>
              <a:t>5-1</a:t>
            </a:r>
            <a:r>
              <a:rPr lang="zh-CN" altLang="en-US" sz="1800" dirty="0">
                <a:solidFill>
                  <a:schemeClr val="tx1"/>
                </a:solidFill>
              </a:rPr>
              <a:t>之间的数据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031B597D-53E3-47E8-98E9-7C636E8EB7E8}"/>
              </a:ext>
            </a:extLst>
          </p:cNvPr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06CA9DE6-42D8-4A14-A63B-368B7E3320CF}"/>
              </a:ext>
            </a:extLst>
          </p:cNvPr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949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循求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1-5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for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循环练习之求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1-5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的数据和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600400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sum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变量为什么要定义在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循环外面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508104" y="188640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58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8683</TotalTime>
  <Words>2406</Words>
  <Application>Microsoft Office PowerPoint</Application>
  <PresentationFormat>全屏显示(4:3)</PresentationFormat>
  <Paragraphs>590</Paragraphs>
  <Slides>44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 Random的概述和使用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smhjx2006</cp:lastModifiedBy>
  <cp:revision>2442</cp:revision>
  <dcterms:created xsi:type="dcterms:W3CDTF">2015-06-29T07:19:00Z</dcterms:created>
  <dcterms:modified xsi:type="dcterms:W3CDTF">2017-08-25T00:22:54Z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