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60" r:id="rId3"/>
    <p:sldId id="261" r:id="rId4"/>
    <p:sldId id="262" r:id="rId5"/>
    <p:sldId id="263" r:id="rId6"/>
    <p:sldId id="265" r:id="rId7"/>
    <p:sldId id="314" r:id="rId8"/>
    <p:sldId id="267" r:id="rId9"/>
    <p:sldId id="315" r:id="rId10"/>
    <p:sldId id="269" r:id="rId11"/>
    <p:sldId id="339" r:id="rId12"/>
    <p:sldId id="276" r:id="rId13"/>
    <p:sldId id="335" r:id="rId14"/>
    <p:sldId id="354" r:id="rId15"/>
    <p:sldId id="277" r:id="rId16"/>
    <p:sldId id="349" r:id="rId17"/>
    <p:sldId id="281" r:id="rId18"/>
    <p:sldId id="298" r:id="rId19"/>
    <p:sldId id="355" r:id="rId20"/>
    <p:sldId id="356" r:id="rId21"/>
    <p:sldId id="307" r:id="rId22"/>
    <p:sldId id="318" r:id="rId23"/>
    <p:sldId id="340" r:id="rId24"/>
    <p:sldId id="283" r:id="rId25"/>
    <p:sldId id="325" r:id="rId26"/>
    <p:sldId id="284" r:id="rId27"/>
    <p:sldId id="338" r:id="rId28"/>
    <p:sldId id="357" r:id="rId29"/>
    <p:sldId id="285" r:id="rId30"/>
    <p:sldId id="327" r:id="rId31"/>
    <p:sldId id="344" r:id="rId32"/>
    <p:sldId id="350" r:id="rId33"/>
    <p:sldId id="346" r:id="rId34"/>
    <p:sldId id="351" r:id="rId35"/>
    <p:sldId id="347" r:id="rId36"/>
    <p:sldId id="352" r:id="rId37"/>
    <p:sldId id="259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97" autoAdjust="0"/>
    <p:restoredTop sz="94424" autoAdjust="0"/>
  </p:normalViewPr>
  <p:slideViewPr>
    <p:cSldViewPr>
      <p:cViewPr varScale="1">
        <p:scale>
          <a:sx n="74" d="100"/>
          <a:sy n="74" d="100"/>
        </p:scale>
        <p:origin x="102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276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123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151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05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123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92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780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796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085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02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457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921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316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018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413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9619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7894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2180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2724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3497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8312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6967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7488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692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759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369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182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979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551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783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802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123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391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1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2017/9/6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vi/05.04_&#26041;&#27861;&#35843;&#29992;&#20043;&#26041;&#27861;&#35843;&#29992;&#22270;&#35299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avi/05.05_&#26041;&#27861;&#32451;&#20064;&#20043;&#27714;&#20004;&#20010;&#25968;&#25454;&#36739;&#22823;&#20540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avi/05.06_&#26041;&#27861;&#32451;&#20064;&#20043;&#27604;&#36739;&#20004;&#20010;&#25968;&#25454;&#26159;&#21542;&#30456;&#31561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avi/05.07_&#26041;&#27861;&#35843;&#29992;&#20043;void&#20462;&#39280;&#30340;&#26041;&#27861;&#35843;&#29992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avi/05.08_&#26041;&#27861;&#32451;&#20064;&#20043;&#22312;&#25511;&#21046;&#21488;&#25171;&#21360;&#25152;&#26377;&#30340;&#27700;&#20185;&#33457;&#25968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avi/05.09_&#26041;&#27861;&#32451;&#20064;&#20043;&#22312;&#25511;&#21046;&#21488;&#25171;&#21360;1&#21040;n&#30340;&#25968;&#25454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avi/05.10_&#26041;&#27861;&#37325;&#36733;&#30340;&#27010;&#36848;&#21644;&#29305;&#28857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avi/05.11_&#26041;&#27861;&#37325;&#36733;&#32451;&#20064;&#20043;&#27604;&#36739;&#20004;&#20010;&#25968;&#25454;&#26159;&#21542;&#30456;&#31561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avi/05.12_&#26041;&#27861;&#21442;&#25968;&#26159;&#22522;&#26412;&#31867;&#22411;&#30340;&#24773;&#20917;&#21644;&#22270;&#35299;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avi/05.13_&#26041;&#27861;&#21442;&#25968;&#26159;&#24341;&#29992;&#31867;&#22411;&#30340;&#24773;&#20917;&#21644;&#22270;&#35299;.av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avi/05.14_&#26041;&#27861;&#32451;&#20064;&#20043;&#25968;&#32452;&#36941;&#21382;.av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avi/05.15_&#26041;&#27861;&#32451;&#20064;&#20043;&#25968;&#32452;&#33719;&#21462;&#26368;&#20540;.avi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avi/05.01_&#26041;&#27861;&#30340;&#27010;&#36848;&#21644;&#23450;&#20041;&#26684;&#24335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avi/05.02_&#26041;&#27861;&#26696;&#20363;&#20043;&#23450;&#20041;&#27714;&#21644;&#26041;&#27861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avi/05.03_&#26041;&#27861;&#35843;&#29992;&#20043;&#26377;&#26126;&#30830;&#36820;&#22238;&#20540;&#30340;&#26041;&#27861;&#35843;&#29992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2536" y="2348880"/>
            <a:ext cx="9144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基础知识</a:t>
            </a:r>
            <a:endParaRPr lang="en-US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3134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：阐述方法调用的流程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方法调用之方法调用图解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调用方法时，参数如何传递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" name="图片 28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94205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23528" y="2132856"/>
            <a:ext cx="9721080" cy="3340825"/>
            <a:chOff x="525732" y="1268760"/>
            <a:chExt cx="9158836" cy="3403892"/>
          </a:xfrm>
        </p:grpSpPr>
        <p:sp>
          <p:nvSpPr>
            <p:cNvPr id="16" name="矩形 15"/>
            <p:cNvSpPr/>
            <p:nvPr/>
          </p:nvSpPr>
          <p:spPr>
            <a:xfrm>
              <a:off x="525732" y="1268760"/>
              <a:ext cx="1656184" cy="1872208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>
                  <a:latin typeface="+mn-ea"/>
                </a:rPr>
                <a:t>02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67744" y="1337203"/>
              <a:ext cx="1623863" cy="8466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方法的练习</a:t>
              </a: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267744" y="1819013"/>
              <a:ext cx="7416824" cy="2853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2.1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方法练习之求两个数据较大值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    </a:t>
              </a: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2.2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方法练习之比较两个数据是否相等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2.3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方法调用之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void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修饰的方法调用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  </a:t>
              </a: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2.4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方法练习之在控制台打印所有的水仙花数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2.5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方法练习之在控制台打印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到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的数据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</a:p>
            <a:p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2182107" y="1268760"/>
              <a:ext cx="6192688" cy="1847966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11560" y="4365104"/>
            <a:ext cx="3744416" cy="862355"/>
            <a:chOff x="525732" y="3546988"/>
            <a:chExt cx="3744416" cy="862355"/>
          </a:xfrm>
        </p:grpSpPr>
        <p:sp>
          <p:nvSpPr>
            <p:cNvPr id="14" name="矩形 13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533844" y="3763012"/>
              <a:ext cx="27363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方法的重载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11560" y="5517232"/>
            <a:ext cx="3312368" cy="862355"/>
            <a:chOff x="525732" y="3546988"/>
            <a:chExt cx="3312368" cy="862355"/>
          </a:xfrm>
        </p:grpSpPr>
        <p:sp>
          <p:nvSpPr>
            <p:cNvPr id="18" name="矩形 17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04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533844" y="3763012"/>
              <a:ext cx="23042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方法参数类型的详解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11560" y="1052736"/>
            <a:ext cx="2228649" cy="872110"/>
            <a:chOff x="525732" y="3546988"/>
            <a:chExt cx="2228649" cy="872110"/>
          </a:xfrm>
        </p:grpSpPr>
        <p:sp>
          <p:nvSpPr>
            <p:cNvPr id="21" name="矩形 20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346623" y="3772767"/>
              <a:ext cx="140775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方法的概述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0769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97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学习目标：独立编写求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两数较大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值的方法并测试的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方法练习之求两个数据较大值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666084"/>
            <a:ext cx="3308004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明确该方法的返回值类型和参数列表是什么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类和方法标识符命名的规则是什么？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6" name="椭圆 15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22904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311352" y="2348880"/>
            <a:ext cx="58326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定义一个方法获取两个整数中的较大值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要求：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在注释中写明需求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  2.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在注释中明确返回值类型是什么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  3.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在注释中明确参数列表是什么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3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lvl="3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调用该方法返回结果，打印结果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457200" lvl="4"/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要求：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使用键盘录入两个</a:t>
            </a:r>
            <a:r>
              <a:rPr lang="en-US" altLang="zh-CN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数做为参数，调用方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     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法时传入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4"/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   2.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类型接收结果，并打印输出结果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3"/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3"/>
            <a:endParaRPr lang="en-US" altLang="zh-CN" i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27584" y="2780928"/>
            <a:ext cx="2232248" cy="2016224"/>
            <a:chOff x="829871" y="4136673"/>
            <a:chExt cx="2232248" cy="2016224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5" name="圆角矩形 24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椭圆 27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3" name="Rectangle 2">
            <a:extLst>
              <a:ext uri="{FF2B5EF4-FFF2-40B4-BE49-F238E27FC236}">
                <a16:creationId xmlns="" xmlns:a16="http://schemas.microsoft.com/office/drawing/2014/main" id="{47AE7BA3-1571-4490-9B2F-8BA18D85395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方法练习之求两个数据较大值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249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827584" y="2780928"/>
            <a:ext cx="2232248" cy="2016224"/>
            <a:chOff x="829871" y="4136673"/>
            <a:chExt cx="2232248" cy="2016224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5" name="圆角矩形 24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椭圆 27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3" name="Rectangle 2">
            <a:extLst>
              <a:ext uri="{FF2B5EF4-FFF2-40B4-BE49-F238E27FC236}">
                <a16:creationId xmlns="" xmlns:a16="http://schemas.microsoft.com/office/drawing/2014/main" id="{E22A6450-B6C3-4FBD-9714-B52D9CDF428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方法练习之求两个数据较大值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F1639AFC-A779-4635-8024-F76988A7EF1B}"/>
              </a:ext>
            </a:extLst>
          </p:cNvPr>
          <p:cNvSpPr/>
          <p:nvPr/>
        </p:nvSpPr>
        <p:spPr>
          <a:xfrm>
            <a:off x="3311352" y="2348880"/>
            <a:ext cx="58326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定义一个方法获取三个整数中的较大值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要求：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在注释中写明需求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  2.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在注释中明确返回值类型是什么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  3.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在注释中明确参数列表是什么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3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lvl="3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调用该方法返回结果，打印结果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457200" lvl="4"/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要求：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使用键盘录入三个</a:t>
            </a:r>
            <a:r>
              <a:rPr lang="en-US" altLang="zh-CN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数做为参数，调用方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     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法时传入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4"/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   2.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类型接收结果，并打印输出结果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3"/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3"/>
            <a:endParaRPr lang="en-US" altLang="zh-CN" i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5432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925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学习目标：独立编写比较两个数据是否相等的方法并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方法练习之比较两个数据是否相等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比较两个数是否相等有几种方式？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3" name="椭圆 12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57467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方法练习之比较两个数据是否相等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11352" y="2348880"/>
            <a:ext cx="58326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(4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定义一个方法判断两个整数是否相等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要求：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在注释中写明需求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  2.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在注释中明确返回值类型是什么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  3.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在注释中明确参数列表是什么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3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lvl="3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调用该方法返回结果，打印结果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457200" lvl="4"/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要求：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使用键盘录入两个</a:t>
            </a:r>
            <a:r>
              <a:rPr lang="en-US" altLang="zh-CN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数做为参数，调用方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     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法时传入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4"/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   2.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打印输出结果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3"/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3"/>
            <a:endParaRPr lang="en-US" altLang="zh-CN" i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27584" y="2780928"/>
            <a:ext cx="2232248" cy="2016224"/>
            <a:chOff x="829871" y="4136673"/>
            <a:chExt cx="2232248" cy="2016224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5" name="圆角矩形 24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椭圆 27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27822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学习目标：阐述返回值为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方法及调用方式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方法调用之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修饰的方法调用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作为返回值类型需要方法中还需要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return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结果吗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void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作为方法返回值类型，有几种调用方式？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4" name="椭圆 13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6" name="椭圆 15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22219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void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修饰的方法的调用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03848" y="3081734"/>
            <a:ext cx="57961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返回值为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void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的方法，调用方式是什么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：单独调用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：输出调用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：赋值调用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：缺省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683568" y="2564904"/>
            <a:ext cx="2232248" cy="2016224"/>
            <a:chOff x="827584" y="2564904"/>
            <a:chExt cx="2232248" cy="2016224"/>
          </a:xfrm>
        </p:grpSpPr>
        <p:sp>
          <p:nvSpPr>
            <p:cNvPr id="15" name="圆角矩形 14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20" name="椭圆 19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2" name="椭圆 21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15606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学习目标：独立编写打印水仙花数的方法并测试的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方法练习之在控制台打印所有的水仙花数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是否需要传递参数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返回值类型是什么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22" name="椭圆 2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3" name="椭圆 22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7595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28"/>
          <p:cNvSpPr txBox="1"/>
          <p:nvPr/>
        </p:nvSpPr>
        <p:spPr>
          <a:xfrm>
            <a:off x="2051720" y="2420888"/>
            <a:ext cx="4553791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阐述方法的概述和定义格式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3" name="TextBox 128"/>
          <p:cNvSpPr txBox="1"/>
          <p:nvPr/>
        </p:nvSpPr>
        <p:spPr>
          <a:xfrm>
            <a:off x="2051720" y="3356992"/>
            <a:ext cx="4810271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应用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独立编写方法的练习题并测试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5" name="TextBox 128"/>
          <p:cNvSpPr txBox="1"/>
          <p:nvPr/>
        </p:nvSpPr>
        <p:spPr>
          <a:xfrm>
            <a:off x="2051720" y="4221088"/>
            <a:ext cx="4553791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阐述方法重载的概念和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特点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4" name="TextBox 128"/>
          <p:cNvSpPr txBox="1"/>
          <p:nvPr/>
        </p:nvSpPr>
        <p:spPr>
          <a:xfrm>
            <a:off x="2051720" y="5157192"/>
            <a:ext cx="6349154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【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阐述方法参数是基本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类型和引用类型的特点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858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276275" y="2852936"/>
            <a:ext cx="583264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定义一个方法，打印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100-999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之间水仙花数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要求：注释中写明需求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          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注释中写明方法的返回值类型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          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注释中写明方法的参数类型及个数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主方法中调用该方法，控制台输出水仙花数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27584" y="2780928"/>
            <a:ext cx="2232248" cy="2016224"/>
            <a:chOff x="829871" y="4136673"/>
            <a:chExt cx="2232248" cy="2016224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5" name="圆角矩形 24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椭圆 27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3" name="Rectangle 2">
            <a:extLst>
              <a:ext uri="{FF2B5EF4-FFF2-40B4-BE49-F238E27FC236}">
                <a16:creationId xmlns="" xmlns:a16="http://schemas.microsoft.com/office/drawing/2014/main" id="{BAC6C8D0-034D-488A-A598-B411342CFB8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方法练习之在控制台打印所有的水仙花数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1604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195736" y="1916832"/>
            <a:ext cx="6457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学习目标：独立编写打印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方法并测试的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方法练习之在控制台打印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的数据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一个方法的目的只是在其方法内打印，那么该方法的返回值类型应该确定为什么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6" name="椭圆 15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4769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330139" y="2492896"/>
            <a:ext cx="5832648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(4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定义一个方法传递一个整数（该整数大于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），在控制台打印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到该数据的值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457200" lvl="4"/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要求：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注释中写明需求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4"/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   2.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注释中明确返回值类型和参数列表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4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调用该方法，可以在控制台显示打印结果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3"/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3"/>
            <a:endParaRPr lang="en-US" altLang="zh-CN" i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27584" y="2780928"/>
            <a:ext cx="2232248" cy="2016224"/>
            <a:chOff x="829871" y="4136673"/>
            <a:chExt cx="2232248" cy="2016224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5" name="圆角矩形 24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椭圆 27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3" name="Rectangle 2">
            <a:extLst>
              <a:ext uri="{FF2B5EF4-FFF2-40B4-BE49-F238E27FC236}">
                <a16:creationId xmlns="" xmlns:a16="http://schemas.microsoft.com/office/drawing/2014/main" id="{9B810E28-1CA0-4D2F-A0BF-39370255A45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方法练习之在控制台打印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的数据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7725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95536" y="3429000"/>
            <a:ext cx="10009112" cy="1792433"/>
            <a:chOff x="525732" y="1268760"/>
            <a:chExt cx="9045062" cy="1872208"/>
          </a:xfrm>
        </p:grpSpPr>
        <p:sp>
          <p:nvSpPr>
            <p:cNvPr id="16" name="矩形 15"/>
            <p:cNvSpPr/>
            <p:nvPr/>
          </p:nvSpPr>
          <p:spPr>
            <a:xfrm>
              <a:off x="525732" y="1268760"/>
              <a:ext cx="1656184" cy="1872208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>
                  <a:latin typeface="+mn-ea"/>
                </a:rPr>
                <a:t>03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67744" y="1337203"/>
              <a:ext cx="1557542" cy="8679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方法的重载</a:t>
              </a: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153970" y="1936577"/>
              <a:ext cx="7416824" cy="6108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3.1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方法重载的概述和特点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    </a:t>
              </a: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3.2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方法重载练习之比较两个数据是否相等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</a:p>
          </p:txBody>
        </p:sp>
        <p:sp>
          <p:nvSpPr>
            <p:cNvPr id="100" name="矩形 99"/>
            <p:cNvSpPr/>
            <p:nvPr/>
          </p:nvSpPr>
          <p:spPr>
            <a:xfrm>
              <a:off x="2182107" y="1268760"/>
              <a:ext cx="6192688" cy="1847966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11560" y="5517232"/>
            <a:ext cx="3312368" cy="862355"/>
            <a:chOff x="525732" y="3546988"/>
            <a:chExt cx="3312368" cy="862355"/>
          </a:xfrm>
        </p:grpSpPr>
        <p:sp>
          <p:nvSpPr>
            <p:cNvPr id="18" name="矩形 17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04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533844" y="3763012"/>
              <a:ext cx="23042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方法操作数组的练习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11560" y="1052736"/>
            <a:ext cx="2228649" cy="872110"/>
            <a:chOff x="525732" y="3546988"/>
            <a:chExt cx="2228649" cy="872110"/>
          </a:xfrm>
        </p:grpSpPr>
        <p:sp>
          <p:nvSpPr>
            <p:cNvPr id="21" name="矩形 20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346623" y="3772767"/>
              <a:ext cx="140775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方法的概述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11560" y="2276872"/>
            <a:ext cx="3744416" cy="862355"/>
            <a:chOff x="525732" y="3546988"/>
            <a:chExt cx="3744416" cy="862355"/>
          </a:xfrm>
        </p:grpSpPr>
        <p:sp>
          <p:nvSpPr>
            <p:cNvPr id="24" name="矩形 23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533844" y="3763012"/>
              <a:ext cx="27363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方法的练习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8383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学习目标：阐述方法重载的概念和特点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方法重载的概述和特点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方法重载方法的必要条件是什么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4" name="椭圆 13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5" name="椭圆 14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12886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491880" y="1412776"/>
            <a:ext cx="5796136" cy="4496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方法重载的条件是什么？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：重载的方法名一定相同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：重载的方法参数的个数不一样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：重载的方法参数与之对应的类型不一样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：重载的方法与返回值没关系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看题说答案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 void show(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b, float c){ }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哪个答案和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show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不是函数重载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A.void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show(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a,float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c,int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b){ }  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B,void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show(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y,float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z){ }  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C.int show(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a, float c,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b){return a;}  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D.int show(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a, float c ){return a;}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71600" y="2636912"/>
            <a:ext cx="2232248" cy="2016224"/>
            <a:chOff x="827584" y="2564904"/>
            <a:chExt cx="2232248" cy="2016224"/>
          </a:xfrm>
        </p:grpSpPr>
        <p:sp>
          <p:nvSpPr>
            <p:cNvPr id="15" name="圆角矩形 14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20" name="椭圆 19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2" name="椭圆 21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2" name="Rectangle 2">
            <a:extLst>
              <a:ext uri="{FF2B5EF4-FFF2-40B4-BE49-F238E27FC236}">
                <a16:creationId xmlns="" xmlns:a16="http://schemas.microsoft.com/office/drawing/2014/main" id="{E4401EA0-5CD5-4C57-BC59-987E1DAE097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方法重载的概述和特点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2610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313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：独立定义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两个重载的方法比较数据是否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相等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方法重载练习之比较两个数据是否相等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参数类型为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的方法能否接受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byte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的数据？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如果有两个方法，参数列表为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byte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类型，如果想要调用参数类型为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byte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的方法需要怎么做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4" name="椭圆 13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6" name="椭圆 15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98105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203848" y="2780928"/>
            <a:ext cx="5796136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定义重载的两个方法实现比较两个数据是否相等。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第一个方法的参数类型为两个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第二个方法的参数类型为两个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方法中进行测试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27584" y="2780928"/>
            <a:ext cx="2232248" cy="2016224"/>
            <a:chOff x="829871" y="4136673"/>
            <a:chExt cx="2232248" cy="2016224"/>
          </a:xfrm>
        </p:grpSpPr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椭圆 26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8" name="椭圆 27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4" name="Rectangle 2">
            <a:extLst>
              <a:ext uri="{FF2B5EF4-FFF2-40B4-BE49-F238E27FC236}">
                <a16:creationId xmlns="" xmlns:a16="http://schemas.microsoft.com/office/drawing/2014/main" id="{771651DB-B73C-4DA1-AD7F-6DE7844E3F3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方法重载练习之比较两个数据是否相等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9576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23528" y="4437112"/>
            <a:ext cx="10009112" cy="2812379"/>
            <a:chOff x="525732" y="1268760"/>
            <a:chExt cx="9045062" cy="2937551"/>
          </a:xfrm>
        </p:grpSpPr>
        <p:sp>
          <p:nvSpPr>
            <p:cNvPr id="16" name="矩形 15"/>
            <p:cNvSpPr/>
            <p:nvPr/>
          </p:nvSpPr>
          <p:spPr>
            <a:xfrm>
              <a:off x="525732" y="1268760"/>
              <a:ext cx="1656184" cy="1872208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>
                  <a:latin typeface="+mn-ea"/>
                </a:rPr>
                <a:t>04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17614" y="1343973"/>
              <a:ext cx="2670071" cy="4822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方法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参数类型的详解</a:t>
              </a: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153970" y="1795250"/>
              <a:ext cx="7416824" cy="24110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4.1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方法参数是基本类型的情况和图解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    </a:t>
              </a: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4.2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方法参数是引用类型的情况和图解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4.3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方法练习之数组遍历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4.4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方法练习之数组获取最值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</a:p>
            <a:p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2182107" y="1268760"/>
              <a:ext cx="6192688" cy="1847966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11560" y="1052736"/>
            <a:ext cx="2228649" cy="872110"/>
            <a:chOff x="525732" y="3546988"/>
            <a:chExt cx="2228649" cy="872110"/>
          </a:xfrm>
        </p:grpSpPr>
        <p:sp>
          <p:nvSpPr>
            <p:cNvPr id="21" name="矩形 20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346623" y="3772767"/>
              <a:ext cx="140775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方法的概述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11560" y="2204864"/>
            <a:ext cx="3744416" cy="862355"/>
            <a:chOff x="525732" y="3546988"/>
            <a:chExt cx="3744416" cy="862355"/>
          </a:xfrm>
        </p:grpSpPr>
        <p:sp>
          <p:nvSpPr>
            <p:cNvPr id="24" name="矩形 23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533844" y="3763012"/>
              <a:ext cx="27363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方法的练习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11560" y="3429000"/>
            <a:ext cx="3744416" cy="862355"/>
            <a:chOff x="525732" y="3546988"/>
            <a:chExt cx="3744416" cy="862355"/>
          </a:xfrm>
        </p:grpSpPr>
        <p:sp>
          <p:nvSpPr>
            <p:cNvPr id="27" name="矩形 26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533844" y="3763012"/>
              <a:ext cx="27363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方法重载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6712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学习目标：阐述基本数据类型作为参数传递的特点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方法参数是基本类型的情况和图解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什么是实际参数、形式参数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传递到方法的形式参数是否改变实际参数的值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5" name="椭圆 14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3685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TextBox 128"/>
          <p:cNvSpPr txBox="1"/>
          <p:nvPr/>
        </p:nvSpPr>
        <p:spPr>
          <a:xfrm>
            <a:off x="2051720" y="2420888"/>
            <a:ext cx="1732505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方法的概述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4" name="TextBox 128"/>
          <p:cNvSpPr txBox="1"/>
          <p:nvPr/>
        </p:nvSpPr>
        <p:spPr>
          <a:xfrm>
            <a:off x="2051720" y="3356992"/>
            <a:ext cx="1732505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方法的练习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6" name="TextBox 128"/>
          <p:cNvSpPr txBox="1"/>
          <p:nvPr/>
        </p:nvSpPr>
        <p:spPr>
          <a:xfrm>
            <a:off x="2051720" y="4221088"/>
            <a:ext cx="1732505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方法的重载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7" name="TextBox 128"/>
          <p:cNvSpPr txBox="1"/>
          <p:nvPr/>
        </p:nvSpPr>
        <p:spPr>
          <a:xfrm>
            <a:off x="2051720" y="5157192"/>
            <a:ext cx="2501947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方法参数类型详解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05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131840" y="1533465"/>
            <a:ext cx="576064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查看如下代码：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说出代码的运行流程及执行结果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/>
              <a:t>public class </a:t>
            </a:r>
            <a:r>
              <a:rPr lang="en-US" altLang="zh-CN" b="1" dirty="0" err="1"/>
              <a:t>MyTest</a:t>
            </a:r>
            <a:r>
              <a:rPr lang="en-US" altLang="zh-CN" b="1" dirty="0"/>
              <a:t> {</a:t>
            </a:r>
          </a:p>
          <a:p>
            <a:pPr lvl="1"/>
            <a:r>
              <a:rPr lang="en-US" altLang="zh-CN" b="1" dirty="0"/>
              <a:t>public static void main(String[] </a:t>
            </a:r>
            <a:r>
              <a:rPr lang="en-US" altLang="zh-CN" b="1" dirty="0" err="1"/>
              <a:t>args</a:t>
            </a:r>
            <a:r>
              <a:rPr lang="en-US" altLang="zh-CN" b="1" dirty="0"/>
              <a:t>) {</a:t>
            </a:r>
          </a:p>
          <a:p>
            <a:pPr lvl="2"/>
            <a:r>
              <a:rPr lang="en-US" altLang="zh-CN" dirty="0"/>
              <a:t> </a:t>
            </a:r>
            <a:r>
              <a:rPr lang="en-US" altLang="zh-CN" b="1" dirty="0" err="1"/>
              <a:t>int</a:t>
            </a:r>
            <a:r>
              <a:rPr lang="en-US" altLang="zh-CN" b="1" dirty="0"/>
              <a:t> a = 1;</a:t>
            </a:r>
          </a:p>
          <a:p>
            <a:pPr lvl="2"/>
            <a:r>
              <a:rPr lang="en-US" altLang="zh-CN" dirty="0"/>
              <a:t> </a:t>
            </a:r>
            <a:r>
              <a:rPr lang="en-US" altLang="zh-CN" b="1" dirty="0" err="1"/>
              <a:t>int</a:t>
            </a:r>
            <a:r>
              <a:rPr lang="en-US" altLang="zh-CN" b="1" dirty="0"/>
              <a:t> b = 2;</a:t>
            </a:r>
          </a:p>
          <a:p>
            <a:pPr lvl="2"/>
            <a:r>
              <a:rPr lang="en-US" altLang="zh-CN" dirty="0"/>
              <a:t> </a:t>
            </a:r>
            <a:r>
              <a:rPr lang="en-US" altLang="zh-CN" i="1" dirty="0"/>
              <a:t>sum(</a:t>
            </a:r>
            <a:r>
              <a:rPr lang="en-US" altLang="zh-CN" i="1" dirty="0" err="1"/>
              <a:t>a,b</a:t>
            </a:r>
            <a:r>
              <a:rPr lang="en-US" altLang="zh-CN" i="1" dirty="0"/>
              <a:t>);</a:t>
            </a:r>
          </a:p>
          <a:p>
            <a:pPr lvl="2"/>
            <a:r>
              <a:rPr lang="en-US" altLang="zh-CN" i="1" dirty="0" err="1"/>
              <a:t>System.out.println</a:t>
            </a:r>
            <a:r>
              <a:rPr lang="en-US" altLang="zh-CN" i="1" dirty="0"/>
              <a:t>(a);</a:t>
            </a:r>
          </a:p>
          <a:p>
            <a:pPr lvl="2"/>
            <a:r>
              <a:rPr lang="en-US" altLang="zh-CN" i="1" dirty="0" err="1"/>
              <a:t>System.out.println</a:t>
            </a:r>
            <a:r>
              <a:rPr lang="en-US" altLang="zh-CN" i="1" dirty="0"/>
              <a:t>(b);</a:t>
            </a:r>
          </a:p>
          <a:p>
            <a:pPr lvl="1"/>
            <a:r>
              <a:rPr lang="en-US" altLang="zh-CN" dirty="0"/>
              <a:t>}</a:t>
            </a:r>
          </a:p>
          <a:p>
            <a:endParaRPr lang="zh-CN" altLang="en-US" dirty="0"/>
          </a:p>
          <a:p>
            <a:pPr lvl="1"/>
            <a:r>
              <a:rPr lang="en-US" altLang="zh-CN" b="1" dirty="0"/>
              <a:t>public static void sum(</a:t>
            </a:r>
            <a:r>
              <a:rPr lang="en-US" altLang="zh-CN" b="1" dirty="0" err="1"/>
              <a:t>int</a:t>
            </a:r>
            <a:r>
              <a:rPr lang="en-US" altLang="zh-CN" b="1" dirty="0"/>
              <a:t> a , </a:t>
            </a:r>
            <a:r>
              <a:rPr lang="en-US" altLang="zh-CN" b="1" dirty="0" err="1"/>
              <a:t>int</a:t>
            </a:r>
            <a:r>
              <a:rPr lang="en-US" altLang="zh-CN" b="1" dirty="0"/>
              <a:t> b){</a:t>
            </a:r>
          </a:p>
          <a:p>
            <a:pPr lvl="2"/>
            <a:r>
              <a:rPr lang="en-US" altLang="zh-CN" dirty="0"/>
              <a:t>a = a + 10;</a:t>
            </a:r>
          </a:p>
          <a:p>
            <a:pPr lvl="2"/>
            <a:r>
              <a:rPr lang="en-US" altLang="zh-CN" dirty="0"/>
              <a:t>b = b + 20;</a:t>
            </a:r>
          </a:p>
          <a:p>
            <a:pPr lvl="2"/>
            <a:r>
              <a:rPr lang="en-US" altLang="zh-CN" dirty="0" err="1"/>
              <a:t>System.</a:t>
            </a:r>
            <a:r>
              <a:rPr lang="en-US" altLang="zh-CN" b="1" i="1" dirty="0" err="1"/>
              <a:t>out.println</a:t>
            </a:r>
            <a:r>
              <a:rPr lang="en-US" altLang="zh-CN" b="1" i="1" dirty="0"/>
              <a:t>(a);</a:t>
            </a:r>
          </a:p>
          <a:p>
            <a:pPr lvl="2"/>
            <a:r>
              <a:rPr lang="en-US" altLang="zh-CN" dirty="0" err="1"/>
              <a:t>System.</a:t>
            </a:r>
            <a:r>
              <a:rPr lang="en-US" altLang="zh-CN" b="1" i="1" dirty="0" err="1"/>
              <a:t>out.println</a:t>
            </a:r>
            <a:r>
              <a:rPr lang="en-US" altLang="zh-CN" b="1" i="1" dirty="0"/>
              <a:t>(b);</a:t>
            </a:r>
          </a:p>
          <a:p>
            <a:pPr lvl="1"/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endParaRPr lang="en-US" altLang="zh-CN" dirty="0"/>
          </a:p>
        </p:txBody>
      </p:sp>
      <p:sp>
        <p:nvSpPr>
          <p:cNvPr id="19" name="椭圆 18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827584" y="2636912"/>
            <a:ext cx="2232248" cy="2016224"/>
            <a:chOff x="827584" y="2564904"/>
            <a:chExt cx="2232248" cy="2016224"/>
          </a:xfrm>
        </p:grpSpPr>
        <p:sp>
          <p:nvSpPr>
            <p:cNvPr id="22" name="圆角矩形 21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13" name="Rectangle 2">
            <a:extLst>
              <a:ext uri="{FF2B5EF4-FFF2-40B4-BE49-F238E27FC236}">
                <a16:creationId xmlns="" xmlns:a16="http://schemas.microsoft.com/office/drawing/2014/main" id="{0A9F6AAC-94CF-43D2-89AD-75301FD569C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方法参数是基本类型的情况和图解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2059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学习目标：阐述引用数据类型作为参数传递的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方法参数是引用类型的情况和图解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数组作为参数传递是，在方法中修改数组中元素的值，方法调用完毕，回到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方法中该数组的内容是否被修改？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5" name="椭圆 14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14266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563888" y="1196752"/>
            <a:ext cx="5724128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/>
              <a:t>查看如下代码，阐述结果</a:t>
            </a:r>
            <a:endParaRPr lang="en-US" altLang="zh-CN" sz="1600" b="1" dirty="0"/>
          </a:p>
          <a:p>
            <a:r>
              <a:rPr lang="en-US" altLang="zh-CN" sz="1600" b="1" dirty="0"/>
              <a:t>public static void main(String[] </a:t>
            </a:r>
            <a:r>
              <a:rPr lang="en-US" altLang="zh-CN" sz="1600" b="1" dirty="0" err="1"/>
              <a:t>args</a:t>
            </a:r>
            <a:r>
              <a:rPr lang="en-US" altLang="zh-CN" sz="1600" b="1" dirty="0"/>
              <a:t>) {</a:t>
            </a:r>
          </a:p>
          <a:p>
            <a:pPr lvl="1"/>
            <a:r>
              <a:rPr lang="en-US" altLang="zh-CN" sz="1600" b="1" dirty="0" err="1"/>
              <a:t>int</a:t>
            </a:r>
            <a:r>
              <a:rPr lang="en-US" altLang="zh-CN" sz="1600" b="1" dirty="0"/>
              <a:t> x = 100;</a:t>
            </a:r>
          </a:p>
          <a:p>
            <a:pPr lvl="1"/>
            <a:r>
              <a:rPr lang="en-US" altLang="zh-CN" sz="1600" i="1" dirty="0"/>
              <a:t>test1(x);</a:t>
            </a:r>
          </a:p>
          <a:p>
            <a:pPr lvl="1"/>
            <a:r>
              <a:rPr lang="en-US" altLang="zh-CN" sz="1600" dirty="0" err="1"/>
              <a:t>System.</a:t>
            </a:r>
            <a:r>
              <a:rPr lang="en-US" altLang="zh-CN" sz="1600" b="1" i="1" dirty="0" err="1"/>
              <a:t>out.println</a:t>
            </a:r>
            <a:r>
              <a:rPr lang="en-US" altLang="zh-CN" sz="1600" b="1" i="1" dirty="0"/>
              <a:t>(x);</a:t>
            </a:r>
          </a:p>
          <a:p>
            <a:pPr lvl="1"/>
            <a:r>
              <a:rPr lang="en-US" altLang="zh-CN" sz="1600" dirty="0" err="1"/>
              <a:t>System.</a:t>
            </a:r>
            <a:r>
              <a:rPr lang="en-US" altLang="zh-CN" sz="1600" b="1" i="1" dirty="0" err="1"/>
              <a:t>out.println</a:t>
            </a:r>
            <a:r>
              <a:rPr lang="en-US" altLang="zh-CN" sz="1600" b="1" i="1" dirty="0"/>
              <a:t>("--------------------------");</a:t>
            </a:r>
          </a:p>
          <a:p>
            <a:pPr lvl="1"/>
            <a:r>
              <a:rPr lang="en-US" altLang="zh-CN" sz="1600" b="1" dirty="0" err="1"/>
              <a:t>int</a:t>
            </a:r>
            <a:r>
              <a:rPr lang="en-US" altLang="zh-CN" sz="1600" b="1" dirty="0"/>
              <a:t>[] </a:t>
            </a:r>
            <a:r>
              <a:rPr lang="en-US" altLang="zh-CN" sz="1600" b="1" dirty="0" err="1"/>
              <a:t>arr</a:t>
            </a:r>
            <a:r>
              <a:rPr lang="en-US" altLang="zh-CN" sz="1600" b="1" dirty="0"/>
              <a:t> = {1,2,3,4,5,6};</a:t>
            </a:r>
          </a:p>
          <a:p>
            <a:pPr lvl="1"/>
            <a:r>
              <a:rPr lang="en-US" altLang="zh-CN" sz="1600" i="1" dirty="0"/>
              <a:t>test2(</a:t>
            </a:r>
            <a:r>
              <a:rPr lang="en-US" altLang="zh-CN" sz="1600" i="1" dirty="0" err="1"/>
              <a:t>arr</a:t>
            </a:r>
            <a:r>
              <a:rPr lang="en-US" altLang="zh-CN" sz="1600" i="1" dirty="0"/>
              <a:t>);</a:t>
            </a:r>
          </a:p>
          <a:p>
            <a:pPr lvl="1"/>
            <a:r>
              <a:rPr lang="nn-NO" altLang="zh-CN" sz="1600" b="1" dirty="0"/>
              <a:t>for (int i = 0; i &lt; arr.length; i++) {</a:t>
            </a:r>
          </a:p>
          <a:p>
            <a:pPr lvl="1"/>
            <a:r>
              <a:rPr lang="en-US" altLang="zh-CN" sz="1600" dirty="0"/>
              <a:t>	</a:t>
            </a:r>
            <a:r>
              <a:rPr lang="en-US" altLang="zh-CN" sz="1600" dirty="0" err="1"/>
              <a:t>System.</a:t>
            </a:r>
            <a:r>
              <a:rPr lang="en-US" altLang="zh-CN" sz="1600" b="1" i="1" dirty="0" err="1"/>
              <a:t>out.println</a:t>
            </a:r>
            <a:r>
              <a:rPr lang="en-US" altLang="zh-CN" sz="1600" b="1" i="1" dirty="0"/>
              <a:t>(</a:t>
            </a:r>
            <a:r>
              <a:rPr lang="en-US" altLang="zh-CN" sz="1600" b="1" i="1" dirty="0" err="1"/>
              <a:t>arr</a:t>
            </a:r>
            <a:r>
              <a:rPr lang="en-US" altLang="zh-CN" sz="1600" b="1" i="1" dirty="0"/>
              <a:t>[</a:t>
            </a:r>
            <a:r>
              <a:rPr lang="en-US" altLang="zh-CN" sz="1600" b="1" i="1" dirty="0" err="1"/>
              <a:t>i</a:t>
            </a:r>
            <a:r>
              <a:rPr lang="en-US" altLang="zh-CN" sz="1600" b="1" i="1" dirty="0"/>
              <a:t>]);</a:t>
            </a:r>
          </a:p>
          <a:p>
            <a:pPr lvl="1"/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}</a:t>
            </a:r>
          </a:p>
          <a:p>
            <a:r>
              <a:rPr lang="en-US" altLang="zh-CN" sz="1600" b="1" dirty="0"/>
              <a:t>public static void test1(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x){</a:t>
            </a:r>
          </a:p>
          <a:p>
            <a:r>
              <a:rPr lang="en-US" altLang="zh-CN" sz="1600" dirty="0"/>
              <a:t>	x = x + 10;</a:t>
            </a:r>
          </a:p>
          <a:p>
            <a:r>
              <a:rPr lang="en-US" altLang="zh-CN" sz="1600" dirty="0"/>
              <a:t>}</a:t>
            </a:r>
          </a:p>
          <a:p>
            <a:r>
              <a:rPr lang="en-US" altLang="zh-CN" sz="1600" b="1" dirty="0"/>
              <a:t>public static void test2(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[] </a:t>
            </a:r>
            <a:r>
              <a:rPr lang="en-US" altLang="zh-CN" sz="1600" b="1" dirty="0" err="1"/>
              <a:t>arr</a:t>
            </a:r>
            <a:r>
              <a:rPr lang="en-US" altLang="zh-CN" sz="1600" b="1"/>
              <a:t>{</a:t>
            </a:r>
          </a:p>
          <a:p>
            <a:r>
              <a:rPr lang="nn-NO" altLang="zh-CN" sz="1600" b="1"/>
              <a:t>for </a:t>
            </a:r>
            <a:r>
              <a:rPr lang="nn-NO" altLang="zh-CN" sz="1600" b="1" dirty="0"/>
              <a:t>(int i = 0; i &lt; arr.length; i++) {</a:t>
            </a:r>
          </a:p>
          <a:p>
            <a:pPr lvl="2"/>
            <a:r>
              <a:rPr lang="en-US" altLang="zh-CN" sz="1600" b="1" dirty="0"/>
              <a:t>if(</a:t>
            </a:r>
            <a:r>
              <a:rPr lang="en-US" altLang="zh-CN" sz="1600" b="1" dirty="0" err="1"/>
              <a:t>arr</a:t>
            </a:r>
            <a:r>
              <a:rPr lang="en-US" altLang="zh-CN" sz="1600" b="1" dirty="0"/>
              <a:t>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 % 2 == 0){</a:t>
            </a:r>
          </a:p>
          <a:p>
            <a:pPr lvl="2"/>
            <a:r>
              <a:rPr lang="en-US" altLang="zh-CN" sz="1600" dirty="0"/>
              <a:t>        </a:t>
            </a:r>
            <a:r>
              <a:rPr lang="en-US" altLang="zh-CN" sz="1600" dirty="0" err="1"/>
              <a:t>arr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= </a:t>
            </a:r>
            <a:r>
              <a:rPr lang="en-US" altLang="zh-CN" sz="1600" dirty="0" err="1"/>
              <a:t>arr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+ 10;</a:t>
            </a:r>
          </a:p>
          <a:p>
            <a:pPr lvl="2"/>
            <a:r>
              <a:rPr lang="en-US" altLang="zh-CN" sz="1600" dirty="0"/>
              <a:t>}</a:t>
            </a:r>
          </a:p>
          <a:p>
            <a:pPr lvl="1"/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}</a:t>
            </a:r>
          </a:p>
          <a:p>
            <a:endParaRPr lang="en-US" altLang="zh-CN" sz="1600" dirty="0"/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endParaRPr lang="en-US" altLang="zh-CN" dirty="0"/>
          </a:p>
        </p:txBody>
      </p:sp>
      <p:sp>
        <p:nvSpPr>
          <p:cNvPr id="19" name="椭圆 18"/>
          <p:cNvSpPr/>
          <p:nvPr/>
        </p:nvSpPr>
        <p:spPr>
          <a:xfrm>
            <a:off x="471601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827584" y="2636912"/>
            <a:ext cx="2232248" cy="2016224"/>
            <a:chOff x="827584" y="2564904"/>
            <a:chExt cx="2232248" cy="2016224"/>
          </a:xfrm>
        </p:grpSpPr>
        <p:sp>
          <p:nvSpPr>
            <p:cNvPr id="22" name="圆角矩形 21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13" name="Rectangle 2">
            <a:extLst>
              <a:ext uri="{FF2B5EF4-FFF2-40B4-BE49-F238E27FC236}">
                <a16:creationId xmlns="" xmlns:a16="http://schemas.microsoft.com/office/drawing/2014/main" id="{E2C87082-0E0B-4E14-91FC-28EF3BDA3F4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方法参数是引用类型的情况和图解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6246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学习目标：独立编写遍历数组的方法并测试的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方法练习之数组遍历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如何将一个数组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{1,2,3,4,5,6}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打印输出为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[1,2,3,4,5,6]</a:t>
            </a: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4" name="椭圆 13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6" name="椭圆 15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72862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203848" y="2780928"/>
            <a:ext cx="579613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(6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定义数组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{1,2,3,4,5,6}</a:t>
            </a: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定义一个方法打印数组的内容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确定方法的参数列表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确定方法的返回值类型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打印结果为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[1,2,3,4,5,6]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827584" y="2780928"/>
            <a:ext cx="2232248" cy="2016224"/>
            <a:chOff x="829871" y="4136673"/>
            <a:chExt cx="2232248" cy="2016224"/>
          </a:xfrm>
        </p:grpSpPr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椭圆 26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8" name="椭圆 27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4" name="Rectangle 2">
            <a:extLst>
              <a:ext uri="{FF2B5EF4-FFF2-40B4-BE49-F238E27FC236}">
                <a16:creationId xmlns="" xmlns:a16="http://schemas.microsoft.com/office/drawing/2014/main" id="{376BA238-D40D-4945-9CF5-F2607FBC606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方法练习之数组遍历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36626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学习目标：独立编写获取数组最大值的方法并测试的案例掌握程度：应用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方法练习之数组获取最值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1560" y="3666082"/>
            <a:ext cx="3528392" cy="254182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获取最大值，最后的返回值类型为什么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95490"/>
            <a:ext cx="3511006" cy="2541822"/>
          </a:xfrm>
          <a:prstGeom prst="rect">
            <a:avLst/>
          </a:prstGeom>
        </p:spPr>
      </p:pic>
      <p:sp>
        <p:nvSpPr>
          <p:cNvPr id="14" name="椭圆 13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6" name="椭圆 15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40520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203848" y="2564904"/>
            <a:ext cx="5796136" cy="247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(6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定义数组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{13,52,37,41,59,46,88}</a:t>
            </a: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定义一个方法获取数组中的最大值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定义一个方法获取数组中的最小值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确定方法的参数列表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确定方法的返回值类型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方法中打印最小值和最大值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27584" y="2780928"/>
            <a:ext cx="2232248" cy="2016224"/>
            <a:chOff x="829871" y="4136673"/>
            <a:chExt cx="2232248" cy="2016224"/>
          </a:xfrm>
        </p:grpSpPr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椭圆 26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8" name="椭圆 27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4" name="Rectangle 2">
            <a:extLst>
              <a:ext uri="{FF2B5EF4-FFF2-40B4-BE49-F238E27FC236}">
                <a16:creationId xmlns="" xmlns:a16="http://schemas.microsoft.com/office/drawing/2014/main" id="{01358FE9-C0EB-4E42-B72A-C4E35611ABC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方法练习之数组获取最值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7436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95536" y="1052736"/>
            <a:ext cx="9721080" cy="2845725"/>
            <a:chOff x="525732" y="1268760"/>
            <a:chExt cx="9158836" cy="2899447"/>
          </a:xfrm>
        </p:grpSpPr>
        <p:sp>
          <p:nvSpPr>
            <p:cNvPr id="16" name="矩形 15"/>
            <p:cNvSpPr/>
            <p:nvPr/>
          </p:nvSpPr>
          <p:spPr>
            <a:xfrm>
              <a:off x="525732" y="1268760"/>
              <a:ext cx="1656184" cy="1872208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>
                  <a:latin typeface="+mn-ea"/>
                </a:rPr>
                <a:t>01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67744" y="1337203"/>
              <a:ext cx="1623863" cy="8466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方法的概述</a:t>
              </a: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267744" y="1816306"/>
              <a:ext cx="7416824" cy="23519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1.1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方法的概述和定义格式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	    </a:t>
              </a: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1.2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方法案例之定义求和方法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1.3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方法调用之有明确返回值的方法调用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1.4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方法调用之方法调用图解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</a:p>
            <a:p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2182107" y="1268760"/>
              <a:ext cx="6192688" cy="1847966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11560" y="3212976"/>
            <a:ext cx="3600400" cy="862355"/>
            <a:chOff x="525732" y="3546988"/>
            <a:chExt cx="3600400" cy="862355"/>
          </a:xfrm>
        </p:grpSpPr>
        <p:sp>
          <p:nvSpPr>
            <p:cNvPr id="30" name="矩形 29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533844" y="3763012"/>
              <a:ext cx="25922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方法的练习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11560" y="4365104"/>
            <a:ext cx="3744416" cy="862355"/>
            <a:chOff x="525732" y="3546988"/>
            <a:chExt cx="3744416" cy="862355"/>
          </a:xfrm>
        </p:grpSpPr>
        <p:sp>
          <p:nvSpPr>
            <p:cNvPr id="14" name="矩形 13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533844" y="3763012"/>
              <a:ext cx="27363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方法的重载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11560" y="5517232"/>
            <a:ext cx="3312368" cy="862355"/>
            <a:chOff x="525732" y="3546988"/>
            <a:chExt cx="3312368" cy="862355"/>
          </a:xfrm>
        </p:grpSpPr>
        <p:sp>
          <p:nvSpPr>
            <p:cNvPr id="18" name="矩形 17"/>
            <p:cNvSpPr/>
            <p:nvPr/>
          </p:nvSpPr>
          <p:spPr>
            <a:xfrm>
              <a:off x="525732" y="3546988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+mn-ea"/>
                </a:rPr>
                <a:t>04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533844" y="3763012"/>
              <a:ext cx="23042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方法参数类型的详解</a:t>
              </a: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02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方法的概述和定义格式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4574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学习目标：阐述方法的概述和定义格式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如何理解方法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为什么要定义方法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" name="图片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6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313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学习目标：独立编写定义求和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方法的案例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方法案例之定义求和方法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定义方法是要明确的两个内容是什么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436096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58247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275856" y="2708920"/>
            <a:ext cx="58273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定义一个方法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求两个整数的和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要求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: 1.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注释中描述该方法的作用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2.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注释中明确该方法的返回值类型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3.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注释中明确该方法的参数的个数和类型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89904" y="2492896"/>
            <a:ext cx="2232248" cy="2016224"/>
            <a:chOff x="829871" y="4136673"/>
            <a:chExt cx="2232248" cy="2016224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8" name="圆角矩形 27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椭圆 20"/>
          <p:cNvSpPr/>
          <p:nvPr/>
        </p:nvSpPr>
        <p:spPr>
          <a:xfrm>
            <a:off x="5076056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3" name="椭圆 22"/>
          <p:cNvSpPr/>
          <p:nvPr/>
        </p:nvSpPr>
        <p:spPr>
          <a:xfrm>
            <a:off x="5436096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2" name="Rectangle 2">
            <a:extLst>
              <a:ext uri="{FF2B5EF4-FFF2-40B4-BE49-F238E27FC236}">
                <a16:creationId xmlns="" xmlns:a16="http://schemas.microsoft.com/office/drawing/2014/main" id="{6F4A120B-329E-4D87-BF63-F2FD8BFD91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方法案例之定义求和方法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780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：独立完成有明确返回值的方法的调用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方法调用之有明确返回值的方法调用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调用方法的格式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5" name="椭圆 14"/>
          <p:cNvSpPr/>
          <p:nvPr/>
        </p:nvSpPr>
        <p:spPr>
          <a:xfrm>
            <a:off x="558011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7" name="椭圆 16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35897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131840" y="4437112"/>
            <a:ext cx="582737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(3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在主方法中调用求两个整数和的方法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要求：使用</a:t>
            </a:r>
            <a:r>
              <a:rPr lang="en-US" altLang="zh-CN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类型数据接收结果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使用输出语句打印该结果</a:t>
            </a:r>
            <a:endParaRPr lang="en-US" altLang="zh-CN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83568" y="4149080"/>
            <a:ext cx="2232248" cy="2016224"/>
            <a:chOff x="829871" y="4136673"/>
            <a:chExt cx="2232248" cy="2016224"/>
          </a:xfrm>
        </p:grpSpPr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18" name="圆角矩形 17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3203848" y="2060848"/>
            <a:ext cx="5796136" cy="211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有明确返回值的方法调用的格式是什么？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：单独调用 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：直接调用 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：输出调用 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：赋值调用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方法的返回值类型是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类型，那么调用这个方法将会返回一个什么类型的数据？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long   B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double  C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D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float</a:t>
            </a: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83568" y="1628800"/>
            <a:ext cx="2232248" cy="2160240"/>
            <a:chOff x="944395" y="2492896"/>
            <a:chExt cx="1961673" cy="2016224"/>
          </a:xfrm>
        </p:grpSpPr>
        <p:sp>
          <p:nvSpPr>
            <p:cNvPr id="23" name="圆角矩形 22"/>
            <p:cNvSpPr/>
            <p:nvPr/>
          </p:nvSpPr>
          <p:spPr>
            <a:xfrm>
              <a:off x="944395" y="2492896"/>
              <a:ext cx="1961673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577193" y="3702630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687941" y="3016688"/>
              <a:ext cx="506083" cy="506083"/>
              <a:chOff x="641044" y="1671843"/>
              <a:chExt cx="506083" cy="506083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641044" y="1671843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35" name="椭圆 34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6" name="椭圆 35"/>
          <p:cNvSpPr/>
          <p:nvPr/>
        </p:nvSpPr>
        <p:spPr>
          <a:xfrm>
            <a:off x="558011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7" name="椭圆 36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25" name="Rectangle 2">
            <a:extLst>
              <a:ext uri="{FF2B5EF4-FFF2-40B4-BE49-F238E27FC236}">
                <a16:creationId xmlns="" xmlns:a16="http://schemas.microsoft.com/office/drawing/2014/main" id="{5A7A8032-EA8A-4D11-A9A3-52FF393B871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方法调用之有明确返回值的方法调用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6090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9023</TotalTime>
  <Words>2243</Words>
  <Application>Microsoft Office PowerPoint</Application>
  <PresentationFormat>全屏显示(4:3)</PresentationFormat>
  <Paragraphs>534</Paragraphs>
  <Slides>37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1.1 方法的概述和定义格式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smhjx2006</cp:lastModifiedBy>
  <cp:revision>2602</cp:revision>
  <dcterms:created xsi:type="dcterms:W3CDTF">2015-06-29T07:19:00Z</dcterms:created>
  <dcterms:modified xsi:type="dcterms:W3CDTF">2017-09-06T01:30:36Z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