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268" r:id="rId4"/>
    <p:sldId id="269" r:id="rId5"/>
    <p:sldId id="285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5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55" autoAdjust="0"/>
    <p:restoredTop sz="89239" autoAdjust="0"/>
  </p:normalViewPr>
  <p:slideViewPr>
    <p:cSldViewPr>
      <p:cViewPr varScale="1">
        <p:scale>
          <a:sx n="62" d="100"/>
          <a:sy n="62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2088/8/14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BE661-8946-46C5-9F3A-B95DFA39746B}" type="datetimeFigureOut">
              <a:rPr lang="zh-CN" altLang="en-US" smtClean="0"/>
              <a:pPr/>
              <a:t>2088/8/14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0B5F4-7725-47E8-892C-B1BD2065C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6963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演示一个案例，构造方法的作用给成员变量赋值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学生类的标准代码练习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1:</a:t>
            </a:r>
            <a:r>
              <a:rPr lang="zh-CN" altLang="en-US" dirty="0"/>
              <a:t>成员变量</a:t>
            </a:r>
            <a:r>
              <a:rPr lang="en-US" altLang="zh-CN" dirty="0"/>
              <a:t>	</a:t>
            </a:r>
            <a:r>
              <a:rPr lang="zh-CN" altLang="en-US" dirty="0"/>
              <a:t>和以前定义变量是一样的，只不过位置发生了改变。在类中，方法</a:t>
            </a:r>
            <a:r>
              <a:rPr lang="zh-CN" altLang="en-US" dirty="0" smtClean="0"/>
              <a:t>外，而且还可以不用赋值，因为他有默认值。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2:</a:t>
            </a:r>
            <a:r>
              <a:rPr lang="zh-CN" altLang="en-US" dirty="0"/>
              <a:t>成员方法</a:t>
            </a:r>
            <a:r>
              <a:rPr lang="en-US" altLang="zh-CN" dirty="0"/>
              <a:t>	</a:t>
            </a:r>
            <a:r>
              <a:rPr lang="zh-CN" altLang="en-US" dirty="0"/>
              <a:t>和以前定义方法是一样的，只不过把</a:t>
            </a:r>
            <a:r>
              <a:rPr lang="en-US" altLang="zh-CN" dirty="0"/>
              <a:t>static</a:t>
            </a:r>
            <a:r>
              <a:rPr lang="zh-CN" altLang="en-US" dirty="0" smtClean="0"/>
              <a:t>去掉，后面我们再讲解</a:t>
            </a:r>
            <a:r>
              <a:rPr lang="en-US" altLang="zh-CN" dirty="0"/>
              <a:t>static</a:t>
            </a:r>
            <a:r>
              <a:rPr lang="zh-CN" altLang="en-US" dirty="0"/>
              <a:t>的作用。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2088/8/14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2088/8/14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2088/8/14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2088/8/14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6050" y="2428868"/>
            <a:ext cx="374333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对象内存图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个对象的内存图</a:t>
            </a:r>
            <a:endParaRPr lang="en-US" altLang="zh-CN" sz="2800" dirty="0"/>
          </a:p>
          <a:p>
            <a:pPr lvl="1"/>
            <a:r>
              <a:rPr lang="zh-CN" altLang="en-US" sz="2300" dirty="0"/>
              <a:t>一个对象的基本初始化过程</a:t>
            </a:r>
            <a:endParaRPr lang="en-US" altLang="zh-CN" sz="23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个对象的内存图</a:t>
            </a:r>
            <a:endParaRPr lang="en-US" altLang="zh-CN" sz="2800" dirty="0"/>
          </a:p>
          <a:p>
            <a:pPr lvl="1"/>
            <a:r>
              <a:rPr lang="zh-CN" altLang="en-US" sz="2300" dirty="0"/>
              <a:t>方法的共用</a:t>
            </a:r>
            <a:endParaRPr lang="en-US" altLang="zh-CN" sz="23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个对象的内存图</a:t>
            </a:r>
            <a:endParaRPr lang="en-US" altLang="zh-CN" sz="2800" dirty="0"/>
          </a:p>
          <a:p>
            <a:pPr lvl="1"/>
            <a:r>
              <a:rPr lang="zh-CN" altLang="en-US" sz="2300" dirty="0"/>
              <a:t>两个引用指向同一个对象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成员变量和局部变量的区别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300" dirty="0"/>
              <a:t>在类中的位置不同</a:t>
            </a:r>
            <a:endParaRPr lang="en-US" altLang="zh-CN" sz="2300" dirty="0"/>
          </a:p>
          <a:p>
            <a:pPr lvl="1"/>
            <a:r>
              <a:rPr lang="zh-CN" altLang="en-US" sz="1900" dirty="0"/>
              <a:t>成员变量 类中方法外</a:t>
            </a:r>
            <a:endParaRPr lang="en-US" altLang="zh-CN" sz="1900" dirty="0"/>
          </a:p>
          <a:p>
            <a:pPr lvl="1"/>
            <a:r>
              <a:rPr lang="zh-CN" altLang="en-US" sz="1900" dirty="0"/>
              <a:t>局部变量 方法内或者方法声明上</a:t>
            </a:r>
            <a:endParaRPr lang="en-US" altLang="zh-CN" sz="1900" dirty="0"/>
          </a:p>
          <a:p>
            <a:r>
              <a:rPr lang="zh-CN" altLang="en-US" sz="2300" dirty="0"/>
              <a:t>在内存中的位置不同</a:t>
            </a:r>
            <a:endParaRPr lang="en-US" altLang="zh-CN" sz="2300" dirty="0"/>
          </a:p>
          <a:p>
            <a:pPr lvl="1"/>
            <a:r>
              <a:rPr lang="zh-CN" altLang="en-US" sz="1900" dirty="0"/>
              <a:t>成员变量 堆内存</a:t>
            </a:r>
            <a:endParaRPr lang="en-US" altLang="zh-CN" sz="1900" dirty="0"/>
          </a:p>
          <a:p>
            <a:pPr lvl="1"/>
            <a:r>
              <a:rPr lang="zh-CN" altLang="en-US" sz="1900" dirty="0"/>
              <a:t>局部变量 栈内存</a:t>
            </a:r>
            <a:endParaRPr lang="en-US" altLang="zh-CN" sz="1900" dirty="0"/>
          </a:p>
          <a:p>
            <a:r>
              <a:rPr lang="zh-CN" altLang="en-US" sz="2300" dirty="0"/>
              <a:t>生命周期不同</a:t>
            </a:r>
            <a:endParaRPr lang="en-US" altLang="zh-CN" sz="2300" dirty="0"/>
          </a:p>
          <a:p>
            <a:pPr lvl="1"/>
            <a:r>
              <a:rPr lang="zh-CN" altLang="en-US" sz="1900" dirty="0"/>
              <a:t>成员变量 随着对象的存在而存在，随着对象的消失而消失</a:t>
            </a:r>
            <a:endParaRPr lang="en-US" altLang="zh-CN" sz="1900" dirty="0"/>
          </a:p>
          <a:p>
            <a:pPr lvl="1"/>
            <a:r>
              <a:rPr lang="zh-CN" altLang="en-US" sz="1900" dirty="0"/>
              <a:t>局部变量 随着方法的调用而存在，随着方法的调用完毕而消失</a:t>
            </a:r>
            <a:endParaRPr lang="en-US" altLang="zh-CN" sz="1900" dirty="0"/>
          </a:p>
          <a:p>
            <a:r>
              <a:rPr lang="zh-CN" altLang="en-US" sz="2300" dirty="0"/>
              <a:t>初始化值不同</a:t>
            </a:r>
            <a:endParaRPr lang="en-US" altLang="zh-CN" sz="2300" dirty="0"/>
          </a:p>
          <a:p>
            <a:pPr lvl="1"/>
            <a:r>
              <a:rPr lang="zh-CN" altLang="en-US" sz="1800" dirty="0"/>
              <a:t>成员变量 有默认的初始化值</a:t>
            </a:r>
            <a:endParaRPr lang="en-US" altLang="zh-CN" sz="1800" dirty="0"/>
          </a:p>
          <a:p>
            <a:pPr lvl="1"/>
            <a:r>
              <a:rPr lang="zh-CN" altLang="en-US" sz="1800" dirty="0"/>
              <a:t>局部变量 没有默认的初始化值，必须先定义，赋值，才能使用。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private</a:t>
            </a:r>
            <a:r>
              <a:rPr lang="zh-CN" altLang="en-US" dirty="0"/>
              <a:t>关键字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private</a:t>
            </a:r>
            <a:r>
              <a:rPr lang="zh-CN" altLang="en-US" sz="2800" dirty="0"/>
              <a:t>关键字：</a:t>
            </a:r>
          </a:p>
          <a:p>
            <a:pPr lvl="1"/>
            <a:r>
              <a:rPr lang="zh-CN" altLang="en-US" sz="2300" dirty="0"/>
              <a:t>是一个权限修饰符。</a:t>
            </a:r>
          </a:p>
          <a:p>
            <a:pPr lvl="1"/>
            <a:r>
              <a:rPr lang="zh-CN" altLang="en-US" sz="2300" dirty="0"/>
              <a:t>可以修饰成员</a:t>
            </a:r>
            <a:r>
              <a:rPr lang="en-US" altLang="zh-CN" sz="2300" dirty="0"/>
              <a:t>(</a:t>
            </a:r>
            <a:r>
              <a:rPr lang="zh-CN" altLang="en-US" sz="2300" dirty="0"/>
              <a:t>成员变量和成员方法</a:t>
            </a:r>
            <a:r>
              <a:rPr lang="en-US" altLang="zh-CN" sz="2300" dirty="0"/>
              <a:t>)</a:t>
            </a:r>
          </a:p>
          <a:p>
            <a:pPr lvl="1"/>
            <a:r>
              <a:rPr lang="zh-CN" altLang="en-US" sz="2300" dirty="0"/>
              <a:t>被</a:t>
            </a:r>
            <a:r>
              <a:rPr lang="en-US" altLang="zh-CN" sz="2300" dirty="0"/>
              <a:t>private</a:t>
            </a:r>
            <a:r>
              <a:rPr lang="zh-CN" altLang="en-US" sz="2300" dirty="0"/>
              <a:t>修饰的成员只在本类中才能访问。</a:t>
            </a:r>
            <a:endParaRPr lang="en-US" altLang="zh-CN" sz="2300" dirty="0"/>
          </a:p>
          <a:p>
            <a:pPr lvl="1"/>
            <a:endParaRPr lang="en-US" altLang="zh-CN" sz="2300" dirty="0"/>
          </a:p>
          <a:p>
            <a:r>
              <a:rPr lang="en-US" altLang="zh-CN" sz="2800" dirty="0"/>
              <a:t>private</a:t>
            </a:r>
            <a:r>
              <a:rPr lang="zh-CN" altLang="en-US" sz="2800" dirty="0"/>
              <a:t>最常见的应用：</a:t>
            </a:r>
            <a:endParaRPr lang="en-US" altLang="zh-CN" sz="2800" dirty="0"/>
          </a:p>
          <a:p>
            <a:pPr lvl="1"/>
            <a:r>
              <a:rPr lang="zh-CN" altLang="en-US" sz="2300" dirty="0"/>
              <a:t>把成员变量用</a:t>
            </a:r>
            <a:r>
              <a:rPr lang="en-US" altLang="zh-CN" sz="2300" dirty="0"/>
              <a:t>private</a:t>
            </a:r>
            <a:r>
              <a:rPr lang="zh-CN" altLang="en-US" sz="2300" dirty="0"/>
              <a:t>修饰</a:t>
            </a:r>
            <a:endParaRPr lang="en-US" altLang="zh-CN" sz="2300" dirty="0"/>
          </a:p>
          <a:p>
            <a:pPr lvl="1"/>
            <a:r>
              <a:rPr lang="zh-CN" altLang="en-US" sz="2300" dirty="0"/>
              <a:t>提供对应的</a:t>
            </a:r>
            <a:r>
              <a:rPr lang="en-US" altLang="zh-CN" sz="2300" dirty="0" err="1"/>
              <a:t>getXxx</a:t>
            </a:r>
            <a:r>
              <a:rPr lang="en-US" altLang="zh-CN" sz="2300" dirty="0"/>
              <a:t>()/</a:t>
            </a:r>
            <a:r>
              <a:rPr lang="en-US" altLang="zh-CN" sz="2300" dirty="0" err="1"/>
              <a:t>setXxx</a:t>
            </a:r>
            <a:r>
              <a:rPr lang="en-US" altLang="zh-CN" sz="2300" dirty="0"/>
              <a:t>()</a:t>
            </a:r>
            <a:r>
              <a:rPr lang="zh-CN" altLang="en-US" sz="2300" dirty="0"/>
              <a:t>方法</a:t>
            </a:r>
            <a:endParaRPr lang="en-US" altLang="zh-CN" sz="2300" dirty="0"/>
          </a:p>
          <a:p>
            <a:pPr lvl="1"/>
            <a:r>
              <a:rPr lang="zh-CN" altLang="en-US" sz="2300" dirty="0"/>
              <a:t>一个标准的案例的使用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封装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封装概述</a:t>
            </a:r>
            <a:endParaRPr lang="en-US" altLang="zh-CN" sz="2800" dirty="0"/>
          </a:p>
          <a:p>
            <a:pPr lvl="1"/>
            <a:r>
              <a:rPr lang="zh-CN" altLang="en-US" sz="2300" dirty="0"/>
              <a:t>是面向对象三大特征之一</a:t>
            </a:r>
            <a:endParaRPr lang="en-US" altLang="zh-CN" sz="2300" dirty="0"/>
          </a:p>
          <a:p>
            <a:pPr lvl="1"/>
            <a:r>
              <a:rPr lang="zh-CN" altLang="en-US" sz="2300" dirty="0"/>
              <a:t>是面向对象编程语言对客观世界的模拟，客观世界里成员变量都是隐藏在对象内部的，外界无法直接操作和修改。就像刚才说的年龄。</a:t>
            </a:r>
            <a:endParaRPr lang="en-US" altLang="zh-CN" sz="23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封装原则：</a:t>
            </a:r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将不需要对外提供的内容都隐藏起来。</a:t>
            </a:r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把属性隐藏，提供公共方法对其访问。</a:t>
            </a:r>
            <a:endParaRPr lang="en-US" altLang="zh-CN" sz="2300" dirty="0"/>
          </a:p>
          <a:p>
            <a:pPr lvl="2">
              <a:lnSpc>
                <a:spcPct val="90000"/>
              </a:lnSpc>
            </a:pPr>
            <a:r>
              <a:rPr lang="zh-CN" altLang="en-US" sz="1900" dirty="0"/>
              <a:t>成员变量</a:t>
            </a:r>
            <a:r>
              <a:rPr lang="en-US" altLang="zh-CN" sz="1900" dirty="0"/>
              <a:t>private</a:t>
            </a:r>
            <a:r>
              <a:rPr lang="zh-CN" altLang="en-US" sz="1900" dirty="0"/>
              <a:t>，提供对应的</a:t>
            </a:r>
            <a:r>
              <a:rPr lang="en-US" altLang="zh-CN" sz="1900" dirty="0" err="1"/>
              <a:t>getXxx</a:t>
            </a:r>
            <a:r>
              <a:rPr lang="en-US" altLang="zh-CN" sz="1900" dirty="0"/>
              <a:t>()/</a:t>
            </a:r>
            <a:r>
              <a:rPr lang="en-US" altLang="zh-CN" sz="1900" dirty="0" err="1"/>
              <a:t>setXxx</a:t>
            </a:r>
            <a:r>
              <a:rPr lang="en-US" altLang="zh-CN" sz="1900" dirty="0"/>
              <a:t>()</a:t>
            </a:r>
            <a:r>
              <a:rPr lang="zh-CN" altLang="en-US" sz="1900" dirty="0"/>
              <a:t>方法</a:t>
            </a:r>
            <a:endParaRPr lang="en-US" altLang="zh-CN" sz="23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好处：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通过方法来控制成员变量的操作，提高了代码的安全性</a:t>
            </a:r>
            <a:endParaRPr lang="en-US" altLang="zh-CN" sz="2300" dirty="0"/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把代码用方法进行封装，提高了代码的复用性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this</a:t>
            </a:r>
            <a:r>
              <a:rPr lang="zh-CN" altLang="en-US" dirty="0"/>
              <a:t>关键字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this:</a:t>
            </a:r>
            <a:r>
              <a:rPr lang="zh-CN" altLang="en-US" sz="2800" dirty="0"/>
              <a:t>代表所在类的对象引用</a:t>
            </a:r>
            <a:endParaRPr lang="en-US" altLang="zh-CN" sz="2800" dirty="0"/>
          </a:p>
          <a:p>
            <a:r>
              <a:rPr lang="zh-CN" altLang="en-US" sz="2800" dirty="0"/>
              <a:t>记住：</a:t>
            </a:r>
            <a:endParaRPr lang="en-US" altLang="zh-CN" sz="2800" dirty="0"/>
          </a:p>
          <a:p>
            <a:pPr lvl="1"/>
            <a:r>
              <a:rPr lang="zh-CN" altLang="en-US" sz="2300" dirty="0"/>
              <a:t>方法被哪个对象调用，</a:t>
            </a:r>
            <a:r>
              <a:rPr lang="en-US" altLang="zh-CN" sz="2300" dirty="0"/>
              <a:t>this</a:t>
            </a:r>
            <a:r>
              <a:rPr lang="zh-CN" altLang="en-US" sz="2300" dirty="0"/>
              <a:t>就代表那个对象</a:t>
            </a:r>
            <a:endParaRPr lang="en-US" altLang="zh-CN" sz="2300" dirty="0"/>
          </a:p>
          <a:p>
            <a:r>
              <a:rPr lang="zh-CN" altLang="en-US" sz="2800" dirty="0"/>
              <a:t>什么时候使用</a:t>
            </a:r>
            <a:r>
              <a:rPr lang="en-US" altLang="zh-CN" sz="2800" dirty="0"/>
              <a:t>this</a:t>
            </a:r>
            <a:r>
              <a:rPr lang="zh-CN" altLang="en-US" sz="2800" dirty="0"/>
              <a:t>呢</a:t>
            </a:r>
            <a:r>
              <a:rPr lang="en-US" altLang="zh-CN" sz="2800" dirty="0"/>
              <a:t>?</a:t>
            </a:r>
          </a:p>
          <a:p>
            <a:pPr lvl="1"/>
            <a:r>
              <a:rPr lang="zh-CN" altLang="en-US" sz="2300" dirty="0"/>
              <a:t>局部变量隐藏成员变量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构造方法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构造方法作用概述</a:t>
            </a:r>
            <a:endParaRPr lang="en-US" altLang="zh-CN" sz="2800" dirty="0"/>
          </a:p>
          <a:p>
            <a:pPr lvl="1"/>
            <a:r>
              <a:rPr lang="zh-CN" altLang="en-US" sz="2300" dirty="0"/>
              <a:t>给对象的数据进行初始化</a:t>
            </a:r>
            <a:endParaRPr lang="en-US" altLang="zh-CN" sz="2300" dirty="0"/>
          </a:p>
          <a:p>
            <a:r>
              <a:rPr lang="zh-CN" altLang="en-US" sz="2800" dirty="0"/>
              <a:t>构造方法格式</a:t>
            </a:r>
            <a:endParaRPr lang="en-US" altLang="zh-CN" sz="2800" dirty="0"/>
          </a:p>
          <a:p>
            <a:pPr lvl="1"/>
            <a:r>
              <a:rPr lang="zh-CN" altLang="en-US" sz="2300" dirty="0"/>
              <a:t>方法名与类名相同</a:t>
            </a:r>
            <a:endParaRPr lang="en-US" altLang="zh-CN" sz="2300" dirty="0"/>
          </a:p>
          <a:p>
            <a:pPr lvl="1"/>
            <a:r>
              <a:rPr lang="zh-CN" altLang="en-US" sz="2300" dirty="0"/>
              <a:t>没有返回值类型，连</a:t>
            </a:r>
            <a:r>
              <a:rPr lang="en-US" altLang="zh-CN" sz="2300" dirty="0"/>
              <a:t>void</a:t>
            </a:r>
            <a:r>
              <a:rPr lang="zh-CN" altLang="en-US" sz="2300" dirty="0"/>
              <a:t>都没有</a:t>
            </a:r>
            <a:endParaRPr lang="en-US" altLang="zh-CN" sz="2300" dirty="0"/>
          </a:p>
          <a:p>
            <a:pPr lvl="1"/>
            <a:r>
              <a:rPr lang="zh-CN" altLang="en-US" sz="2300" dirty="0"/>
              <a:t>没有具体的返回值</a:t>
            </a:r>
            <a:endParaRPr lang="en-US" altLang="zh-CN" sz="2300" dirty="0"/>
          </a:p>
          <a:p>
            <a:r>
              <a:rPr lang="zh-CN" altLang="en-US" sz="2800" dirty="0"/>
              <a:t>构造方法注意事项</a:t>
            </a:r>
            <a:endParaRPr lang="en-US" altLang="zh-CN" sz="2800" dirty="0"/>
          </a:p>
          <a:p>
            <a:pPr lvl="1"/>
            <a:r>
              <a:rPr lang="zh-CN" altLang="en-US" sz="2300" dirty="0"/>
              <a:t>如果你不提供构造方法，系统会给出默认构造方法</a:t>
            </a:r>
            <a:endParaRPr lang="en-US" altLang="zh-CN" sz="2300" dirty="0"/>
          </a:p>
          <a:p>
            <a:pPr lvl="1"/>
            <a:r>
              <a:rPr lang="zh-CN" altLang="en-US" sz="2300" dirty="0"/>
              <a:t>如果你提供了构造方法，系统将不再提供</a:t>
            </a:r>
            <a:endParaRPr lang="en-US" altLang="zh-CN" sz="2300" dirty="0"/>
          </a:p>
          <a:p>
            <a:pPr lvl="1"/>
            <a:r>
              <a:rPr lang="zh-CN" altLang="en-US" sz="2300" dirty="0"/>
              <a:t>构造方法也是可以重载的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标准类的代码写法和测试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sz="2800" dirty="0"/>
              <a:t>类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300" dirty="0"/>
              <a:t>成员</a:t>
            </a:r>
            <a:r>
              <a:rPr lang="zh-CN" altLang="en-US" sz="2300" dirty="0" smtClean="0"/>
              <a:t>变量</a:t>
            </a:r>
            <a:endParaRPr lang="en-US" altLang="zh-CN" sz="2300" dirty="0" smtClean="0"/>
          </a:p>
          <a:p>
            <a:pPr lvl="2">
              <a:defRPr/>
            </a:pPr>
            <a:r>
              <a:rPr lang="zh-CN" altLang="en-US" sz="1900" dirty="0" smtClean="0"/>
              <a:t>被</a:t>
            </a:r>
            <a:r>
              <a:rPr lang="en-US" altLang="zh-CN" sz="1900" dirty="0" smtClean="0"/>
              <a:t>private</a:t>
            </a:r>
            <a:r>
              <a:rPr lang="zh-CN" altLang="en-US" sz="1900" dirty="0" smtClean="0"/>
              <a:t>修饰</a:t>
            </a:r>
            <a:endParaRPr lang="en-US" altLang="zh-CN" sz="1900" dirty="0"/>
          </a:p>
          <a:p>
            <a:pPr lvl="1">
              <a:defRPr/>
            </a:pPr>
            <a:r>
              <a:rPr lang="zh-CN" altLang="en-US" sz="2300" dirty="0"/>
              <a:t>构造方法</a:t>
            </a:r>
            <a:endParaRPr lang="en-US" altLang="zh-CN" sz="2300" dirty="0"/>
          </a:p>
          <a:p>
            <a:pPr lvl="2">
              <a:defRPr/>
            </a:pPr>
            <a:r>
              <a:rPr lang="zh-CN" altLang="en-US" sz="1900" dirty="0"/>
              <a:t>无参构造方法</a:t>
            </a:r>
            <a:endParaRPr lang="en-US" altLang="zh-CN" sz="1900" dirty="0"/>
          </a:p>
          <a:p>
            <a:pPr lvl="2">
              <a:defRPr/>
            </a:pPr>
            <a:r>
              <a:rPr lang="zh-CN" altLang="en-US" sz="1900" dirty="0"/>
              <a:t>带参构造方法</a:t>
            </a:r>
            <a:endParaRPr lang="en-US" altLang="zh-CN" sz="1900" dirty="0"/>
          </a:p>
          <a:p>
            <a:pPr lvl="1">
              <a:defRPr/>
            </a:pPr>
            <a:r>
              <a:rPr lang="zh-CN" altLang="en-US" sz="2300" dirty="0"/>
              <a:t>成员方法</a:t>
            </a:r>
            <a:endParaRPr lang="en-US" altLang="zh-CN" sz="2300" dirty="0"/>
          </a:p>
          <a:p>
            <a:pPr lvl="2">
              <a:defRPr/>
            </a:pPr>
            <a:r>
              <a:rPr lang="en-US" altLang="zh-CN" sz="1900" dirty="0" err="1"/>
              <a:t>getXxx</a:t>
            </a:r>
            <a:r>
              <a:rPr lang="en-US" altLang="zh-CN" sz="1900" dirty="0"/>
              <a:t>()</a:t>
            </a:r>
          </a:p>
          <a:p>
            <a:pPr lvl="2">
              <a:defRPr/>
            </a:pPr>
            <a:r>
              <a:rPr lang="en-US" altLang="zh-CN" sz="1900" dirty="0" err="1"/>
              <a:t>setXxx</a:t>
            </a:r>
            <a:r>
              <a:rPr lang="en-US" altLang="zh-CN" sz="1900" dirty="0"/>
              <a:t>()</a:t>
            </a:r>
          </a:p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dirty="0"/>
              <a:t>给成员变量赋值的方式</a:t>
            </a:r>
            <a:endParaRPr lang="en-US" altLang="zh-CN" dirty="0"/>
          </a:p>
          <a:p>
            <a:pPr marL="742950" lvl="2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dirty="0"/>
              <a:t>无参构造方法</a:t>
            </a:r>
            <a:r>
              <a:rPr lang="en-US" altLang="zh-CN" dirty="0"/>
              <a:t>+</a:t>
            </a:r>
            <a:r>
              <a:rPr lang="en-US" altLang="zh-CN" dirty="0" err="1"/>
              <a:t>setXxx</a:t>
            </a:r>
            <a:r>
              <a:rPr lang="en-US" altLang="zh-CN" dirty="0"/>
              <a:t>()</a:t>
            </a:r>
          </a:p>
          <a:p>
            <a:pPr marL="742950" lvl="2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dirty="0"/>
              <a:t>带参构造方法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面向对象</a:t>
            </a:r>
            <a:r>
              <a:rPr lang="en-US" altLang="zh-CN" dirty="0" smtClean="0"/>
              <a:t>[</a:t>
            </a:r>
            <a:r>
              <a:rPr lang="zh-CN" altLang="en-US" dirty="0" smtClean="0"/>
              <a:t>上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面向对象</a:t>
            </a:r>
            <a:r>
              <a:rPr lang="zh-CN" altLang="en-US" dirty="0"/>
              <a:t>思想</a:t>
            </a:r>
            <a:r>
              <a:rPr lang="zh-CN" altLang="en-US" dirty="0" smtClean="0"/>
              <a:t>概述</a:t>
            </a:r>
            <a:endParaRPr lang="en-US" altLang="zh-CN" dirty="0"/>
          </a:p>
          <a:p>
            <a:r>
              <a:rPr lang="zh-CN" altLang="en-US" dirty="0"/>
              <a:t>类与</a:t>
            </a:r>
            <a:r>
              <a:rPr lang="zh-CN" altLang="en-US" dirty="0" smtClean="0"/>
              <a:t>对象</a:t>
            </a:r>
            <a:endParaRPr lang="en-US" altLang="zh-CN" dirty="0"/>
          </a:p>
          <a:p>
            <a:r>
              <a:rPr lang="zh-CN" altLang="en-US" dirty="0" smtClean="0"/>
              <a:t>类的定义</a:t>
            </a:r>
            <a:endParaRPr lang="en-US" altLang="zh-CN" dirty="0"/>
          </a:p>
          <a:p>
            <a:r>
              <a:rPr lang="zh-CN" altLang="en-US" dirty="0" smtClean="0"/>
              <a:t>类的使用</a:t>
            </a:r>
            <a:endParaRPr lang="en-US" altLang="zh-CN" dirty="0" smtClean="0"/>
          </a:p>
          <a:p>
            <a:r>
              <a:rPr lang="zh-CN" altLang="en-US" dirty="0" smtClean="0"/>
              <a:t>对象内存图</a:t>
            </a:r>
            <a:endParaRPr lang="en-US" altLang="zh-CN" dirty="0" smtClean="0"/>
          </a:p>
          <a:p>
            <a:r>
              <a:rPr lang="zh-CN" altLang="en-US" dirty="0" smtClean="0"/>
              <a:t>成员变量和局部变量的区别</a:t>
            </a:r>
            <a:endParaRPr lang="en-US" altLang="zh-CN" dirty="0" smtClean="0"/>
          </a:p>
          <a:p>
            <a:r>
              <a:rPr lang="en-US" altLang="zh-CN" dirty="0" smtClean="0"/>
              <a:t>private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zh-CN" altLang="en-US" dirty="0" smtClean="0"/>
              <a:t>封装</a:t>
            </a:r>
            <a:endParaRPr lang="en-US" altLang="zh-CN" dirty="0" smtClean="0"/>
          </a:p>
          <a:p>
            <a:r>
              <a:rPr lang="en-US" altLang="zh-CN" dirty="0" smtClean="0"/>
              <a:t>this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zh-CN" altLang="en-US" dirty="0" smtClean="0"/>
              <a:t>构造方法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面向过程思想概述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我们回想一下</a:t>
            </a:r>
            <a:r>
              <a:rPr lang="zh-CN" altLang="en-US" dirty="0" smtClean="0"/>
              <a:t>，前面我们</a:t>
            </a:r>
            <a:r>
              <a:rPr lang="zh-CN" altLang="en-US" dirty="0"/>
              <a:t>完成一个需求的步骤：首先是搞清楚我们要做什么，然后在分析怎么做，最后我们再代码体现。一步一步去实现，而具体的每一步都需要我们去实现和操作。这些步骤相互调用和协作，完成我们的需求。</a:t>
            </a:r>
          </a:p>
          <a:p>
            <a:r>
              <a:rPr lang="zh-CN" altLang="en-US" dirty="0"/>
              <a:t>在上面的每一个具体步骤中我们都是参与者，并且需要面对具体的每一个步骤和过程，这就是面向过程最直接的体现。</a:t>
            </a:r>
          </a:p>
          <a:p>
            <a:r>
              <a:rPr lang="zh-CN" altLang="en-US" dirty="0"/>
              <a:t>那么什么是面向过程开发呢</a:t>
            </a:r>
            <a:r>
              <a:rPr lang="en-US" altLang="zh-CN" dirty="0"/>
              <a:t>? </a:t>
            </a:r>
            <a:r>
              <a:rPr lang="zh-CN" altLang="en-US" dirty="0"/>
              <a:t>面向过程开发，其实就是面向着具体的每一个步骤和过程，把每一个步骤和过程完成，然后由这些功能方法相互调用，完成需求。</a:t>
            </a:r>
          </a:p>
          <a:p>
            <a:r>
              <a:rPr lang="zh-CN" altLang="en-US" dirty="0"/>
              <a:t>面向过程的代表语言：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面向对象思想概述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当需求单一，或者简单时，我们一步一步去操作没问题，并且效率也挺高。可随着需求的更改，功能的增多，发现需要面对每一个步骤很麻烦了，这时就开始思索，能不能把这些步骤和功能在进行封装，封装时根据不同的功能，进行不同的封装，功能类似</a:t>
            </a:r>
            <a:r>
              <a:rPr lang="zh-CN" altLang="en-US" sz="2800" dirty="0" smtClean="0"/>
              <a:t>的用一个类封装</a:t>
            </a:r>
            <a:r>
              <a:rPr lang="zh-CN" altLang="en-US" sz="2800" dirty="0"/>
              <a:t>在</a:t>
            </a:r>
            <a:r>
              <a:rPr lang="zh-CN" altLang="en-US" sz="2800" dirty="0" smtClean="0"/>
              <a:t>一起，这样</a:t>
            </a:r>
            <a:r>
              <a:rPr lang="zh-CN" altLang="en-US" sz="2800" dirty="0"/>
              <a:t>结构就清晰了很多。用的时候，找到对应的类就可以了。这就是面向对象的思想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面向对象思想特点及举例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面向对象思想特点</a:t>
            </a:r>
            <a:endParaRPr lang="en-US" altLang="zh-CN" sz="2800" dirty="0"/>
          </a:p>
          <a:p>
            <a:pPr lvl="1"/>
            <a:r>
              <a:rPr lang="zh-CN" altLang="en-US" sz="2300" dirty="0"/>
              <a:t>是一种更符合我们思考习惯的思想</a:t>
            </a:r>
            <a:endParaRPr lang="en-US" altLang="zh-CN" sz="2300" dirty="0"/>
          </a:p>
          <a:p>
            <a:pPr lvl="1"/>
            <a:r>
              <a:rPr lang="zh-CN" altLang="en-US" sz="2300" dirty="0"/>
              <a:t>可以将复杂的事情简单化</a:t>
            </a:r>
            <a:endParaRPr lang="en-US" altLang="zh-CN" sz="2300" dirty="0"/>
          </a:p>
          <a:p>
            <a:pPr lvl="1"/>
            <a:r>
              <a:rPr lang="zh-CN" altLang="en-US" sz="2300" dirty="0"/>
              <a:t>将我们从执行者变成了指挥者</a:t>
            </a:r>
            <a:endParaRPr lang="en-US" altLang="zh-CN" sz="2300" dirty="0"/>
          </a:p>
          <a:p>
            <a:pPr lvl="2"/>
            <a:r>
              <a:rPr lang="zh-CN" altLang="en-US" sz="1900" dirty="0"/>
              <a:t>角色发生了转换</a:t>
            </a:r>
            <a:endParaRPr lang="en-US" altLang="zh-CN" sz="1900" dirty="0"/>
          </a:p>
          <a:p>
            <a:r>
              <a:rPr lang="zh-CN" altLang="en-US" sz="2800" dirty="0"/>
              <a:t>面向对象思想</a:t>
            </a:r>
            <a:r>
              <a:rPr lang="zh-CN" altLang="en-US" sz="2800" dirty="0" smtClean="0"/>
              <a:t>举例</a:t>
            </a:r>
            <a:endParaRPr lang="en-US" altLang="zh-CN" sz="2300" dirty="0"/>
          </a:p>
          <a:p>
            <a:pPr lvl="1"/>
            <a:r>
              <a:rPr lang="zh-CN" altLang="en-US" sz="2300" dirty="0"/>
              <a:t>洗衣服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类与对象的关系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我们学习编程语言，就是为了模拟现实世界的事物，实现信息化。比如：去超市买东西的计费系统，去银行办业务的</a:t>
            </a:r>
            <a:r>
              <a:rPr lang="zh-CN" altLang="en-US" sz="2800" dirty="0" smtClean="0"/>
              <a:t>系统等。</a:t>
            </a:r>
            <a:endParaRPr lang="en-US" altLang="zh-CN" sz="2800" dirty="0"/>
          </a:p>
          <a:p>
            <a:r>
              <a:rPr lang="zh-CN" altLang="en-US" sz="2800" dirty="0"/>
              <a:t>我们如何表示一个现实世界事物呢：</a:t>
            </a:r>
            <a:endParaRPr lang="en-US" altLang="zh-CN" sz="2800" dirty="0"/>
          </a:p>
          <a:p>
            <a:pPr lvl="1"/>
            <a:r>
              <a:rPr lang="zh-CN" altLang="en-US" sz="2300" dirty="0"/>
              <a:t>属性</a:t>
            </a:r>
            <a:r>
              <a:rPr lang="en-US" altLang="zh-CN" sz="2300" dirty="0"/>
              <a:t>	</a:t>
            </a:r>
            <a:r>
              <a:rPr lang="zh-CN" altLang="en-US" sz="2300" dirty="0"/>
              <a:t>就是该事物的描述信息</a:t>
            </a:r>
            <a:endParaRPr lang="en-US" altLang="zh-CN" sz="2300" dirty="0"/>
          </a:p>
          <a:p>
            <a:pPr lvl="1"/>
            <a:r>
              <a:rPr lang="zh-CN" altLang="en-US" sz="2300" dirty="0"/>
              <a:t>行为</a:t>
            </a:r>
            <a:r>
              <a:rPr lang="en-US" altLang="zh-CN" sz="2300" dirty="0"/>
              <a:t>	</a:t>
            </a:r>
            <a:r>
              <a:rPr lang="zh-CN" altLang="en-US" sz="2300" dirty="0"/>
              <a:t>就是该事物能够做什么</a:t>
            </a:r>
            <a:endParaRPr lang="en-US" altLang="zh-CN" sz="2300" dirty="0"/>
          </a:p>
          <a:p>
            <a:pPr lvl="1"/>
            <a:r>
              <a:rPr lang="zh-CN" altLang="en-US" sz="2300" dirty="0"/>
              <a:t>举例：学生事物</a:t>
            </a:r>
            <a:endParaRPr lang="en-US" altLang="zh-CN" sz="2300" dirty="0"/>
          </a:p>
          <a:p>
            <a:r>
              <a:rPr lang="zh-CN" altLang="en-US" sz="2800" dirty="0"/>
              <a:t>我们学习的</a:t>
            </a:r>
            <a:r>
              <a:rPr lang="en-US" altLang="zh-CN" sz="2800" dirty="0"/>
              <a:t>Java</a:t>
            </a:r>
            <a:r>
              <a:rPr lang="zh-CN" altLang="en-US" sz="2800" dirty="0"/>
              <a:t>语言最基本单位是类，所以，我们就应该把事物用一个类来体现。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类与对象的关系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类：是一组相关的属性和行为的集合</a:t>
            </a:r>
            <a:endParaRPr lang="en-US" altLang="zh-CN" sz="2800" dirty="0"/>
          </a:p>
          <a:p>
            <a:r>
              <a:rPr lang="zh-CN" altLang="en-US" sz="2800" dirty="0"/>
              <a:t>对象：是该类事物的具体体现</a:t>
            </a:r>
            <a:endParaRPr lang="en-US" altLang="zh-CN" sz="2800" dirty="0"/>
          </a:p>
          <a:p>
            <a:r>
              <a:rPr lang="zh-CN" altLang="en-US" sz="2800" dirty="0"/>
              <a:t>举例：</a:t>
            </a:r>
            <a:endParaRPr lang="en-US" altLang="zh-CN" sz="2800" dirty="0"/>
          </a:p>
          <a:p>
            <a:pPr lvl="1"/>
            <a:r>
              <a:rPr lang="zh-CN" altLang="en-US" sz="2300" dirty="0"/>
              <a:t>类</a:t>
            </a:r>
            <a:r>
              <a:rPr lang="en-US" altLang="zh-CN" sz="2300" dirty="0"/>
              <a:t>	</a:t>
            </a:r>
            <a:r>
              <a:rPr lang="zh-CN" altLang="en-US" sz="2300" dirty="0"/>
              <a:t>学生</a:t>
            </a:r>
            <a:endParaRPr lang="en-US" altLang="zh-CN" sz="2300" dirty="0"/>
          </a:p>
          <a:p>
            <a:pPr lvl="1"/>
            <a:r>
              <a:rPr lang="zh-CN" altLang="en-US" sz="2300" dirty="0"/>
              <a:t>对象</a:t>
            </a:r>
            <a:r>
              <a:rPr lang="en-US" altLang="zh-CN" sz="2300" dirty="0"/>
              <a:t>	</a:t>
            </a:r>
            <a:r>
              <a:rPr lang="zh-CN" altLang="en-US" sz="2300" dirty="0"/>
              <a:t>班长就是一个对象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类的定义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现实世界的事物</a:t>
            </a:r>
            <a:endParaRPr lang="en-US" altLang="zh-CN" sz="2800" dirty="0"/>
          </a:p>
          <a:p>
            <a:pPr lvl="1"/>
            <a:r>
              <a:rPr lang="zh-CN" altLang="en-US" sz="2300" dirty="0"/>
              <a:t>属性</a:t>
            </a:r>
            <a:r>
              <a:rPr lang="en-US" altLang="zh-CN" sz="2300" dirty="0"/>
              <a:t>	</a:t>
            </a:r>
            <a:r>
              <a:rPr lang="zh-CN" altLang="en-US" sz="2300" dirty="0"/>
              <a:t>事物的描述信息</a:t>
            </a:r>
            <a:endParaRPr lang="en-US" altLang="zh-CN" sz="2300" dirty="0"/>
          </a:p>
          <a:p>
            <a:pPr lvl="1"/>
            <a:r>
              <a:rPr lang="zh-CN" altLang="en-US" sz="2300" dirty="0"/>
              <a:t>行为</a:t>
            </a:r>
            <a:r>
              <a:rPr lang="en-US" altLang="zh-CN" sz="2300" dirty="0"/>
              <a:t>	</a:t>
            </a:r>
            <a:r>
              <a:rPr lang="zh-CN" altLang="en-US" sz="2300" dirty="0"/>
              <a:t>事物能做什么</a:t>
            </a:r>
            <a:endParaRPr lang="en-US" altLang="zh-CN" sz="2300" dirty="0"/>
          </a:p>
          <a:p>
            <a:pPr lvl="1"/>
            <a:endParaRPr lang="en-US" altLang="zh-CN" sz="2300" dirty="0"/>
          </a:p>
          <a:p>
            <a:r>
              <a:rPr lang="en-US" altLang="zh-CN" sz="2800" dirty="0"/>
              <a:t>Java</a:t>
            </a:r>
            <a:r>
              <a:rPr lang="zh-CN" altLang="en-US" sz="2800" dirty="0"/>
              <a:t>中用</a:t>
            </a:r>
            <a:r>
              <a:rPr lang="en-US" altLang="zh-CN" sz="2800" dirty="0"/>
              <a:t>class</a:t>
            </a:r>
            <a:r>
              <a:rPr lang="zh-CN" altLang="en-US" sz="2800" dirty="0"/>
              <a:t>描述事物也是如此</a:t>
            </a:r>
            <a:endParaRPr lang="en-US" altLang="zh-CN" sz="2800" dirty="0"/>
          </a:p>
          <a:p>
            <a:pPr lvl="1"/>
            <a:r>
              <a:rPr lang="zh-CN" altLang="en-US" sz="2300" dirty="0"/>
              <a:t>成员变量</a:t>
            </a:r>
            <a:r>
              <a:rPr lang="en-US" altLang="zh-CN" sz="2300" dirty="0"/>
              <a:t>	</a:t>
            </a:r>
            <a:r>
              <a:rPr lang="zh-CN" altLang="en-US" sz="2300" dirty="0"/>
              <a:t>就是事物的属性</a:t>
            </a:r>
            <a:endParaRPr lang="en-US" altLang="zh-CN" sz="2300" dirty="0"/>
          </a:p>
          <a:p>
            <a:pPr lvl="1"/>
            <a:r>
              <a:rPr lang="zh-CN" altLang="en-US" sz="2300" dirty="0"/>
              <a:t>成员方法</a:t>
            </a:r>
            <a:r>
              <a:rPr lang="en-US" altLang="zh-CN" sz="2300" dirty="0"/>
              <a:t>	</a:t>
            </a:r>
            <a:r>
              <a:rPr lang="zh-CN" altLang="en-US" sz="2300" dirty="0"/>
              <a:t>就是事物的行为</a:t>
            </a:r>
            <a:endParaRPr lang="en-US" altLang="zh-CN" sz="2300" dirty="0"/>
          </a:p>
          <a:p>
            <a:r>
              <a:rPr lang="zh-CN" altLang="en-US" sz="2800" dirty="0"/>
              <a:t>定义类其实就是定义类的成员</a:t>
            </a:r>
            <a:r>
              <a:rPr lang="en-US" altLang="zh-CN" sz="2800" dirty="0"/>
              <a:t>(</a:t>
            </a:r>
            <a:r>
              <a:rPr lang="zh-CN" altLang="en-US" sz="2800" dirty="0"/>
              <a:t>成员变量和成员方法</a:t>
            </a:r>
            <a:r>
              <a:rPr lang="en-US" altLang="zh-CN" sz="2800" dirty="0"/>
              <a:t>)</a:t>
            </a:r>
            <a:endParaRPr lang="en-US" altLang="zh-CN" sz="2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类与对象的案例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学生</a:t>
            </a:r>
            <a:r>
              <a:rPr lang="zh-CN" altLang="en-US" sz="2800" dirty="0" smtClean="0"/>
              <a:t>类案例</a:t>
            </a:r>
            <a:endParaRPr lang="en-US" altLang="zh-CN" sz="2800" dirty="0"/>
          </a:p>
          <a:p>
            <a:pPr lvl="1"/>
            <a:r>
              <a:rPr lang="zh-CN" altLang="en-US" sz="2300" dirty="0"/>
              <a:t>如何定义</a:t>
            </a:r>
            <a:endParaRPr lang="en-US" altLang="zh-CN" sz="2300" dirty="0"/>
          </a:p>
          <a:p>
            <a:pPr lvl="2"/>
            <a:r>
              <a:rPr lang="zh-CN" altLang="en-US" sz="1900" dirty="0"/>
              <a:t>按照事物到类的过程一步步分析</a:t>
            </a:r>
            <a:endParaRPr lang="en-US" altLang="zh-CN" sz="1900" dirty="0"/>
          </a:p>
          <a:p>
            <a:pPr lvl="1"/>
            <a:r>
              <a:rPr lang="zh-CN" altLang="en-US" sz="2300" dirty="0"/>
              <a:t>如何使用</a:t>
            </a:r>
            <a:endParaRPr lang="en-US" altLang="zh-CN" sz="2300" dirty="0"/>
          </a:p>
          <a:p>
            <a:pPr lvl="2"/>
            <a:r>
              <a:rPr lang="zh-CN" altLang="en-US" sz="1900" dirty="0"/>
              <a:t>创建对象：</a:t>
            </a:r>
            <a:endParaRPr lang="en-US" altLang="zh-CN" sz="1900" dirty="0"/>
          </a:p>
          <a:p>
            <a:pPr lvl="3"/>
            <a:r>
              <a:rPr lang="zh-CN" altLang="en-US" sz="1700" dirty="0"/>
              <a:t>类名 对象名 </a:t>
            </a:r>
            <a:r>
              <a:rPr lang="en-US" altLang="zh-CN" sz="1700" dirty="0"/>
              <a:t>= new </a:t>
            </a:r>
            <a:r>
              <a:rPr lang="zh-CN" altLang="en-US" sz="1700" dirty="0"/>
              <a:t>类名</a:t>
            </a:r>
            <a:r>
              <a:rPr lang="en-US" altLang="zh-CN" sz="1700" dirty="0"/>
              <a:t>();</a:t>
            </a:r>
          </a:p>
          <a:p>
            <a:pPr lvl="2"/>
            <a:r>
              <a:rPr lang="zh-CN" altLang="en-US" sz="1900" dirty="0"/>
              <a:t>对象名</a:t>
            </a:r>
            <a:r>
              <a:rPr lang="en-US" altLang="zh-CN" sz="1900" dirty="0"/>
              <a:t>.</a:t>
            </a:r>
            <a:r>
              <a:rPr lang="zh-CN" altLang="en-US" sz="1900" dirty="0"/>
              <a:t>成员变量</a:t>
            </a:r>
            <a:endParaRPr lang="en-US" altLang="zh-CN" sz="1900" dirty="0"/>
          </a:p>
          <a:p>
            <a:pPr lvl="2"/>
            <a:r>
              <a:rPr lang="zh-CN" altLang="en-US" sz="1900" dirty="0"/>
              <a:t>对象名</a:t>
            </a:r>
            <a:r>
              <a:rPr lang="en-US" altLang="zh-CN" sz="1900" dirty="0"/>
              <a:t>.</a:t>
            </a:r>
            <a:r>
              <a:rPr lang="zh-CN" altLang="en-US" sz="1900" dirty="0"/>
              <a:t>成员</a:t>
            </a:r>
            <a:r>
              <a:rPr lang="zh-CN" altLang="en-US" sz="1900" dirty="0" smtClean="0"/>
              <a:t>方法</a:t>
            </a:r>
            <a:endParaRPr lang="en-US" altLang="zh-CN" sz="1900" dirty="0" smtClean="0"/>
          </a:p>
          <a:p>
            <a:pPr marL="342900" lvl="2" indent="-342900"/>
            <a:r>
              <a:rPr lang="zh-CN" altLang="en-US" sz="2800" dirty="0" smtClean="0"/>
              <a:t>练习</a:t>
            </a:r>
            <a:endParaRPr lang="en-US" altLang="zh-CN" sz="2800" dirty="0" smtClean="0"/>
          </a:p>
          <a:p>
            <a:pPr marL="800100" lvl="3" indent="-342900"/>
            <a:r>
              <a:rPr lang="zh-CN" altLang="en-US" dirty="0" smtClean="0"/>
              <a:t>手机</a:t>
            </a:r>
            <a:r>
              <a:rPr lang="zh-CN" altLang="en-US" dirty="0" smtClean="0"/>
              <a:t>类的</a:t>
            </a:r>
            <a:r>
              <a:rPr lang="zh-CN" altLang="en-US" smtClean="0"/>
              <a:t>定义和</a:t>
            </a:r>
            <a:endParaRPr lang="en-US" altLang="zh-CN" dirty="0" smtClean="0"/>
          </a:p>
          <a:p>
            <a:pPr lvl="2"/>
            <a:endParaRPr lang="en-US" altLang="zh-CN" sz="19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4494</TotalTime>
  <Words>914</Words>
  <Application>Microsoft Office PowerPoint</Application>
  <PresentationFormat>全屏显示(4:3)</PresentationFormat>
  <Paragraphs>150</Paragraphs>
  <Slides>17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 面向对象[上]</vt:lpstr>
      <vt:lpstr> 面向过程思想概述 </vt:lpstr>
      <vt:lpstr> 面向对象思想概述 </vt:lpstr>
      <vt:lpstr> 面向对象思想特点及举例 </vt:lpstr>
      <vt:lpstr> 类与对象的关系 </vt:lpstr>
      <vt:lpstr> 类与对象的关系 </vt:lpstr>
      <vt:lpstr> 类的定义 </vt:lpstr>
      <vt:lpstr> 类与对象的案例 </vt:lpstr>
      <vt:lpstr> 对象内存图 </vt:lpstr>
      <vt:lpstr> 成员变量和局部变量的区别</vt:lpstr>
      <vt:lpstr> private关键字 </vt:lpstr>
      <vt:lpstr> 封装 </vt:lpstr>
      <vt:lpstr> this关键字 </vt:lpstr>
      <vt:lpstr> 构造方法 </vt:lpstr>
      <vt:lpstr> 标准类的代码写法和测试 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fqy</cp:lastModifiedBy>
  <cp:revision>179</cp:revision>
  <dcterms:created xsi:type="dcterms:W3CDTF">2015-06-29T07:19:00Z</dcterms:created>
  <dcterms:modified xsi:type="dcterms:W3CDTF">2088-08-16T15:28:01Z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