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300" r:id="rId21"/>
    <p:sldId id="286" r:id="rId22"/>
    <p:sldId id="287" r:id="rId23"/>
    <p:sldId id="288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25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55" autoAdjust="0"/>
    <p:restoredTop sz="88497" autoAdjust="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E661-8946-46C5-9F3A-B95DFA39746B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0B5F4-7725-47E8-892C-B1BD2065C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963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案例演示时，子类提供一个父类没有功能。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案例演示完毕后，画图解释。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1:</a:t>
            </a:r>
            <a:r>
              <a:rPr lang="zh-CN" altLang="en-US" dirty="0" smtClean="0"/>
              <a:t>测试成员变量的时候，一定要定义两个，分别是变量，常量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然后去访问，发现，变量是可以修改值的，而常量不能。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由此可见，它里面的变量真的既可以是变量也可以是常量。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  </a:t>
            </a:r>
            <a:r>
              <a:rPr lang="zh-CN" altLang="en-US" dirty="0" smtClean="0"/>
              <a:t>并且，用类名调用一下，发现不可以，因为他们不是静态的。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2:</a:t>
            </a:r>
            <a:r>
              <a:rPr lang="zh-CN" altLang="en-US" dirty="0" smtClean="0"/>
              <a:t>可以有抽象方法，也可以有非抽象方法。分别定义两种类型的方法，然后测试。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最后提出一个问题：就是抽象类的非抽象方法有什么用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抽象方法有什么用</a:t>
            </a:r>
            <a:r>
              <a:rPr lang="en-US" altLang="zh-CN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抽象类的抽象方法：用于限定子类必须完成某些动作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抽象类的非抽象方法：用于提高代码的服用性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设计原则：高内聚低耦合。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简单的理解：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内聚就是自己完成某件事情的能力。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耦合就是类与类之间的关系。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我们在设计的时候原则是：自己能完成的就不麻烦别人，这样将来别人产生了修改，就对我的影响较小。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由此可见：在开发中使用继承其实是在使用一把双刃剑。今天我们还是以继承的好处来使用，因为继承还有很多其他的特性。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89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方法重写的应用：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	</a:t>
            </a:r>
            <a:r>
              <a:rPr lang="zh-CN" altLang="en-US" dirty="0" smtClean="0"/>
              <a:t>举例：手机类和新式手机类。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基本功能由手机提供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1997-6B0F-40BA-AF42-544A6340F1A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489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2088/8/21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050" y="2428868"/>
            <a:ext cx="374333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方法重写的概述和应用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方法重写概述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子类中出现了和父类中一模一样的方法声明。</a:t>
            </a:r>
            <a:endParaRPr lang="en-US" altLang="zh-CN" sz="2300" dirty="0" smtClean="0"/>
          </a:p>
          <a:p>
            <a:pPr marL="342900" lvl="3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dirty="0" smtClean="0"/>
              <a:t>方法重写的应用：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当子类需要父类的功能，而功能主体子类有自己特有内容时，可以重写父类中的方法，这样，即沿袭了父类的功能，又定义了子类特有的内容。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方法重写的注意事项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注解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@Override</a:t>
            </a:r>
          </a:p>
          <a:p>
            <a:pPr lvl="1"/>
            <a:r>
              <a:rPr lang="zh-CN" altLang="en-US" sz="2400" dirty="0" smtClean="0"/>
              <a:t>表明该方法是重写父类的方法。</a:t>
            </a:r>
            <a:endParaRPr lang="en-US" altLang="zh-CN" sz="2400" dirty="0" smtClean="0"/>
          </a:p>
          <a:p>
            <a:r>
              <a:rPr lang="zh-CN" altLang="en-US" sz="2800" dirty="0" smtClean="0"/>
              <a:t>方法重写的注意事项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父类中私有方法不能被重写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子类重写父类方法时，访问权限不能更低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学生和老师案例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继承版本并测试代码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父类中成员</a:t>
            </a:r>
            <a:r>
              <a:rPr lang="en-US" altLang="zh-CN" sz="2400" dirty="0" smtClean="0"/>
              <a:t>private</a:t>
            </a:r>
            <a:r>
              <a:rPr lang="zh-CN" altLang="en-US" sz="2400" dirty="0" smtClean="0"/>
              <a:t>修饰，子类如何访问呢</a:t>
            </a:r>
            <a:r>
              <a:rPr lang="en-US" altLang="zh-CN" sz="2400" dirty="0" smtClean="0"/>
              <a:t>?</a:t>
            </a:r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</a:t>
            </a:r>
            <a:r>
              <a:rPr lang="en-US" altLang="zh-CN" dirty="0" smtClean="0"/>
              <a:t>(Polymorphism)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多态概述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某一个事物，在不同时刻表现出来的不同状态。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举例：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猫可以是猫的类型。猫 </a:t>
            </a:r>
            <a:r>
              <a:rPr lang="en-US" altLang="zh-CN" sz="1900" dirty="0" smtClean="0"/>
              <a:t>m = new </a:t>
            </a:r>
            <a:r>
              <a:rPr lang="zh-CN" altLang="en-US" sz="1900" dirty="0" smtClean="0"/>
              <a:t>猫</a:t>
            </a:r>
            <a:r>
              <a:rPr lang="en-US" altLang="zh-CN" sz="1900" dirty="0" smtClean="0"/>
              <a:t>();</a:t>
            </a:r>
          </a:p>
          <a:p>
            <a:pPr lvl="2"/>
            <a:r>
              <a:rPr lang="zh-CN" altLang="en-US" sz="1900" dirty="0" smtClean="0"/>
              <a:t>同时猫也是动物的一种，也可以把猫称为动物。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动物 </a:t>
            </a:r>
            <a:r>
              <a:rPr lang="en-US" altLang="zh-CN" sz="1700" dirty="0" smtClean="0"/>
              <a:t>d = new </a:t>
            </a:r>
            <a:r>
              <a:rPr lang="zh-CN" altLang="en-US" sz="1700" dirty="0" smtClean="0"/>
              <a:t>猫</a:t>
            </a:r>
            <a:r>
              <a:rPr lang="en-US" altLang="zh-CN" sz="1700" dirty="0" smtClean="0"/>
              <a:t>();</a:t>
            </a:r>
          </a:p>
          <a:p>
            <a:pPr lvl="2"/>
            <a:r>
              <a:rPr lang="zh-CN" altLang="en-US" sz="1900" dirty="0" smtClean="0"/>
              <a:t>在举一个例子：水在不同时刻的状态</a:t>
            </a:r>
            <a:endParaRPr lang="en-US" altLang="zh-CN" sz="2300" dirty="0" smtClean="0"/>
          </a:p>
          <a:p>
            <a:r>
              <a:rPr lang="zh-CN" altLang="en-US" sz="2300" dirty="0" smtClean="0"/>
              <a:t>多态前提和体现</a:t>
            </a:r>
            <a:endParaRPr lang="en-US" altLang="zh-CN" sz="2300" dirty="0" smtClean="0"/>
          </a:p>
          <a:p>
            <a:pPr lvl="1"/>
            <a:r>
              <a:rPr lang="zh-CN" altLang="en-US" sz="1800" dirty="0" smtClean="0"/>
              <a:t>有继承关系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有方法重写</a:t>
            </a:r>
            <a:r>
              <a:rPr lang="en-US" altLang="zh-CN" sz="1800" dirty="0" smtClean="0"/>
              <a:t>	</a:t>
            </a:r>
          </a:p>
          <a:p>
            <a:pPr lvl="1"/>
            <a:r>
              <a:rPr lang="zh-CN" altLang="en-US" sz="1800" dirty="0" smtClean="0"/>
              <a:t>有父类引用指向子类对象</a:t>
            </a:r>
            <a:endParaRPr lang="en-US" altLang="zh-CN" sz="18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多态中的成员访问特点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多态案例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按照前提写一个多态的案例</a:t>
            </a:r>
            <a:endParaRPr lang="en-US" altLang="zh-CN" sz="1800" dirty="0" smtClean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成员访问特点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成员变量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编译看左边，运行看左边</a:t>
            </a:r>
            <a:endParaRPr lang="en-US" altLang="zh-CN" sz="2100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300" dirty="0" smtClean="0"/>
              <a:t>成员方法</a:t>
            </a:r>
            <a:endParaRPr lang="en-US" altLang="zh-CN" sz="2300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sz="2100" dirty="0" smtClean="0"/>
              <a:t>编译看左边，运行看右边</a:t>
            </a:r>
            <a:endParaRPr lang="en-US" altLang="zh-CN" sz="21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多态的好处和弊端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多态的好处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提高了程序的扩展性</a:t>
            </a:r>
            <a:endParaRPr lang="en-US" altLang="zh-CN" sz="2300" dirty="0" smtClean="0"/>
          </a:p>
          <a:p>
            <a:r>
              <a:rPr lang="zh-CN" altLang="en-US" sz="2800" dirty="0" smtClean="0"/>
              <a:t>多态的弊端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不能访问子类特有功能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那么我们如何才能访问子类的特有功能呢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多态中的转型</a:t>
            </a:r>
            <a:endParaRPr lang="en-US" altLang="zh-CN" sz="1900" dirty="0" smtClean="0"/>
          </a:p>
          <a:p>
            <a:pPr lvl="1"/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多态中的转型问题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向上转型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从子到父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父类引用指向子类对象</a:t>
            </a:r>
            <a:endParaRPr lang="en-US" altLang="zh-CN" sz="2300" dirty="0" smtClean="0"/>
          </a:p>
          <a:p>
            <a:r>
              <a:rPr lang="zh-CN" altLang="en-US" sz="2800" dirty="0" smtClean="0"/>
              <a:t>向下转型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从父到子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父类引用转为子类对象</a:t>
            </a:r>
            <a:endParaRPr lang="en-US" altLang="zh-CN" sz="2300" dirty="0" smtClean="0"/>
          </a:p>
          <a:p>
            <a:pPr lvl="1"/>
            <a:endParaRPr lang="en-US" altLang="zh-CN" sz="2300" dirty="0" smtClean="0"/>
          </a:p>
          <a:p>
            <a:r>
              <a:rPr lang="zh-CN" altLang="en-US" sz="2800" dirty="0" smtClean="0"/>
              <a:t>多态转型问题内存图解</a:t>
            </a:r>
            <a:endParaRPr lang="zh-CN" altLang="en-US" sz="23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多态练习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猫和狗案例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多态版本并测试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final</a:t>
            </a:r>
            <a:r>
              <a:rPr lang="zh-CN" altLang="en-US" sz="2800" dirty="0" smtClean="0"/>
              <a:t>关键字是最终的意思，可以修饰类，成员变量，成员方法。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修饰类，类不能被继承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修饰变量，变量就变成了常量，只能被赋值一次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修饰方法，方法不能被重写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是一个关键字，可以修饰成员变量和成员方法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300" dirty="0" smtClean="0"/>
              <a:t>被类的所有对象共享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这也是我们判断是否使用静态关键字的条件</a:t>
            </a:r>
          </a:p>
          <a:p>
            <a:pPr lvl="1">
              <a:defRPr/>
            </a:pPr>
            <a:r>
              <a:rPr lang="zh-CN" altLang="en-US" sz="2300" dirty="0" smtClean="0"/>
              <a:t>可以通过类名调用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优先于对象存在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随着类的加载而加载</a:t>
            </a:r>
            <a:endParaRPr lang="en-US" altLang="zh-CN" sz="23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sz="2300" dirty="0" smtClean="0"/>
          </a:p>
          <a:p>
            <a:pPr lvl="1">
              <a:defRPr/>
            </a:pPr>
            <a:endParaRPr lang="zh-CN" altLang="en-US" sz="2300" dirty="0" smtClean="0"/>
          </a:p>
          <a:p>
            <a:pPr lvl="1"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</a:t>
            </a:r>
            <a:r>
              <a:rPr lang="en-US" altLang="zh-CN" dirty="0" smtClean="0"/>
              <a:t>[</a:t>
            </a:r>
            <a:r>
              <a:rPr lang="zh-CN" altLang="en-US" dirty="0" smtClean="0"/>
              <a:t>下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继承</a:t>
            </a:r>
            <a:endParaRPr lang="en-US" altLang="zh-CN" dirty="0"/>
          </a:p>
          <a:p>
            <a:r>
              <a:rPr lang="zh-CN" altLang="en-US" dirty="0" smtClean="0"/>
              <a:t>多态</a:t>
            </a:r>
            <a:endParaRPr lang="en-US" altLang="zh-CN" dirty="0" smtClean="0"/>
          </a:p>
          <a:p>
            <a:r>
              <a:rPr lang="en-US" altLang="zh-CN" dirty="0" smtClean="0"/>
              <a:t>final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en-US" altLang="zh-CN" dirty="0" smtClean="0"/>
              <a:t>static</a:t>
            </a:r>
            <a:r>
              <a:rPr lang="zh-CN" altLang="en-US" dirty="0" smtClean="0"/>
              <a:t>关键字</a:t>
            </a:r>
            <a:endParaRPr lang="en-US" altLang="zh-CN" dirty="0"/>
          </a:p>
          <a:p>
            <a:r>
              <a:rPr lang="zh-CN" altLang="en-US" dirty="0" smtClean="0"/>
              <a:t>抽象类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包和导包</a:t>
            </a:r>
            <a:endParaRPr lang="en-US" altLang="zh-CN" dirty="0" smtClean="0"/>
          </a:p>
          <a:p>
            <a:r>
              <a:rPr lang="zh-CN" altLang="en-US" dirty="0" smtClean="0"/>
              <a:t>权限修饰符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静态</a:t>
            </a:r>
            <a:r>
              <a:rPr lang="zh-CN" altLang="en-US" dirty="0" smtClean="0"/>
              <a:t>方法的访问特点及注意事项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静态方法的访问特点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静态方法只能访问静态的成员变量和静态的成员</a:t>
            </a:r>
            <a:r>
              <a:rPr lang="zh-CN" altLang="en-US" sz="2300" dirty="0" smtClean="0"/>
              <a:t>方法</a:t>
            </a:r>
            <a:endParaRPr lang="en-US" altLang="zh-CN" sz="23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静态</a:t>
            </a:r>
            <a:r>
              <a:rPr lang="zh-CN" altLang="en-US" dirty="0" smtClean="0"/>
              <a:t>方法的注意事项</a:t>
            </a:r>
            <a:endParaRPr lang="en-US" altLang="zh-CN" sz="2300" dirty="0" smtClean="0"/>
          </a:p>
          <a:p>
            <a:pPr lvl="1">
              <a:defRPr/>
            </a:pPr>
            <a:r>
              <a:rPr lang="zh-CN" altLang="en-US" sz="2300" dirty="0" smtClean="0"/>
              <a:t>在静态方法中是没有</a:t>
            </a:r>
            <a:r>
              <a:rPr lang="en-US" altLang="zh-CN" sz="2300" dirty="0" err="1" smtClean="0"/>
              <a:t>this,super</a:t>
            </a:r>
            <a:r>
              <a:rPr lang="zh-CN" altLang="en-US" sz="2300" dirty="0" smtClean="0"/>
              <a:t>关键字的</a:t>
            </a:r>
            <a:endParaRPr lang="en-US" altLang="zh-CN" sz="2300" dirty="0" smtClean="0"/>
          </a:p>
          <a:p>
            <a:pPr lvl="2">
              <a:defRPr/>
            </a:pPr>
            <a:r>
              <a:rPr lang="zh-CN" altLang="en-US" sz="1900" dirty="0" smtClean="0"/>
              <a:t>静态的内容是随着类的加载而加载，</a:t>
            </a:r>
            <a:r>
              <a:rPr lang="en-US" altLang="zh-CN" sz="1900" dirty="0" smtClean="0"/>
              <a:t>this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super</a:t>
            </a:r>
            <a:r>
              <a:rPr lang="zh-CN" altLang="en-US" sz="1900" dirty="0" smtClean="0"/>
              <a:t>是随着对象的创建而存在。</a:t>
            </a:r>
          </a:p>
          <a:p>
            <a:pPr lvl="1">
              <a:defRPr/>
            </a:pPr>
            <a:endParaRPr lang="en-US" altLang="zh-CN" sz="23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抽象类概述</a:t>
            </a:r>
            <a:endParaRPr lang="en-US" altLang="zh-CN" sz="2300" dirty="0" smtClean="0"/>
          </a:p>
          <a:p>
            <a:pPr lvl="1">
              <a:spcBef>
                <a:spcPct val="0"/>
              </a:spcBef>
            </a:pPr>
            <a:r>
              <a:rPr lang="zh-CN" altLang="en-US" sz="2300" dirty="0" smtClean="0"/>
              <a:t>回想前面我们的猫狗案例，提取出了一个动物类，这个时候我们是可以通过</a:t>
            </a:r>
            <a:r>
              <a:rPr lang="en-US" altLang="zh-CN" sz="2300" dirty="0" smtClean="0"/>
              <a:t>Animal a = new Animal()</a:t>
            </a:r>
            <a:r>
              <a:rPr lang="zh-CN" altLang="en-US" sz="2300" dirty="0" smtClean="0"/>
              <a:t>来创建动物对象</a:t>
            </a:r>
            <a:r>
              <a:rPr lang="zh-CN" altLang="en-US" sz="2300" dirty="0" smtClean="0"/>
              <a:t>的，</a:t>
            </a:r>
            <a:r>
              <a:rPr lang="zh-CN" altLang="en-US" sz="2300" dirty="0" smtClean="0"/>
              <a:t>其实这是不对的。为什么呢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因为，我说动物，你知道我说的是什么动物吗</a:t>
            </a:r>
            <a:r>
              <a:rPr lang="en-US" altLang="zh-CN" sz="2300" dirty="0" smtClean="0"/>
              <a:t>?</a:t>
            </a:r>
            <a:r>
              <a:rPr lang="zh-CN" altLang="en-US" sz="2300" dirty="0" smtClean="0"/>
              <a:t>只有看到了具体的动物，你才知道，这是什么动物。</a:t>
            </a:r>
            <a:r>
              <a:rPr lang="en-US" altLang="zh-CN" sz="2300" dirty="0" smtClean="0"/>
              <a:t> </a:t>
            </a:r>
            <a:r>
              <a:rPr lang="zh-CN" altLang="en-US" sz="2300" dirty="0" smtClean="0"/>
              <a:t>所以说，动物本身并不是一个具体的事物，而是一个抽象的事物。只有真正的猫，狗才是具体的动物。同理，我们也可以推想，不同的动物吃的东西应该是不一样的，所以，我们不应该在动物类中给出具体体现，而是应该给出一个声明即可。在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中，一个没有方法体的方法应该定义为抽象方法，而类中如果有抽象方法，该类必须定义为抽象类。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2800" dirty="0" smtClean="0"/>
              <a:t>抽象类和抽象方法必须用</a:t>
            </a:r>
            <a:r>
              <a:rPr lang="en-US" altLang="zh-CN" sz="2800" dirty="0" smtClean="0"/>
              <a:t>abstract</a:t>
            </a:r>
            <a:r>
              <a:rPr lang="zh-CN" altLang="en-US" sz="2800" dirty="0" smtClean="0"/>
              <a:t>关键字修饰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格式</a:t>
            </a:r>
          </a:p>
          <a:p>
            <a:pPr lvl="1"/>
            <a:r>
              <a:rPr lang="en-US" altLang="zh-CN" sz="2400" dirty="0" smtClean="0"/>
              <a:t>public abstract class </a:t>
            </a:r>
            <a:r>
              <a:rPr lang="zh-CN" altLang="en-US" sz="2400" dirty="0" smtClean="0"/>
              <a:t>类名 </a:t>
            </a:r>
            <a:r>
              <a:rPr lang="en-US" altLang="zh-CN" sz="2400" dirty="0" smtClean="0"/>
              <a:t>{}</a:t>
            </a:r>
          </a:p>
          <a:p>
            <a:pPr lvl="1"/>
            <a:r>
              <a:rPr lang="en-US" altLang="zh-CN" sz="2400" dirty="0" smtClean="0"/>
              <a:t>public abstract void eat();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抽象类不一定有抽象方法，有抽象方法的类一定是抽象类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抽象类不能实例化</a:t>
            </a:r>
          </a:p>
          <a:p>
            <a:pPr marL="742950" lvl="2" indent="-342900"/>
            <a:r>
              <a:rPr lang="zh-CN" altLang="en-US" dirty="0" smtClean="0"/>
              <a:t>那么，抽象类如何实例化呢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按照多态的方式，由具体的子类实例化。其实这也是多态的一种，抽象类多态。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抽象类的子类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要么重写抽象类中的所有抽象方法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可以是变量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也可以是常量</a:t>
            </a:r>
            <a:endParaRPr lang="en-US" altLang="zh-CN" sz="2300" dirty="0" smtClean="0"/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有构造方法，但是不能实例化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那么，构造方法的作用是什么呢</a:t>
            </a:r>
            <a:r>
              <a:rPr lang="en-US" altLang="zh-CN" sz="2300" dirty="0" smtClean="0"/>
              <a:t>?</a:t>
            </a:r>
          </a:p>
          <a:p>
            <a:pPr lvl="2"/>
            <a:r>
              <a:rPr lang="zh-CN" altLang="en-US" sz="1900" dirty="0" smtClean="0"/>
              <a:t>用于子类访问父类数据的初始化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可以有抽象方法 限定子类必须完成某些动作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也可以有非抽象方法 提高</a:t>
            </a:r>
            <a:r>
              <a:rPr lang="zh-CN" altLang="en-US" sz="2300" dirty="0" smtClean="0"/>
              <a:t>代码复用性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老师案例</a:t>
            </a:r>
            <a:endParaRPr lang="en-US" altLang="zh-CN" sz="2800" dirty="0" smtClean="0"/>
          </a:p>
          <a:p>
            <a:pPr lvl="1"/>
            <a:r>
              <a:rPr lang="zh-CN" altLang="en-US" sz="1900" dirty="0" smtClean="0"/>
              <a:t>具体事物：基础班老师，就业班老师</a:t>
            </a:r>
          </a:p>
          <a:p>
            <a:pPr lvl="1"/>
            <a:r>
              <a:rPr lang="zh-CN" altLang="en-US" sz="1900" dirty="0" smtClean="0"/>
              <a:t>共性：姓名，年龄，讲课。</a:t>
            </a:r>
            <a:endParaRPr lang="en-US" altLang="zh-CN" sz="1900" dirty="0" smtClean="0"/>
          </a:p>
          <a:p>
            <a:pPr lvl="1"/>
            <a:endParaRPr lang="en-US" altLang="zh-CN" sz="19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接口概述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继续回到我们的猫狗案例，我们想想狗一般就是看门，猫一般就是作为宠物</a:t>
            </a:r>
            <a:r>
              <a:rPr lang="zh-CN" altLang="en-US" sz="2300" dirty="0" smtClean="0"/>
              <a:t>了。</a:t>
            </a:r>
            <a:r>
              <a:rPr lang="zh-CN" altLang="en-US" sz="2300" dirty="0" smtClean="0"/>
              <a:t>但是，现在有很多的驯养员或者是驯兽师，可以训练出：猫钻火圈，狗跳高，狗做计算等。而这些额外的动作，并不是所有猫或者狗一开始就具备的，这应该属于经过特殊的培训训练出来</a:t>
            </a:r>
            <a:r>
              <a:rPr lang="zh-CN" altLang="en-US" sz="2300" dirty="0" smtClean="0"/>
              <a:t>的。</a:t>
            </a:r>
            <a:r>
              <a:rPr lang="zh-CN" altLang="en-US" sz="2300" dirty="0" smtClean="0"/>
              <a:t>所以，这些额外的动作定义到动物类中就不合适，也不适合直接定义到猫或者狗中，因为只有部分猫狗具备这些功能。所以，为了体现事物功能的扩展性，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中就提供了接口来定义这些额外功能，并不给出具体实现，将来哪些猫狗需要被训练，只需要这部分猫狗把这些额外功能实现即可。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接口用关键字</a:t>
            </a:r>
            <a:r>
              <a:rPr lang="en-US" altLang="zh-CN" sz="2800" dirty="0" smtClean="0"/>
              <a:t>interface</a:t>
            </a:r>
            <a:r>
              <a:rPr lang="zh-CN" altLang="en-US" sz="2800" dirty="0" smtClean="0"/>
              <a:t>表示</a:t>
            </a:r>
            <a:endParaRPr lang="zh-CN" altLang="en-US" sz="2400" dirty="0" smtClean="0"/>
          </a:p>
          <a:p>
            <a:pPr lvl="1"/>
            <a:r>
              <a:rPr lang="zh-CN" altLang="en-US" sz="2400" dirty="0" smtClean="0"/>
              <a:t>格式：</a:t>
            </a:r>
            <a:r>
              <a:rPr lang="en-US" altLang="zh-CN" sz="2400" dirty="0" smtClean="0"/>
              <a:t>public interface </a:t>
            </a:r>
            <a:r>
              <a:rPr lang="zh-CN" altLang="en-US" sz="2400" dirty="0" smtClean="0"/>
              <a:t>接口名 </a:t>
            </a:r>
            <a:r>
              <a:rPr lang="en-US" altLang="zh-CN" sz="2400" dirty="0" smtClean="0"/>
              <a:t>{}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类实现接口用</a:t>
            </a:r>
            <a:r>
              <a:rPr lang="en-US" altLang="zh-CN" dirty="0" smtClean="0"/>
              <a:t>implements</a:t>
            </a:r>
            <a:r>
              <a:rPr lang="zh-CN" altLang="en-US" dirty="0" smtClean="0"/>
              <a:t>表示</a:t>
            </a:r>
          </a:p>
          <a:p>
            <a:pPr marL="742950" lvl="2" indent="-342900"/>
            <a:r>
              <a:rPr lang="zh-CN" altLang="en-US" dirty="0" smtClean="0"/>
              <a:t>格式：</a:t>
            </a:r>
            <a:r>
              <a:rPr lang="en-US" altLang="zh-CN" dirty="0" smtClean="0"/>
              <a:t>public class </a:t>
            </a:r>
            <a:r>
              <a:rPr lang="zh-CN" altLang="en-US" dirty="0" smtClean="0"/>
              <a:t>类名 </a:t>
            </a:r>
            <a:r>
              <a:rPr lang="en-US" altLang="zh-CN" dirty="0" smtClean="0"/>
              <a:t>implements </a:t>
            </a:r>
            <a:r>
              <a:rPr lang="zh-CN" altLang="en-US" dirty="0" smtClean="0"/>
              <a:t>接口名 </a:t>
            </a:r>
            <a:r>
              <a:rPr lang="en-US" altLang="zh-CN" dirty="0" smtClean="0"/>
              <a:t>{}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接口不能实例化</a:t>
            </a:r>
          </a:p>
          <a:p>
            <a:pPr marL="742950" lvl="2" indent="-342900"/>
            <a:r>
              <a:rPr lang="zh-CN" altLang="en-US" dirty="0" smtClean="0"/>
              <a:t>那么，接口如何实例化呢</a:t>
            </a:r>
            <a:r>
              <a:rPr lang="en-US" altLang="zh-CN" dirty="0" smtClean="0"/>
              <a:t>?</a:t>
            </a:r>
          </a:p>
          <a:p>
            <a:pPr marL="742950" lvl="2" indent="-342900"/>
            <a:r>
              <a:rPr lang="zh-CN" altLang="en-US" dirty="0" smtClean="0"/>
              <a:t>按照多态的方式，由具体的实现类实例化。其实这也是多态的一种，接口多态。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接口的实现类</a:t>
            </a:r>
          </a:p>
          <a:p>
            <a:pPr marL="742950" lvl="2" indent="-342900"/>
            <a:r>
              <a:rPr lang="zh-CN" altLang="en-US" dirty="0" smtClean="0"/>
              <a:t>要么是抽象类</a:t>
            </a:r>
          </a:p>
          <a:p>
            <a:pPr marL="742950" lvl="2" indent="-342900"/>
            <a:r>
              <a:rPr lang="zh-CN" altLang="en-US" dirty="0" smtClean="0"/>
              <a:t>要么重写接口中的所有抽象方法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接口的成员特点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成员变量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只能是常量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static final</a:t>
            </a:r>
          </a:p>
          <a:p>
            <a:r>
              <a:rPr lang="zh-CN" altLang="en-US" sz="2800" dirty="0" smtClean="0"/>
              <a:t>构造方法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没有，因为接口主要是扩展功能的，而没有具体存在</a:t>
            </a:r>
            <a:endParaRPr lang="en-US" altLang="zh-CN" sz="1900" dirty="0" smtClean="0"/>
          </a:p>
          <a:p>
            <a:r>
              <a:rPr lang="zh-CN" altLang="en-US" sz="2800" dirty="0" smtClean="0"/>
              <a:t>成员方法</a:t>
            </a:r>
            <a:endParaRPr lang="zh-CN" altLang="en-US" sz="1900" dirty="0" smtClean="0"/>
          </a:p>
          <a:p>
            <a:pPr lvl="1"/>
            <a:r>
              <a:rPr lang="zh-CN" altLang="en-US" sz="2300" dirty="0" smtClean="0"/>
              <a:t>只能是抽象方法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默认修饰符 </a:t>
            </a:r>
            <a:r>
              <a:rPr lang="en-US" altLang="zh-CN" sz="2300" dirty="0" smtClean="0"/>
              <a:t>public abstract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 smtClean="0"/>
              <a:t>类与类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类与接口以及接口与接口的关系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类与类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继承关系，只能单继承，但是可以多层继承</a:t>
            </a:r>
            <a:endParaRPr lang="en-US" altLang="zh-CN" sz="2300" dirty="0" smtClean="0"/>
          </a:p>
          <a:p>
            <a:r>
              <a:rPr lang="zh-CN" altLang="en-US" sz="2800" dirty="0" smtClean="0"/>
              <a:t>类与接口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实现关系，可以单实现，也可以多实现。还可以在继承一个类的同时实现多个接口</a:t>
            </a:r>
            <a:endParaRPr lang="en-US" altLang="zh-CN" sz="2300" dirty="0" smtClean="0"/>
          </a:p>
          <a:p>
            <a:r>
              <a:rPr lang="zh-CN" altLang="en-US" sz="2800" dirty="0" smtClean="0"/>
              <a:t>接口与接口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继承关系，可以单继承，也可以多继承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抽象类和接口的区别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成员区别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变量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有抽象方法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r>
              <a:rPr lang="en-US" altLang="zh-CN" sz="2300" dirty="0" smtClean="0"/>
              <a:t>,</a:t>
            </a:r>
            <a:r>
              <a:rPr lang="zh-CN" altLang="en-US" sz="2300" dirty="0" smtClean="0"/>
              <a:t>非抽象方法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常量</a:t>
            </a:r>
            <a:r>
              <a:rPr lang="en-US" altLang="zh-CN" sz="2300" dirty="0" smtClean="0"/>
              <a:t>;</a:t>
            </a:r>
            <a:r>
              <a:rPr lang="zh-CN" altLang="en-US" sz="2300" dirty="0" smtClean="0"/>
              <a:t>抽象方法</a:t>
            </a:r>
            <a:endParaRPr lang="en-US" altLang="zh-CN" sz="2300" dirty="0" smtClean="0"/>
          </a:p>
          <a:p>
            <a:r>
              <a:rPr lang="zh-CN" altLang="en-US" sz="2800" dirty="0" smtClean="0"/>
              <a:t>关系区别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类与类 继承，单继承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类与接口 实现，单实现，多实现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接口与接口 继承，单继承，多继承</a:t>
            </a:r>
            <a:endParaRPr lang="en-US" altLang="zh-CN" dirty="0" smtClean="0"/>
          </a:p>
          <a:p>
            <a:r>
              <a:rPr lang="zh-CN" altLang="en-US" sz="2800" dirty="0" smtClean="0"/>
              <a:t>设计理念区别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抽象类 被继承体现的是：</a:t>
            </a:r>
            <a:r>
              <a:rPr lang="en-US" altLang="zh-CN" sz="2300" dirty="0" smtClean="0"/>
              <a:t>”is a”</a:t>
            </a:r>
            <a:r>
              <a:rPr lang="zh-CN" altLang="en-US" sz="2300" dirty="0" smtClean="0"/>
              <a:t>的关系。共性功能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接口 被实现体现的是：</a:t>
            </a:r>
            <a:r>
              <a:rPr lang="en-US" altLang="zh-CN" sz="2300" dirty="0" smtClean="0"/>
              <a:t>”like a”</a:t>
            </a:r>
            <a:r>
              <a:rPr lang="zh-CN" altLang="en-US" sz="2300" dirty="0" smtClean="0"/>
              <a:t>的关系。扩展功能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继承概述</a:t>
            </a:r>
            <a:endParaRPr lang="en-US" altLang="zh-CN" dirty="0"/>
          </a:p>
          <a:p>
            <a:pPr lvl="1"/>
            <a:r>
              <a:rPr lang="zh-CN" altLang="en-US" sz="2300" dirty="0" smtClean="0"/>
              <a:t>多个类中存在相同属性和行为时，将这些内容抽取到单独一个类中，那么多个类无需再定义这些属性和行为，只要继承那个类即可。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</a:t>
            </a:r>
            <a:r>
              <a:rPr lang="en-US" altLang="zh-CN" sz="2300" dirty="0" smtClean="0"/>
              <a:t>extends</a:t>
            </a:r>
            <a:r>
              <a:rPr lang="zh-CN" altLang="en-US" sz="2300" dirty="0" smtClean="0"/>
              <a:t>关键字可以实现类与类的继承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public class </a:t>
            </a:r>
            <a:r>
              <a:rPr lang="zh-CN" altLang="en-US" sz="1900" dirty="0" smtClean="0"/>
              <a:t>子类名 </a:t>
            </a:r>
            <a:r>
              <a:rPr lang="en-US" altLang="zh-CN" sz="1900" dirty="0" smtClean="0"/>
              <a:t>extends </a:t>
            </a:r>
            <a:r>
              <a:rPr lang="zh-CN" altLang="en-US" sz="1900" dirty="0" smtClean="0"/>
              <a:t>父类名 </a:t>
            </a:r>
            <a:r>
              <a:rPr lang="en-US" altLang="zh-CN" sz="1900" dirty="0" smtClean="0"/>
              <a:t>{}  </a:t>
            </a:r>
          </a:p>
          <a:p>
            <a:pPr lvl="1"/>
            <a:r>
              <a:rPr lang="zh-CN" altLang="en-US" sz="2300" dirty="0" smtClean="0"/>
              <a:t>单独的这个类称为父类，基类或者超类；这多个类可以称为子类或者派生类。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有了继承以后，我们定义一个类的时候，可以在一个已经存在的类的基础上，还可以定义自己的新成员。</a:t>
            </a:r>
            <a:endParaRPr lang="en-US" altLang="zh-CN" sz="23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接口练习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猫狗案例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让所有的</a:t>
            </a:r>
            <a:r>
              <a:rPr lang="zh-CN" altLang="en-US" sz="2800" dirty="0" smtClean="0"/>
              <a:t>猫狗具备跳高</a:t>
            </a:r>
            <a:r>
              <a:rPr lang="zh-CN" altLang="en-US" sz="2800" dirty="0" smtClean="0"/>
              <a:t>的额外功能</a:t>
            </a:r>
            <a:endParaRPr lang="en-US" altLang="zh-CN" sz="2800" dirty="0" smtClean="0"/>
          </a:p>
          <a:p>
            <a:r>
              <a:rPr lang="zh-CN" altLang="en-US" sz="2800" dirty="0" smtClean="0"/>
              <a:t>教练和运动员案例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学生分析然后讲解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1800" dirty="0" smtClean="0"/>
              <a:t>乒乓球运动员和篮球运动员。</a:t>
            </a:r>
          </a:p>
          <a:p>
            <a:pPr lvl="1"/>
            <a:r>
              <a:rPr lang="zh-CN" altLang="en-US" sz="1800" dirty="0" smtClean="0"/>
              <a:t>乒乓球教练和篮球教练。</a:t>
            </a:r>
          </a:p>
          <a:p>
            <a:pPr lvl="1"/>
            <a:r>
              <a:rPr lang="zh-CN" altLang="en-US" sz="1800" dirty="0" smtClean="0"/>
              <a:t>为了出国交流，跟乒乓球相关的人员都需要学习英语。</a:t>
            </a:r>
          </a:p>
          <a:p>
            <a:pPr lvl="1"/>
            <a:r>
              <a:rPr lang="zh-CN" altLang="en-US" sz="1800" dirty="0" smtClean="0"/>
              <a:t>请用所学知识：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分析，这个案例中有哪些抽象类，哪些接口，哪些具体类。</a:t>
            </a:r>
            <a:endParaRPr lang="en-US" altLang="zh-CN" sz="1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 smtClean="0"/>
              <a:t>包的概述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其实就是文件夹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作用：对类进行分类管理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包的划分：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举例：</a:t>
            </a:r>
            <a:endParaRPr lang="en-US" altLang="zh-CN" sz="1900" dirty="0" smtClean="0"/>
          </a:p>
          <a:p>
            <a:pPr lvl="3"/>
            <a:r>
              <a:rPr lang="zh-CN" altLang="en-US" sz="1700" dirty="0" smtClean="0"/>
              <a:t>学生的增加，删除，修改，查询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老师的增加，删除，修改，查询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以及以后可能出现的其他的类的增加，删除，修改，查询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基本的划分：按照模块和功能分。</a:t>
            </a:r>
            <a:endParaRPr lang="en-US" altLang="zh-CN" sz="1700" dirty="0" smtClean="0"/>
          </a:p>
          <a:p>
            <a:pPr lvl="3"/>
            <a:r>
              <a:rPr lang="zh-CN" altLang="en-US" sz="1700" dirty="0" smtClean="0"/>
              <a:t>高级的划分：就业班做项目的时候你就能看到了。</a:t>
            </a:r>
            <a:endParaRPr lang="en-US" altLang="zh-CN" sz="1700" dirty="0" smtClean="0"/>
          </a:p>
          <a:p>
            <a:r>
              <a:rPr lang="zh-CN" altLang="en-US" sz="2800" dirty="0" smtClean="0"/>
              <a:t>定义包的格式</a:t>
            </a:r>
            <a:endParaRPr lang="en-US" altLang="zh-CN" sz="2800" dirty="0" smtClean="0"/>
          </a:p>
          <a:p>
            <a:pPr lvl="1"/>
            <a:r>
              <a:rPr lang="en-US" altLang="zh-CN" sz="2300" dirty="0" smtClean="0"/>
              <a:t>package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2"/>
            <a:r>
              <a:rPr lang="zh-CN" altLang="en-US" sz="1900" dirty="0" smtClean="0"/>
              <a:t>多级包用</a:t>
            </a:r>
            <a:r>
              <a:rPr lang="en-US" altLang="zh-CN" sz="1900" dirty="0" smtClean="0"/>
              <a:t>.</a:t>
            </a:r>
            <a:r>
              <a:rPr lang="zh-CN" altLang="en-US" sz="1900" dirty="0" smtClean="0"/>
              <a:t>分开即可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注意事项：</a:t>
            </a:r>
            <a:endParaRPr lang="en-US" altLang="zh-CN" sz="23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语句必须是程序的第一条可执行的代码</a:t>
            </a:r>
            <a:endParaRPr lang="en-US" altLang="zh-CN" sz="1900" dirty="0" smtClean="0"/>
          </a:p>
          <a:p>
            <a:pPr lvl="2"/>
            <a:r>
              <a:rPr lang="en-US" altLang="zh-CN" sz="1900" dirty="0" smtClean="0"/>
              <a:t>package</a:t>
            </a:r>
            <a:r>
              <a:rPr lang="zh-CN" altLang="en-US" sz="1900" dirty="0" smtClean="0"/>
              <a:t>语句在一个</a:t>
            </a:r>
            <a:r>
              <a:rPr lang="en-US" altLang="zh-CN" sz="1900" dirty="0" smtClean="0"/>
              <a:t>java</a:t>
            </a:r>
            <a:r>
              <a:rPr lang="zh-CN" altLang="en-US" sz="1900" dirty="0" smtClean="0"/>
              <a:t>文件中只能有一个</a:t>
            </a:r>
            <a:endParaRPr lang="en-US" altLang="zh-CN" sz="1900" dirty="0" smtClean="0"/>
          </a:p>
          <a:p>
            <a:pPr lvl="3"/>
            <a:endParaRPr lang="en-US" altLang="zh-CN" sz="17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导包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/>
              <a:t>导包概述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300" dirty="0" smtClean="0"/>
              <a:t>不同包下的类之间的访问，我们发现，每次使用不同包下的类的时候，都需要加包的全路径。比较麻烦。这个时候，</a:t>
            </a:r>
            <a:r>
              <a:rPr lang="en-US" altLang="zh-CN" sz="2300" dirty="0" smtClean="0"/>
              <a:t>java</a:t>
            </a:r>
            <a:r>
              <a:rPr lang="zh-CN" altLang="en-US" sz="2300" dirty="0" smtClean="0"/>
              <a:t>就提供了导包的功能。</a:t>
            </a:r>
            <a:endParaRPr lang="en-US" altLang="zh-CN" sz="2300" dirty="0" smtClean="0"/>
          </a:p>
          <a:p>
            <a:pPr>
              <a:defRPr/>
            </a:pPr>
            <a:r>
              <a:rPr lang="zh-CN" altLang="en-US" sz="2800" dirty="0" smtClean="0"/>
              <a:t>导包格式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import </a:t>
            </a:r>
            <a:r>
              <a:rPr lang="zh-CN" altLang="en-US" sz="2300" dirty="0" smtClean="0"/>
              <a:t>包名</a:t>
            </a:r>
            <a:r>
              <a:rPr lang="en-US" altLang="zh-CN" sz="2300" dirty="0" smtClean="0"/>
              <a:t>;</a:t>
            </a:r>
          </a:p>
          <a:p>
            <a:pPr lvl="3">
              <a:buNone/>
            </a:pPr>
            <a:endParaRPr lang="en-US" altLang="zh-CN" sz="17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权限修饰符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idx="1"/>
          </p:nvPr>
        </p:nvGraphicFramePr>
        <p:xfrm>
          <a:off x="785813" y="2000250"/>
          <a:ext cx="7686675" cy="4032250"/>
        </p:xfrm>
        <a:graphic>
          <a:graphicData uri="http://schemas.openxmlformats.org/drawingml/2006/table">
            <a:tbl>
              <a:tblPr/>
              <a:tblGrid>
                <a:gridCol w="1152525"/>
                <a:gridCol w="1633538"/>
                <a:gridCol w="1633537"/>
                <a:gridCol w="1633538"/>
                <a:gridCol w="1633537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默认</a:t>
                      </a: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同一类中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同一包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子类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不同包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其他类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继承的好处和弊端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继承的好处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提高了代码的复用性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多个类相同的成员可以放到同一个类中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提高了代码的维护性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如果功能的代码需要修改，修改一处即可</a:t>
            </a:r>
            <a:endParaRPr lang="en-US" altLang="zh-CN" sz="1900" dirty="0" smtClean="0"/>
          </a:p>
          <a:p>
            <a:pPr lvl="1"/>
            <a:r>
              <a:rPr lang="zh-CN" altLang="en-US" sz="2300" dirty="0" smtClean="0"/>
              <a:t>让类与类之间产生了关系，是多态的前提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多态我们后面再说</a:t>
            </a:r>
            <a:endParaRPr lang="en-US" altLang="zh-CN" sz="1900" dirty="0" smtClean="0"/>
          </a:p>
          <a:p>
            <a:r>
              <a:rPr lang="zh-CN" altLang="en-US" sz="2800" dirty="0" smtClean="0"/>
              <a:t>继承的弊端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好处的第三点同时也是继承的弊端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类与类之间产生了关系，让类的耦合性增强了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设计原则：高内聚低耦合。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中继承的特点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Java</a:t>
            </a:r>
            <a:r>
              <a:rPr lang="zh-CN" altLang="en-US" sz="2800" dirty="0" smtClean="0"/>
              <a:t>中类只支持单继承，不支持多继承。</a:t>
            </a:r>
          </a:p>
          <a:p>
            <a:pPr lvl="1">
              <a:defRPr/>
            </a:pPr>
            <a:r>
              <a:rPr lang="zh-CN" altLang="en-US" sz="2300" dirty="0" smtClean="0"/>
              <a:t>一个类只能有一个父类，不可以有多个父类。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 //ok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</a:t>
            </a:r>
            <a:r>
              <a:rPr lang="en-US" altLang="zh-CN" sz="2300" dirty="0" err="1" smtClean="0"/>
              <a:t>Father,GrandFather</a:t>
            </a:r>
            <a:r>
              <a:rPr lang="en-US" altLang="zh-CN" sz="2300" dirty="0" smtClean="0"/>
              <a:t>...//error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中类支持多层继承</a:t>
            </a:r>
            <a:r>
              <a:rPr lang="en-US" altLang="zh-CN" dirty="0" smtClean="0"/>
              <a:t>(</a:t>
            </a:r>
            <a:r>
              <a:rPr lang="zh-CN" altLang="en-US" dirty="0" smtClean="0"/>
              <a:t>继承体系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300" dirty="0" smtClean="0"/>
              <a:t>public class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 {}</a:t>
            </a:r>
          </a:p>
          <a:p>
            <a:pPr lvl="1">
              <a:defRPr/>
            </a:pPr>
            <a:r>
              <a:rPr lang="en-US" altLang="zh-CN" sz="2300" dirty="0" smtClean="0"/>
              <a:t>public class Father extends </a:t>
            </a:r>
            <a:r>
              <a:rPr lang="en-US" altLang="zh-CN" sz="2300" dirty="0" err="1" smtClean="0"/>
              <a:t>GrandFather</a:t>
            </a:r>
            <a:r>
              <a:rPr lang="en-US" altLang="zh-CN" sz="2300" dirty="0" smtClean="0"/>
              <a:t>{}</a:t>
            </a:r>
          </a:p>
          <a:p>
            <a:pPr lvl="1">
              <a:defRPr/>
            </a:pPr>
            <a:r>
              <a:rPr lang="en-US" altLang="zh-CN" sz="2300" dirty="0" smtClean="0"/>
              <a:t>public class Son extends Father{}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继承中成员变量的特点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子父类中同名和不同名的成员变量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在子类方法中访问一个变量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首先在子类局部范围找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然后在子类成员范围找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最后在父类成员范围找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肯定不能访问到父类局部范围</a:t>
            </a:r>
            <a:r>
              <a:rPr lang="en-US" altLang="zh-CN" sz="1900" dirty="0" smtClean="0"/>
              <a:t>)</a:t>
            </a:r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super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/>
              <a:t>super</a:t>
            </a:r>
            <a:r>
              <a:rPr lang="zh-CN" altLang="en-US" sz="2800" dirty="0" smtClean="0"/>
              <a:t>的用法和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很像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300" dirty="0" smtClean="0"/>
              <a:t>this</a:t>
            </a:r>
            <a:r>
              <a:rPr lang="zh-CN" altLang="en-US" sz="2300" dirty="0" smtClean="0"/>
              <a:t>代表本类对象的引用。</a:t>
            </a:r>
            <a:endParaRPr lang="en-US" altLang="zh-CN" sz="2300" dirty="0" smtClean="0"/>
          </a:p>
          <a:p>
            <a:pPr lvl="1">
              <a:defRPr/>
            </a:pPr>
            <a:r>
              <a:rPr lang="en-US" altLang="zh-CN" sz="2300" dirty="0" smtClean="0"/>
              <a:t>super</a:t>
            </a:r>
            <a:r>
              <a:rPr lang="zh-CN" altLang="en-US" sz="2300" dirty="0" smtClean="0"/>
              <a:t>代表父类存储空间的标识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可以理解为父类对象引用</a:t>
            </a:r>
            <a:r>
              <a:rPr lang="en-US" altLang="zh-CN" sz="2300" dirty="0" smtClean="0"/>
              <a:t>)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用法</a:t>
            </a:r>
            <a:r>
              <a:rPr lang="en-US" altLang="zh-CN" dirty="0" smtClean="0">
                <a:sym typeface="Wingdings" pitchFamily="2" charset="2"/>
              </a:rPr>
              <a:t>(this</a:t>
            </a:r>
            <a:r>
              <a:rPr lang="zh-CN" altLang="en-US" dirty="0" smtClean="0">
                <a:sym typeface="Wingdings" pitchFamily="2" charset="2"/>
              </a:rPr>
              <a:t>和</a:t>
            </a:r>
            <a:r>
              <a:rPr lang="en-US" altLang="zh-CN" dirty="0" smtClean="0">
                <a:sym typeface="Wingdings" pitchFamily="2" charset="2"/>
              </a:rPr>
              <a:t>super</a:t>
            </a:r>
            <a:r>
              <a:rPr lang="zh-CN" altLang="en-US" dirty="0" smtClean="0">
                <a:sym typeface="Wingdings" pitchFamily="2" charset="2"/>
              </a:rPr>
              <a:t>均可如下使用</a:t>
            </a:r>
            <a:r>
              <a:rPr lang="en-US" altLang="zh-CN" dirty="0" smtClean="0">
                <a:sym typeface="Wingdings" pitchFamily="2" charset="2"/>
              </a:rPr>
              <a:t>)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访问成员变量</a:t>
            </a:r>
            <a:endParaRPr lang="en-US" altLang="zh-CN" dirty="0" smtClean="0"/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成员变量</a:t>
            </a:r>
            <a:r>
              <a:rPr lang="en-US" altLang="zh-CN" dirty="0" smtClean="0"/>
              <a:t>		super.</a:t>
            </a:r>
            <a:r>
              <a:rPr lang="zh-CN" altLang="en-US" dirty="0" smtClean="0"/>
              <a:t>成员变量</a:t>
            </a:r>
            <a:endParaRPr lang="en-US" altLang="zh-CN" dirty="0" smtClean="0"/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访问构造方法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子父类的构造方法问题讲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this(…)		super(…)</a:t>
            </a:r>
          </a:p>
          <a:p>
            <a:pPr marL="742950" lvl="2" indent="-342900">
              <a:buSzPct val="70000"/>
              <a:buFont typeface="Wingdings" pitchFamily="2" charset="2"/>
              <a:buChar char="l"/>
              <a:defRPr/>
            </a:pPr>
            <a:r>
              <a:rPr lang="zh-CN" altLang="en-US" dirty="0" smtClean="0"/>
              <a:t>访问成员方法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子父类的成员方法问题讲</a:t>
            </a:r>
            <a:r>
              <a:rPr lang="en-US" altLang="zh-CN" dirty="0" smtClean="0"/>
              <a:t>)</a:t>
            </a:r>
          </a:p>
          <a:p>
            <a:pPr marL="1200150" lvl="3" indent="-342900">
              <a:buSzPct val="70000"/>
              <a:buFont typeface="Wingdings" pitchFamily="2" charset="2"/>
              <a:buChar char="l"/>
              <a:defRPr/>
            </a:pPr>
            <a:r>
              <a:rPr lang="en-US" altLang="zh-CN" dirty="0" smtClean="0"/>
              <a:t>this.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	super.</a:t>
            </a:r>
            <a:r>
              <a:rPr lang="zh-CN" altLang="en-US" dirty="0" smtClean="0"/>
              <a:t>成员方法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继承中构造方法的特点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子类中所有的构造方法默认都会访问父类中空参数的构造方法</a:t>
            </a:r>
            <a:endParaRPr lang="en-US" altLang="zh-CN" sz="2800" dirty="0" smtClean="0"/>
          </a:p>
          <a:p>
            <a:r>
              <a:rPr lang="zh-CN" altLang="en-US" sz="2800" dirty="0" smtClean="0"/>
              <a:t>为什么呢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因为子类会继承父类中的数据，可能还会使用父类的数据。所以，子类初始化之前，一定要先完成父类数据的初始化。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每一个构造方法的第一条语句默认都是：</a:t>
            </a:r>
            <a:r>
              <a:rPr lang="en-US" altLang="zh-CN" sz="2300" dirty="0" smtClean="0"/>
              <a:t>super()</a:t>
            </a:r>
          </a:p>
          <a:p>
            <a:r>
              <a:rPr lang="zh-CN" altLang="en-US" sz="2800" dirty="0" smtClean="0"/>
              <a:t>如果父类中没有构造方法，该怎么办呢</a:t>
            </a:r>
            <a:r>
              <a:rPr lang="en-US" altLang="zh-CN" sz="2800" dirty="0" smtClean="0"/>
              <a:t>?</a:t>
            </a:r>
          </a:p>
          <a:p>
            <a:pPr lvl="1"/>
            <a:r>
              <a:rPr lang="zh-CN" altLang="en-US" sz="2300" dirty="0" smtClean="0"/>
              <a:t>在父类中加一个无参构造方法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通过使用</a:t>
            </a:r>
            <a:r>
              <a:rPr lang="en-US" altLang="zh-CN" sz="2300" dirty="0" smtClean="0"/>
              <a:t>super</a:t>
            </a:r>
            <a:r>
              <a:rPr lang="zh-CN" altLang="en-US" sz="2300" dirty="0" smtClean="0"/>
              <a:t>关键字去显示的调用父类的带参构造方法</a:t>
            </a:r>
            <a:endParaRPr lang="en-US" altLang="zh-CN" sz="2300" dirty="0" smtClean="0"/>
          </a:p>
          <a:p>
            <a:pPr lvl="1"/>
            <a:r>
              <a:rPr lang="zh-CN" altLang="en-US" sz="2300" dirty="0" smtClean="0"/>
              <a:t>通过这里我们发现第一种解决方案最简单，所以，建议我们自己定义类的时候永远自己给出无参构造方法。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Java</a:t>
            </a:r>
            <a:r>
              <a:rPr lang="zh-CN" altLang="en-US" dirty="0" smtClean="0"/>
              <a:t>继承中成员方法的特点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案例演示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子父类中同名和不同名的成员方法</a:t>
            </a:r>
            <a:endParaRPr lang="en-US" altLang="zh-CN" sz="2300" dirty="0" smtClean="0"/>
          </a:p>
          <a:p>
            <a:r>
              <a:rPr lang="zh-CN" altLang="en-US" sz="2800" dirty="0" smtClean="0"/>
              <a:t>结论：</a:t>
            </a:r>
            <a:endParaRPr lang="en-US" altLang="zh-CN" sz="2800" dirty="0" smtClean="0"/>
          </a:p>
          <a:p>
            <a:pPr lvl="1"/>
            <a:r>
              <a:rPr lang="zh-CN" altLang="en-US" sz="2300" dirty="0" smtClean="0"/>
              <a:t>通过子类对象去访问一个方法</a:t>
            </a:r>
            <a:endParaRPr lang="en-US" altLang="zh-CN" sz="2300" dirty="0" smtClean="0"/>
          </a:p>
          <a:p>
            <a:pPr lvl="2"/>
            <a:r>
              <a:rPr lang="zh-CN" altLang="en-US" sz="1900" dirty="0" smtClean="0"/>
              <a:t>首先在子类中找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然后在父类中找</a:t>
            </a:r>
            <a:endParaRPr lang="en-US" altLang="zh-CN" sz="1900" dirty="0" smtClean="0"/>
          </a:p>
          <a:p>
            <a:pPr lvl="2"/>
            <a:r>
              <a:rPr lang="zh-CN" altLang="en-US" sz="1900" dirty="0" smtClean="0"/>
              <a:t>如果还是没有就报错。</a:t>
            </a:r>
            <a:r>
              <a:rPr lang="en-US" altLang="zh-CN" sz="1900" dirty="0" smtClean="0"/>
              <a:t>(</a:t>
            </a:r>
            <a:r>
              <a:rPr lang="zh-CN" altLang="en-US" sz="1900" dirty="0" smtClean="0"/>
              <a:t>不考虑父亲的父亲</a:t>
            </a:r>
            <a:r>
              <a:rPr lang="en-US" altLang="zh-CN" sz="1900" dirty="0" smtClean="0"/>
              <a:t>…)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2318</Words>
  <Application>Microsoft Office PowerPoint</Application>
  <PresentationFormat>全屏显示(4:3)</PresentationFormat>
  <Paragraphs>323</Paragraphs>
  <Slides>34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 面向对象[下]</vt:lpstr>
      <vt:lpstr> 继承 </vt:lpstr>
      <vt:lpstr> 继承的好处和弊端 </vt:lpstr>
      <vt:lpstr> Java中继承的特点 </vt:lpstr>
      <vt:lpstr> Java继承中成员变量的特点 </vt:lpstr>
      <vt:lpstr> super关键字 </vt:lpstr>
      <vt:lpstr> Java继承中构造方法的特点 </vt:lpstr>
      <vt:lpstr> Java继承中成员方法的特点 </vt:lpstr>
      <vt:lpstr> 方法重写的概述和应用 </vt:lpstr>
      <vt:lpstr> 方法重写的注意事项 </vt:lpstr>
      <vt:lpstr> 继承的练习 </vt:lpstr>
      <vt:lpstr> 多态(Polymorphism) </vt:lpstr>
      <vt:lpstr> 多态中的成员访问特点 </vt:lpstr>
      <vt:lpstr> 多态的好处和弊端</vt:lpstr>
      <vt:lpstr> 多态中的转型问题</vt:lpstr>
      <vt:lpstr> 多态练习</vt:lpstr>
      <vt:lpstr> final关键字</vt:lpstr>
      <vt:lpstr> static关键字</vt:lpstr>
      <vt:lpstr> 静态方法的访问特点及注意事项</vt:lpstr>
      <vt:lpstr> 抽象类 </vt:lpstr>
      <vt:lpstr> 抽象类特点 </vt:lpstr>
      <vt:lpstr> 抽象类的成员特点 </vt:lpstr>
      <vt:lpstr> 抽象类练习</vt:lpstr>
      <vt:lpstr> 接口</vt:lpstr>
      <vt:lpstr> 接口特点 </vt:lpstr>
      <vt:lpstr> 接口的成员特点 </vt:lpstr>
      <vt:lpstr> 类与类,类与接口以及接口与接口的关系 </vt:lpstr>
      <vt:lpstr> 抽象类和接口的区别 </vt:lpstr>
      <vt:lpstr> 接口练习 </vt:lpstr>
      <vt:lpstr> 包 </vt:lpstr>
      <vt:lpstr> 导包 </vt:lpstr>
      <vt:lpstr> 权限修饰符 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fqy</cp:lastModifiedBy>
  <cp:revision>344</cp:revision>
  <dcterms:created xsi:type="dcterms:W3CDTF">2015-06-29T07:19:00Z</dcterms:created>
  <dcterms:modified xsi:type="dcterms:W3CDTF">2088-08-21T15:25:59Z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