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0" r:id="rId3"/>
    <p:sldId id="261" r:id="rId4"/>
    <p:sldId id="262" r:id="rId5"/>
    <p:sldId id="334" r:id="rId6"/>
    <p:sldId id="335" r:id="rId7"/>
    <p:sldId id="337" r:id="rId8"/>
    <p:sldId id="338" r:id="rId9"/>
    <p:sldId id="341" r:id="rId10"/>
    <p:sldId id="342" r:id="rId11"/>
    <p:sldId id="343" r:id="rId12"/>
    <p:sldId id="276" r:id="rId13"/>
    <p:sldId id="307" r:id="rId14"/>
    <p:sldId id="277" r:id="rId15"/>
    <p:sldId id="308" r:id="rId16"/>
    <p:sldId id="280" r:id="rId17"/>
    <p:sldId id="329" r:id="rId18"/>
    <p:sldId id="281" r:id="rId19"/>
    <p:sldId id="278" r:id="rId20"/>
    <p:sldId id="344" r:id="rId21"/>
    <p:sldId id="345" r:id="rId22"/>
    <p:sldId id="347" r:id="rId23"/>
    <p:sldId id="360" r:id="rId24"/>
    <p:sldId id="359" r:id="rId25"/>
    <p:sldId id="349" r:id="rId26"/>
    <p:sldId id="350" r:id="rId27"/>
    <p:sldId id="354" r:id="rId28"/>
    <p:sldId id="356" r:id="rId29"/>
    <p:sldId id="361" r:id="rId30"/>
    <p:sldId id="362" r:id="rId31"/>
    <p:sldId id="357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25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5373" autoAdjust="0"/>
  </p:normalViewPr>
  <p:slideViewPr>
    <p:cSldViewPr>
      <p:cViewPr varScale="1">
        <p:scale>
          <a:sx n="74" d="100"/>
          <a:sy n="74" d="100"/>
        </p:scale>
        <p:origin x="10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2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44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6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3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7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28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2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0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67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41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27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7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97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49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4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5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8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1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8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08.04_&#25277;&#35937;&#31867;&#30340;&#27010;&#36848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vi/08.05_&#25277;&#35937;&#31867;&#30340;&#29305;&#2885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vi/08.06_&#25277;&#35937;&#31867;&#30340;&#25104;&#21592;&#29305;&#2885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vi/08.07_&#25277;&#35937;&#31867;&#30340;&#32451;&#20064;&#20043;&#32769;&#24072;&#26696;&#2036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8.08_&#25509;&#21475;&#30340;&#27010;&#36848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08.09_&#25509;&#21475;&#30340;&#29305;&#2885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8.10_&#25509;&#21475;&#30340;&#25104;&#21592;&#29305;&#28857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08.11_&#31867;&#19982;&#31867;_&#31867;&#19982;&#25509;&#21475;_&#25509;&#21475;&#19982;&#25509;&#21475;&#30340;&#20851;&#3199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vi/08.12_&#25277;&#35937;&#31867;&#21644;&#25509;&#21475;&#30340;&#21306;&#21035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8.13_&#25509;&#21475;&#30340;&#32451;&#20064;&#20043;&#29483;&#29399;&#26696;&#20363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08.14_&#25509;&#21475;&#30340;&#32451;&#20064;&#20043;&#36816;&#21160;&#21592;&#21644;&#25945;&#32451;&#26696;&#20363;&#30340;&#20998;&#2651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08.15_&#25509;&#21475;&#30340;&#32451;&#20064;&#20043;&#36816;&#21160;&#21592;&#21644;&#25945;&#32451;&#26696;&#20363;&#30340;&#20195;&#30721;&#23454;&#2961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vi/08.16_&#25509;&#21475;&#30340;&#32451;&#20064;&#20043;&#36816;&#21160;&#21592;&#21644;&#25945;&#32451;&#26696;&#20363;&#30340;&#27979;&#35797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avi/08.17_&#21253;&#30340;&#27010;&#36848;&#21644;&#27880;&#24847;&#20107;&#39033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avi/08.18_&#23548;&#21253;&#30340;&#26684;&#24335;&#21450;&#20351;&#29992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avi/08.19_&#22235;&#31181;&#26435;&#38480;&#20462;&#39280;&#31526;&#30340;&#27010;&#36848;&#21644;&#35775;&#38382;&#29305;&#28857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8.01_final&#20851;&#38190;&#23383;&#30340;&#27010;&#36848;&#21450;&#29305;&#2885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08.02_static&#20851;&#38190;&#23383;&#30340;&#27010;&#36848;&#21450;&#29305;&#2885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08.03_static&#26041;&#27861;&#30340;&#35775;&#38382;&#29305;&#28857;&#21450;&#27880;&#24847;&#20107;&#39033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96552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133380" y="2497917"/>
            <a:ext cx="5796136" cy="258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静态成员能否访问静态成员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静态成员能否访问非静态成员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A: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静态成员能访问静太成员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B: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静态成员能访问非静态成员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C: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静态成员不能访问非静态成员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D: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静态成员不能访问静态成员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静态成员中是否有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静态中有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B: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静态中没有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55576" y="2780928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59FBA9AC-E13E-4B54-A51F-80E67E778A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static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方法的访问特点及注意事项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75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3719" y="2234190"/>
            <a:ext cx="9086637" cy="2457855"/>
            <a:chOff x="525923" y="289974"/>
            <a:chExt cx="9086637" cy="2457855"/>
          </a:xfrm>
        </p:grpSpPr>
        <p:sp>
          <p:nvSpPr>
            <p:cNvPr id="16" name="矩形 15"/>
            <p:cNvSpPr/>
            <p:nvPr/>
          </p:nvSpPr>
          <p:spPr>
            <a:xfrm>
              <a:off x="525923" y="289974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224" y="405167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95736" y="1916832"/>
              <a:ext cx="74168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290117"/>
              <a:ext cx="6192688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8372" y="1124744"/>
            <a:ext cx="2986869" cy="820891"/>
            <a:chOff x="525732" y="3835020"/>
            <a:chExt cx="298686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4060799"/>
              <a:ext cx="2165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037020" y="2806263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抽象类的概述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抽象类的特点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抽象类的成员特点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抽象类的练习之老师案例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66116208-5F48-4EB0-A54B-143D878636C8}"/>
              </a:ext>
            </a:extLst>
          </p:cNvPr>
          <p:cNvGrpSpPr/>
          <p:nvPr/>
        </p:nvGrpSpPr>
        <p:grpSpPr>
          <a:xfrm>
            <a:off x="691051" y="4214346"/>
            <a:ext cx="3083049" cy="820891"/>
            <a:chOff x="525732" y="3835020"/>
            <a:chExt cx="3083049" cy="820891"/>
          </a:xfrm>
        </p:grpSpPr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58588FC4-81D4-4773-8838-5743701A4304}"/>
                </a:ext>
              </a:extLst>
            </p:cNvPr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E3E33961-B1F9-483B-9318-F1F7DFDDF854}"/>
                </a:ext>
              </a:extLst>
            </p:cNvPr>
            <p:cNvSpPr/>
            <p:nvPr/>
          </p:nvSpPr>
          <p:spPr>
            <a:xfrm>
              <a:off x="1346623" y="4060799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接口的概述以及练习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868376CF-02C3-459E-8C97-150CE3F95AE8}"/>
              </a:ext>
            </a:extLst>
          </p:cNvPr>
          <p:cNvGrpSpPr/>
          <p:nvPr/>
        </p:nvGrpSpPr>
        <p:grpSpPr>
          <a:xfrm>
            <a:off x="708022" y="5452893"/>
            <a:ext cx="3313881" cy="820891"/>
            <a:chOff x="525732" y="3835020"/>
            <a:chExt cx="3313881" cy="820891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53953319-4130-4A44-B904-BB99EFB0CC2A}"/>
                </a:ext>
              </a:extLst>
            </p:cNvPr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DC4B2446-75A5-4712-9FBA-CBDF1232E49F}"/>
                </a:ext>
              </a:extLst>
            </p:cNvPr>
            <p:cNvSpPr/>
            <p:nvPr/>
          </p:nvSpPr>
          <p:spPr>
            <a:xfrm>
              <a:off x="1346623" y="4060799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包的概述和权限修饰符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学习目标：能够独立定义抽象类和抽象方法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定义抽象类和抽象方法的关键字是什么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923928" y="3541719"/>
            <a:ext cx="5796136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已知动物类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Animal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但是吃什么是不确定的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那么这个行为该如何定义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481286" y="2798555"/>
            <a:ext cx="2232248" cy="2132661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920913" y="308440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1995905-AE40-4F93-84B1-97660723B77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01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学习目标：能够阐述抽象类的特点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抽象类有哪些特点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57287" y="3012643"/>
            <a:ext cx="57961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含有抽象方法的类一定是抽象类么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一定是抽象类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不是抽象类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抽象类中一定都是抽象方法么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抽象类中全部都是抽象方法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抽象类中不一定都是抽象方法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抽象类中没有抽象方法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抽象类中可以有非抽象方法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15256" y="299695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0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能够阐述抽象类中的成员的特点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抽象类的成员特点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24565" y="3695490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抽象类能否有成员变量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抽象类能否有构造方法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8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抽象类的成员特点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9722" y="2515190"/>
            <a:ext cx="5796136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定义一个抽象的人类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私有的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成员变量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私有的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country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为中国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定义抽象成员方法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eat();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在人类中定义有参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age)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和无参的构造方法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定义一个学生类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定义一个测试类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使用多态的形式创建学生对象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eat()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53081" y="2708920"/>
            <a:ext cx="2232248" cy="2132661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987824" y="213285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39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编写抽象类案例之老师案例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抽象类的练习之老师案例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Teacher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teach()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方法如何定义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55464" y="176537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085497" y="2002606"/>
            <a:ext cx="589522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老师类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构造方法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getXxx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(),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setXxx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(),teach()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基础班老师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行为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讲基础班课程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就业班老师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行为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讲就业班课程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在测试类中创建基础班老师和就业班老师对象调用方法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5576" y="2924944"/>
            <a:ext cx="2232248" cy="2016224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="" xmlns:a16="http://schemas.microsoft.com/office/drawing/2014/main" id="{F32C28DA-5F61-464D-B5CF-4E85059D4CB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抽象类的练习之老师案例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1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051720" y="2136260"/>
            <a:ext cx="5867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final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static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关键字的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720" y="2776516"/>
            <a:ext cx="5472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能够阐述抽象类的概念及访问特点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1720" y="3416772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能够独立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编写抽象类案例之老师案例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1720" y="4057028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能够阐述接口的概念和特点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1720" y="4697284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能够独立编写接口案例之动物案例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5337540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能够独立编写接口案例之运动员案例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1720" y="5977796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能够阐述四种访问权限的访问特点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08372" y="848419"/>
            <a:ext cx="2986869" cy="820891"/>
            <a:chOff x="525732" y="3835020"/>
            <a:chExt cx="298686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4060799"/>
              <a:ext cx="2165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4CB68DBB-6F3B-4391-A445-869AFD18305C}"/>
              </a:ext>
            </a:extLst>
          </p:cNvPr>
          <p:cNvGrpSpPr/>
          <p:nvPr/>
        </p:nvGrpSpPr>
        <p:grpSpPr>
          <a:xfrm>
            <a:off x="251520" y="2971102"/>
            <a:ext cx="9143754" cy="2978178"/>
            <a:chOff x="309899" y="2265677"/>
            <a:chExt cx="9143754" cy="2457855"/>
          </a:xfrm>
        </p:grpSpPr>
        <p:grpSp>
          <p:nvGrpSpPr>
            <p:cNvPr id="8" name="组合 7"/>
            <p:cNvGrpSpPr/>
            <p:nvPr/>
          </p:nvGrpSpPr>
          <p:grpSpPr>
            <a:xfrm>
              <a:off x="309899" y="2265677"/>
              <a:ext cx="9086637" cy="2457855"/>
              <a:chOff x="525923" y="289974"/>
              <a:chExt cx="9086637" cy="245785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25923" y="289974"/>
                <a:ext cx="1656184" cy="1728192"/>
              </a:xfrm>
              <a:prstGeom prst="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>
                    <a:latin typeface="+mn-ea"/>
                  </a:rPr>
                  <a:t>03</a:t>
                </a:r>
                <a:endParaRPr lang="zh-CN" altLang="en-US" sz="7200" b="1" dirty="0">
                  <a:latin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239224" y="405167"/>
                <a:ext cx="295465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C0392B"/>
                  </a:buClr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接口的概述以及练习</a:t>
                </a:r>
                <a:endParaRPr lang="id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rgbClr val="C0392B"/>
                  </a:buClr>
                </a:pPr>
                <a:endParaRPr lang="id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rgbClr val="C0392B"/>
                  </a:buClr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195736" y="1916832"/>
                <a:ext cx="74168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  <a:p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182107" y="290117"/>
                <a:ext cx="6192688" cy="1728192"/>
              </a:xfrm>
              <a:prstGeom prst="rect">
                <a:avLst/>
              </a:prstGeom>
              <a:noFill/>
              <a:ln w="6350">
                <a:solidFill>
                  <a:srgbClr val="C039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036829" y="2758606"/>
              <a:ext cx="7416824" cy="1525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接口的概述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    3.7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接口的练习之运动员和教练案例的分析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接口的特点             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3.8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接口的练习之运动员和教练案例的代码实现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接口的成员特点       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3.9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接口的练习之运动员和教练案例的测试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类与类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类与接口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_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接口与接口的关系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抽象类和接口的区别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3.6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接口的练习之猫狗案例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D524997-3D1C-4F27-AD9A-8755E79D075C}"/>
              </a:ext>
            </a:extLst>
          </p:cNvPr>
          <p:cNvGrpSpPr/>
          <p:nvPr/>
        </p:nvGrpSpPr>
        <p:grpSpPr>
          <a:xfrm>
            <a:off x="708372" y="1904805"/>
            <a:ext cx="1698054" cy="820891"/>
            <a:chOff x="525732" y="3835020"/>
            <a:chExt cx="1698054" cy="820891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9CA78532-88D9-4D89-BC30-B38E22331401}"/>
                </a:ext>
              </a:extLst>
            </p:cNvPr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87736BA-5077-4A0F-B33B-991FF4AACC50}"/>
                </a:ext>
              </a:extLst>
            </p:cNvPr>
            <p:cNvSpPr/>
            <p:nvPr/>
          </p:nvSpPr>
          <p:spPr>
            <a:xfrm>
              <a:off x="1346623" y="406079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抽象类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A7FF1491-F82E-4D6B-BA40-F694094BD685}"/>
              </a:ext>
            </a:extLst>
          </p:cNvPr>
          <p:cNvGrpSpPr/>
          <p:nvPr/>
        </p:nvGrpSpPr>
        <p:grpSpPr>
          <a:xfrm>
            <a:off x="708372" y="5292566"/>
            <a:ext cx="3300469" cy="820891"/>
            <a:chOff x="3821790" y="3272174"/>
            <a:chExt cx="3300469" cy="820891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19457526-533C-4247-BAD1-4A313792BD77}"/>
                </a:ext>
              </a:extLst>
            </p:cNvPr>
            <p:cNvSpPr/>
            <p:nvPr/>
          </p:nvSpPr>
          <p:spPr>
            <a:xfrm>
              <a:off x="3821790" y="3272174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840169E9-882C-4BFC-ACB5-FEFE08E5D1AE}"/>
                </a:ext>
              </a:extLst>
            </p:cNvPr>
            <p:cNvSpPr/>
            <p:nvPr/>
          </p:nvSpPr>
          <p:spPr>
            <a:xfrm>
              <a:off x="4629269" y="3512672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包的概述和权限修饰符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22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学习目标：能够阐述什么是接口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接口出现的目的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767498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371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学习目标：能够独立定义接口及实现类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定义接口的关键字是什么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接口与类的关系是什么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 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148064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468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75856" y="2491880"/>
            <a:ext cx="623379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Jumpping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:jump()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定义一个接口实现类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定义一个测试类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使用多态的形式创建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并调用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jump()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18118" y="2348880"/>
            <a:ext cx="2232248" cy="2132661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16247C69-A662-4016-AAFB-900C5E7D684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0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学习目标：能够阐述接口中成员特点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接口的成员特点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接口中成员变量和成员方   法的特点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96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学习目标：能够独立阐述类与类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类与接口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接口与接口的关系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类与类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类与接口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接口与接口的关系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596036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类与类可以有什么关系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类与接口可以有什么关系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接口与接口可以有什么关系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43489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5647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0208" y="3020612"/>
            <a:ext cx="62337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自定义类与接口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测试类与接口的多实现关系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自定义接口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测试接口与接口之间的继承关系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7960" y="2600612"/>
            <a:ext cx="2232248" cy="2132661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345D58DE-45A6-425F-BB77-C1FC8225110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类与类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类与接口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接口与接口的关系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0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学习目标：能够阐述抽象类与接口的区别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抽象类与接口的区别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接口和抽象类在成员变量和成员方法有什么区别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609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89256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编写接口案例之动物案例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那些类应该定义成抽象类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F3191B41-7500-48B1-A12F-217BC6CC473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接口的练习之猫狗案例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2BF89123-8181-416A-BCAC-8475B28B4BD9}"/>
              </a:ext>
            </a:extLst>
          </p:cNvPr>
          <p:cNvSpPr/>
          <p:nvPr/>
        </p:nvSpPr>
        <p:spPr>
          <a:xfrm>
            <a:off x="5076056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48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77960" y="2600612"/>
            <a:ext cx="2232248" cy="2132661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E9EFDBF6-7EA1-4388-940D-CBD48957309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接口的练习之猫狗案例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83F4B34-AD75-4A00-A405-FDFABD3957E4}"/>
              </a:ext>
            </a:extLst>
          </p:cNvPr>
          <p:cNvSpPr/>
          <p:nvPr/>
        </p:nvSpPr>
        <p:spPr>
          <a:xfrm>
            <a:off x="3007881" y="1408114"/>
            <a:ext cx="58952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构造方法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getXxx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(),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setXxx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(),eat()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接口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Jumpping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:jump();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继承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并实现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Jumpping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给出无惨和有参的构造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jump()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eat()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继承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并实现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Jumpping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给出无惨和有参的构造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jump()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eat()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在测试类中创建猫和狗的对象调用方法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并测试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49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708920"/>
            <a:ext cx="269911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final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static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关键字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3457510"/>
            <a:ext cx="275842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抽象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类的概述及练习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4206100"/>
            <a:ext cx="275842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接口的概述以及练习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>
            <a:extLst>
              <a:ext uri="{FF2B5EF4-FFF2-40B4-BE49-F238E27FC236}">
                <a16:creationId xmlns="" xmlns:a16="http://schemas.microsoft.com/office/drawing/2014/main" id="{062F3AC0-8C71-4C25-A5F2-838D147AC7BF}"/>
              </a:ext>
            </a:extLst>
          </p:cNvPr>
          <p:cNvSpPr txBox="1"/>
          <p:nvPr/>
        </p:nvSpPr>
        <p:spPr>
          <a:xfrm>
            <a:off x="2339886" y="4999179"/>
            <a:ext cx="3014908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包的概述和权限修饰符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阐述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运动员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案例的继承体系图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接口的练习之运动员和教练案例的分析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运动员案例继承体系图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211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独立编写运动员案例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接口的练习之运动员和教练案例的代码实现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运动员案例继承体系图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076056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3356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运动员案例的测试代码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3.9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接口的练习之运动员和教练案例的测试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创建对象测试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076056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1010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7864" y="3348292"/>
            <a:ext cx="5796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请编写运动员案例相关的类与接口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并测试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39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023669" y="2474100"/>
            <a:ext cx="2232248" cy="2132661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368623" y="2776274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9C35A053-1249-4E74-8714-1C7E83ADE2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3.9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接口的练习之运动员和教练案例的测试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434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08372" y="848419"/>
            <a:ext cx="2986869" cy="820891"/>
            <a:chOff x="525732" y="3835020"/>
            <a:chExt cx="298686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4060799"/>
              <a:ext cx="2165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4CB68DBB-6F3B-4391-A445-869AFD18305C}"/>
              </a:ext>
            </a:extLst>
          </p:cNvPr>
          <p:cNvGrpSpPr/>
          <p:nvPr/>
        </p:nvGrpSpPr>
        <p:grpSpPr>
          <a:xfrm>
            <a:off x="251520" y="4171748"/>
            <a:ext cx="9152418" cy="2353596"/>
            <a:chOff x="309899" y="2265677"/>
            <a:chExt cx="9152418" cy="2457855"/>
          </a:xfrm>
        </p:grpSpPr>
        <p:grpSp>
          <p:nvGrpSpPr>
            <p:cNvPr id="8" name="组合 7"/>
            <p:cNvGrpSpPr/>
            <p:nvPr/>
          </p:nvGrpSpPr>
          <p:grpSpPr>
            <a:xfrm>
              <a:off x="309899" y="2265677"/>
              <a:ext cx="9086637" cy="2457855"/>
              <a:chOff x="525923" y="289974"/>
              <a:chExt cx="9086637" cy="245785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25923" y="289974"/>
                <a:ext cx="1656184" cy="1728192"/>
              </a:xfrm>
              <a:prstGeom prst="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>
                    <a:latin typeface="+mn-ea"/>
                  </a:rPr>
                  <a:t>04</a:t>
                </a:r>
                <a:endParaRPr lang="zh-CN" altLang="en-US" sz="7200" b="1" dirty="0">
                  <a:latin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239224" y="405167"/>
                <a:ext cx="3262432" cy="990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C0392B"/>
                  </a:buClr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包的概述和权限修饰符</a:t>
                </a:r>
                <a:endParaRPr lang="id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rgbClr val="C0392B"/>
                  </a:buClr>
                </a:pPr>
                <a:endParaRPr lang="id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rgbClr val="C0392B"/>
                  </a:buClr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195736" y="1916832"/>
                <a:ext cx="74168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  <a:p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182107" y="290117"/>
                <a:ext cx="6192688" cy="1728192"/>
              </a:xfrm>
              <a:prstGeom prst="rect">
                <a:avLst/>
              </a:prstGeom>
              <a:noFill/>
              <a:ln w="6350">
                <a:solidFill>
                  <a:srgbClr val="C039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045493" y="2850028"/>
              <a:ext cx="7416824" cy="787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4.1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包的概述和注意事项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4.2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导包的格式及使用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4.3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四种权限修饰符的概述和访问特点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D524997-3D1C-4F27-AD9A-8755E79D075C}"/>
              </a:ext>
            </a:extLst>
          </p:cNvPr>
          <p:cNvGrpSpPr/>
          <p:nvPr/>
        </p:nvGrpSpPr>
        <p:grpSpPr>
          <a:xfrm>
            <a:off x="708372" y="1979707"/>
            <a:ext cx="1698054" cy="820891"/>
            <a:chOff x="525732" y="3835020"/>
            <a:chExt cx="1698054" cy="820891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9CA78532-88D9-4D89-BC30-B38E22331401}"/>
                </a:ext>
              </a:extLst>
            </p:cNvPr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87736BA-5077-4A0F-B33B-991FF4AACC50}"/>
                </a:ext>
              </a:extLst>
            </p:cNvPr>
            <p:cNvSpPr/>
            <p:nvPr/>
          </p:nvSpPr>
          <p:spPr>
            <a:xfrm>
              <a:off x="1346623" y="406079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抽象类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A7FF1491-F82E-4D6B-BA40-F694094BD685}"/>
              </a:ext>
            </a:extLst>
          </p:cNvPr>
          <p:cNvGrpSpPr/>
          <p:nvPr/>
        </p:nvGrpSpPr>
        <p:grpSpPr>
          <a:xfrm>
            <a:off x="708372" y="3093380"/>
            <a:ext cx="3069637" cy="886829"/>
            <a:chOff x="3821790" y="3272174"/>
            <a:chExt cx="3069637" cy="886829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19457526-533C-4247-BAD1-4A313792BD77}"/>
                </a:ext>
              </a:extLst>
            </p:cNvPr>
            <p:cNvSpPr/>
            <p:nvPr/>
          </p:nvSpPr>
          <p:spPr>
            <a:xfrm>
              <a:off x="3821790" y="3272174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840169E9-882C-4BFC-ACB5-FEFE08E5D1AE}"/>
                </a:ext>
              </a:extLst>
            </p:cNvPr>
            <p:cNvSpPr/>
            <p:nvPr/>
          </p:nvSpPr>
          <p:spPr>
            <a:xfrm>
              <a:off x="4629269" y="3512672"/>
              <a:ext cx="22621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接口的概述以及练习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95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学习理解：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能够阐述报的概念及注意事项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包的概述和注意事项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包有什么用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87890" y="1886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4321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87890" y="1886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187624" y="2348880"/>
            <a:ext cx="2232248" cy="2016224"/>
            <a:chOff x="827584" y="2564904"/>
            <a:chExt cx="2232248" cy="2016224"/>
          </a:xfrm>
        </p:grpSpPr>
        <p:sp>
          <p:nvSpPr>
            <p:cNvPr id="16" name="圆角矩形 15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707904" y="2616650"/>
            <a:ext cx="51173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包的注意事项是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A:package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必须是程序的第一条可执行语句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B:package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不用放在程序的第一条语句上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C: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在一个类中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语句可以有多个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D:package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语句在一个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文件中只能有一个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3950B50F-69E9-48AC-98C5-21F3C36C46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包的概述和注意事项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389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学习目标：能够访问不同包下的类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导包的格式及使用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下的类访问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087890" y="1886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3981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691680" y="2780928"/>
            <a:ext cx="2232248" cy="2016224"/>
            <a:chOff x="827584" y="2564904"/>
            <a:chExt cx="2232248" cy="2016224"/>
          </a:xfrm>
        </p:grpSpPr>
        <p:sp>
          <p:nvSpPr>
            <p:cNvPr id="13" name="圆角矩形 12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4033711" y="302831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访问不同包下的类使用什么关键字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87890" y="1886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A7A5DC0B-26F2-4B50-A14C-24534B1E3A7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导包的格式及使用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F02C19D-72F3-446D-92C1-F91CCA51E83B}"/>
              </a:ext>
            </a:extLst>
          </p:cNvPr>
          <p:cNvSpPr txBox="1"/>
          <p:nvPr/>
        </p:nvSpPr>
        <p:spPr>
          <a:xfrm>
            <a:off x="4489553" y="3397642"/>
            <a:ext cx="1196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A: package</a:t>
            </a:r>
          </a:p>
          <a:p>
            <a:r>
              <a:rPr lang="en-US" altLang="zh-CN" dirty="0"/>
              <a:t>B: public</a:t>
            </a:r>
          </a:p>
          <a:p>
            <a:r>
              <a:rPr lang="en-US" altLang="zh-CN" dirty="0"/>
              <a:t>C: private</a:t>
            </a:r>
          </a:p>
          <a:p>
            <a:r>
              <a:rPr lang="en-US" altLang="zh-CN" dirty="0"/>
              <a:t>D: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483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能够阐述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四种权限修饰符的访问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四种权限修饰符的概述和访问特点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596036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中有哪些权限修饰符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中的每个权限修饰符作用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5B5F289-9983-4462-8E6F-96239ED1192C}"/>
              </a:ext>
            </a:extLst>
          </p:cNvPr>
          <p:cNvSpPr/>
          <p:nvPr/>
        </p:nvSpPr>
        <p:spPr>
          <a:xfrm>
            <a:off x="5087890" y="1886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345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3528" y="1029972"/>
            <a:ext cx="9086828" cy="1728192"/>
            <a:chOff x="525732" y="1268760"/>
            <a:chExt cx="9086828" cy="1728192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282481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95736" y="1916832"/>
              <a:ext cx="74168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1051" y="2975798"/>
            <a:ext cx="1698054" cy="820891"/>
            <a:chOff x="525732" y="3835020"/>
            <a:chExt cx="1698054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406079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抽象类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050458" y="1622981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final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关键字的概述及特点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static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关键字的概述及特点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static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方法的访问特点及注意事项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D524997-3D1C-4F27-AD9A-8755E79D075C}"/>
              </a:ext>
            </a:extLst>
          </p:cNvPr>
          <p:cNvGrpSpPr/>
          <p:nvPr/>
        </p:nvGrpSpPr>
        <p:grpSpPr>
          <a:xfrm>
            <a:off x="691051" y="4214346"/>
            <a:ext cx="3083049" cy="820891"/>
            <a:chOff x="525732" y="3835020"/>
            <a:chExt cx="3083049" cy="820891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9CA78532-88D9-4D89-BC30-B38E22331401}"/>
                </a:ext>
              </a:extLst>
            </p:cNvPr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87736BA-5077-4A0F-B33B-991FF4AACC50}"/>
                </a:ext>
              </a:extLst>
            </p:cNvPr>
            <p:cNvSpPr/>
            <p:nvPr/>
          </p:nvSpPr>
          <p:spPr>
            <a:xfrm>
              <a:off x="1346623" y="4060799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接口的概述以及练习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BF73655F-FC54-482C-9968-BB9BDBF3F8DB}"/>
              </a:ext>
            </a:extLst>
          </p:cNvPr>
          <p:cNvGrpSpPr/>
          <p:nvPr/>
        </p:nvGrpSpPr>
        <p:grpSpPr>
          <a:xfrm>
            <a:off x="708022" y="5452893"/>
            <a:ext cx="3313881" cy="820891"/>
            <a:chOff x="525732" y="3835020"/>
            <a:chExt cx="3313881" cy="820891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CE6118E-77B6-493D-A276-D2FFD3B531C1}"/>
                </a:ext>
              </a:extLst>
            </p:cNvPr>
            <p:cNvSpPr/>
            <p:nvPr/>
          </p:nvSpPr>
          <p:spPr>
            <a:xfrm>
              <a:off x="525732" y="383502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520EEB4A-50A1-4D30-AC86-F8B4C84AD2E1}"/>
                </a:ext>
              </a:extLst>
            </p:cNvPr>
            <p:cNvSpPr/>
            <p:nvPr/>
          </p:nvSpPr>
          <p:spPr>
            <a:xfrm>
              <a:off x="1346623" y="4060799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包的概述和权限修饰符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87624" y="2132856"/>
            <a:ext cx="2232248" cy="2016224"/>
            <a:chOff x="827584" y="2564904"/>
            <a:chExt cx="2232248" cy="2016224"/>
          </a:xfrm>
        </p:grpSpPr>
        <p:sp>
          <p:nvSpPr>
            <p:cNvPr id="13" name="圆角矩形 12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087890" y="1886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8773D375-A9ED-458E-9247-D8717F40942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四种权限修饰符的概述和访问特点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01A83C3-C755-49B4-BE56-685963846880}"/>
              </a:ext>
            </a:extLst>
          </p:cNvPr>
          <p:cNvSpPr txBox="1"/>
          <p:nvPr/>
        </p:nvSpPr>
        <p:spPr>
          <a:xfrm>
            <a:off x="3635896" y="2211529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四种权限修饰符的作用范围正确的是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992F397-B92C-42A7-9C3A-90F43D8BDF82}"/>
              </a:ext>
            </a:extLst>
          </p:cNvPr>
          <p:cNvSpPr txBox="1"/>
          <p:nvPr/>
        </p:nvSpPr>
        <p:spPr>
          <a:xfrm>
            <a:off x="3923928" y="2617154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itchFamily="34" charset="0"/>
              </a:rPr>
              <a:t>A:</a:t>
            </a:r>
            <a:r>
              <a:rPr lang="zh-CN" altLang="zh-CN" dirty="0">
                <a:latin typeface="Arial" pitchFamily="34" charset="0"/>
              </a:rPr>
              <a:t>public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</a:rPr>
              <a:t>可以在整个项目中访问</a:t>
            </a:r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B:</a:t>
            </a:r>
            <a:r>
              <a:rPr lang="zh-CN" altLang="en-US" dirty="0">
                <a:latin typeface="Arial" pitchFamily="34" charset="0"/>
              </a:rPr>
              <a:t>默认权限能在同一个包类中的其他类访问</a:t>
            </a:r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C:protected</a:t>
            </a:r>
            <a:r>
              <a:rPr lang="zh-CN" altLang="en-US" dirty="0">
                <a:latin typeface="Arial" pitchFamily="34" charset="0"/>
              </a:rPr>
              <a:t>权限能在不同包下的子类中访问</a:t>
            </a:r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D:private</a:t>
            </a:r>
            <a:r>
              <a:rPr lang="zh-CN" altLang="en-US" dirty="0">
                <a:latin typeface="Arial" pitchFamily="34" charset="0"/>
              </a:rPr>
              <a:t>权限只能在本来中访问</a:t>
            </a:r>
            <a:endParaRPr lang="zh-CN" altLang="zh-CN" dirty="0">
              <a:latin typeface="Arial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273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编写案例测试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关键字修饰成员的特点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final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关键字的概述及特点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修饰类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修饰变量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修饰方法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47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89719" y="2738563"/>
            <a:ext cx="5796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final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修饰的类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方法有什么特点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7544" y="2306515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82661A3A-9E6C-4DAD-B0C7-B3B47CE79DA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final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关键字的概述及特点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6E05737-BE85-4214-BF67-9ABFE5E057DD}"/>
              </a:ext>
            </a:extLst>
          </p:cNvPr>
          <p:cNvSpPr txBox="1"/>
          <p:nvPr/>
        </p:nvSpPr>
        <p:spPr>
          <a:xfrm>
            <a:off x="2889719" y="3121006"/>
            <a:ext cx="6001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修饰的类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表明该类是最终类，不能被继承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修饰的方法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表明该方法是最终方法，不能被重写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修饰的变量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表明该变量是常量，不能再次被赋值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缺省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2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：能够阐述静态的概念和静态的特点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static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关键字的概述及特点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什么是静态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静态有什么特性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552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2574133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91496575-DA1F-442E-B288-94D8E33D74D3}"/>
              </a:ext>
            </a:extLst>
          </p:cNvPr>
          <p:cNvGrpSpPr/>
          <p:nvPr/>
        </p:nvGrpSpPr>
        <p:grpSpPr>
          <a:xfrm>
            <a:off x="2665559" y="2081835"/>
            <a:ext cx="6839220" cy="3600986"/>
            <a:chOff x="2665559" y="1687285"/>
            <a:chExt cx="6839220" cy="3600986"/>
          </a:xfrm>
        </p:grpSpPr>
        <p:sp>
          <p:nvSpPr>
            <p:cNvPr id="13" name="矩形 12"/>
            <p:cNvSpPr/>
            <p:nvPr/>
          </p:nvSpPr>
          <p:spPr>
            <a:xfrm>
              <a:off x="2665559" y="2197603"/>
              <a:ext cx="6839220" cy="1418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public class Student {</a:t>
              </a:r>
            </a:p>
            <a:p>
              <a:r>
                <a:rPr lang="en-US" altLang="zh-CN" sz="1400" b="1" dirty="0"/>
                <a:t>static String </a:t>
              </a:r>
              <a:r>
                <a:rPr lang="en-US" altLang="zh-CN" sz="1400" b="1" i="1" dirty="0" err="1"/>
                <a:t>graduateFrom</a:t>
              </a:r>
              <a:r>
                <a:rPr lang="en-US" altLang="zh-CN" sz="1400" b="1" i="1" dirty="0"/>
                <a:t>;</a:t>
              </a:r>
            </a:p>
            <a:p>
              <a:r>
                <a:rPr lang="en-US" altLang="zh-CN" sz="1400" dirty="0"/>
                <a:t>String name;</a:t>
              </a:r>
            </a:p>
            <a:p>
              <a:r>
                <a:rPr lang="en-US" altLang="zh-CN" sz="1400" b="1" dirty="0" err="1"/>
                <a:t>int</a:t>
              </a:r>
              <a:r>
                <a:rPr lang="en-US" altLang="zh-CN" sz="1400" b="1" dirty="0"/>
                <a:t> age;</a:t>
              </a:r>
            </a:p>
            <a:p>
              <a:r>
                <a:rPr lang="en-US" altLang="zh-CN" sz="1400" dirty="0"/>
                <a:t>}</a:t>
              </a:r>
            </a:p>
            <a:p>
              <a:pPr marL="285750" indent="-285750">
                <a:lnSpc>
                  <a:spcPct val="90000"/>
                </a:lnSpc>
                <a:spcAft>
                  <a:spcPct val="20000"/>
                </a:spcAft>
                <a:buFont typeface="Wingdings" pitchFamily="2" charset="2"/>
                <a:buChar char="Ø"/>
                <a:defRPr/>
              </a:pP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6D54723C-D9B0-43EE-9E74-47E6AD43E4EB}"/>
                </a:ext>
              </a:extLst>
            </p:cNvPr>
            <p:cNvSpPr txBox="1"/>
            <p:nvPr/>
          </p:nvSpPr>
          <p:spPr>
            <a:xfrm>
              <a:off x="4832084" y="1687285"/>
              <a:ext cx="3969356" cy="3600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public class </a:t>
              </a:r>
              <a:r>
                <a:rPr lang="en-US" altLang="zh-CN" sz="1400" b="1" dirty="0" err="1"/>
                <a:t>StaticDemo</a:t>
              </a:r>
              <a:r>
                <a:rPr lang="en-US" altLang="zh-CN" sz="1400" b="1" dirty="0"/>
                <a:t> {</a:t>
              </a:r>
            </a:p>
            <a:p>
              <a:r>
                <a:rPr lang="en-US" altLang="zh-CN" sz="1400" b="1" dirty="0"/>
                <a:t>public static void main(String[] </a:t>
              </a:r>
              <a:r>
                <a:rPr lang="en-US" altLang="zh-CN" sz="1400" b="1" dirty="0" err="1"/>
                <a:t>args</a:t>
              </a:r>
              <a:r>
                <a:rPr lang="en-US" altLang="zh-CN" sz="1400" b="1" dirty="0"/>
                <a:t>) {</a:t>
              </a:r>
            </a:p>
            <a:p>
              <a:r>
                <a:rPr lang="en-US" altLang="zh-CN" sz="1400" dirty="0" err="1"/>
                <a:t>Student.graduateFrom</a:t>
              </a:r>
              <a:r>
                <a:rPr lang="en-US" altLang="zh-CN" sz="1400" dirty="0"/>
                <a:t> = "</a:t>
              </a:r>
              <a:r>
                <a:rPr lang="zh-CN" altLang="en-US" sz="1400" dirty="0"/>
                <a:t>北京大学</a:t>
              </a:r>
              <a:r>
                <a:rPr lang="en-US" altLang="zh-CN" sz="1400" dirty="0"/>
                <a:t>";</a:t>
              </a:r>
            </a:p>
            <a:p>
              <a:r>
                <a:rPr lang="en-US" altLang="zh-CN" sz="1400" dirty="0"/>
                <a:t>Student s1 = new Student();</a:t>
              </a:r>
            </a:p>
            <a:p>
              <a:r>
                <a:rPr lang="en-US" altLang="zh-CN" sz="1400" dirty="0"/>
                <a:t>s1.name = "</a:t>
              </a:r>
              <a:r>
                <a:rPr lang="zh-CN" altLang="en-US" sz="1400" dirty="0"/>
                <a:t>小仓</a:t>
              </a:r>
              <a:r>
                <a:rPr lang="en-US" altLang="zh-CN" sz="1400" dirty="0"/>
                <a:t>";</a:t>
              </a:r>
            </a:p>
            <a:p>
              <a:r>
                <a:rPr lang="en-US" altLang="zh-CN" sz="1400" dirty="0"/>
                <a:t>s1.age = 18;</a:t>
              </a:r>
            </a:p>
            <a:p>
              <a:r>
                <a:rPr lang="en-US" altLang="zh-CN" sz="1400" dirty="0" err="1"/>
                <a:t>System.out.println</a:t>
              </a:r>
              <a:r>
                <a:rPr lang="en-US" altLang="zh-CN" sz="1400" dirty="0"/>
                <a:t>(s1.graduateFrom+"-"+s1.name); </a:t>
              </a:r>
              <a:endParaRPr lang="zh-CN" altLang="en-US" sz="1400" dirty="0"/>
            </a:p>
            <a:p>
              <a:r>
                <a:rPr lang="en-US" altLang="zh-CN" sz="1400" dirty="0"/>
                <a:t>Student s2 = new Student();</a:t>
              </a:r>
            </a:p>
            <a:p>
              <a:r>
                <a:rPr lang="en-US" altLang="zh-CN" sz="1400" dirty="0"/>
                <a:t>s2.graduateFrom = "</a:t>
              </a:r>
              <a:r>
                <a:rPr lang="zh-CN" altLang="en-US" sz="1400" dirty="0"/>
                <a:t>传智学院</a:t>
              </a:r>
              <a:r>
                <a:rPr lang="en-US" altLang="zh-CN" sz="1400" dirty="0"/>
                <a:t>";</a:t>
              </a:r>
            </a:p>
            <a:p>
              <a:r>
                <a:rPr lang="en-US" altLang="zh-CN" sz="1400" dirty="0"/>
                <a:t>s2.name = "</a:t>
              </a:r>
              <a:r>
                <a:rPr lang="zh-CN" altLang="en-US" sz="1400" dirty="0"/>
                <a:t>小波</a:t>
              </a:r>
              <a:r>
                <a:rPr lang="en-US" altLang="zh-CN" sz="1400" dirty="0"/>
                <a:t>";</a:t>
              </a:r>
            </a:p>
            <a:p>
              <a:r>
                <a:rPr lang="en-US" altLang="zh-CN" sz="1400" dirty="0"/>
                <a:t>s2.age = 18;</a:t>
              </a:r>
            </a:p>
            <a:p>
              <a:r>
                <a:rPr lang="en-US" altLang="zh-CN" sz="1400" dirty="0" err="1"/>
                <a:t>System.out.println</a:t>
              </a:r>
              <a:r>
                <a:rPr lang="en-US" altLang="zh-CN" sz="1400" dirty="0"/>
                <a:t>(s1.graduateFrom+"-"+s1.name); </a:t>
              </a:r>
            </a:p>
            <a:p>
              <a:r>
                <a:rPr lang="en-US" altLang="zh-CN" sz="1400" dirty="0" err="1"/>
                <a:t>System.out.println</a:t>
              </a:r>
              <a:r>
                <a:rPr lang="en-US" altLang="zh-CN" sz="1400" dirty="0"/>
                <a:t>(s2.graduateFrom+"-"+s2.name); </a:t>
              </a:r>
            </a:p>
            <a:p>
              <a:r>
                <a:rPr lang="en-US" altLang="zh-CN" sz="1400" dirty="0"/>
                <a:t>}</a:t>
              </a:r>
            </a:p>
            <a:p>
              <a:r>
                <a:rPr lang="en-US" altLang="zh-CN" sz="1400" dirty="0"/>
                <a:t>}</a:t>
              </a:r>
            </a:p>
            <a:p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F665845-8EB4-46B7-99D3-202549C77516}"/>
              </a:ext>
            </a:extLst>
          </p:cNvPr>
          <p:cNvSpPr txBox="1"/>
          <p:nvPr/>
        </p:nvSpPr>
        <p:spPr>
          <a:xfrm>
            <a:off x="2665559" y="1728527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请问以下代码打印的结果是什么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9C75EE5-B29A-4A92-BCF0-5C5B4A9C9E71}"/>
              </a:ext>
            </a:extLst>
          </p:cNvPr>
          <p:cNvSpPr txBox="1"/>
          <p:nvPr/>
        </p:nvSpPr>
        <p:spPr>
          <a:xfrm>
            <a:off x="3099077" y="5435964"/>
            <a:ext cx="346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传智学院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传智学院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传智学院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传智学院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904E7FE4-C716-4CDC-A7A2-0F8FE439AF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static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关键字的概述及特点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04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能够阐述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方法的访问特点及注意事项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static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方法的访问特点及注意事项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静态成员和非静态成员之间的相互访问规则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996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6375</TotalTime>
  <Words>2185</Words>
  <Application>Microsoft Office PowerPoint</Application>
  <PresentationFormat>全屏显示(4:3)</PresentationFormat>
  <Paragraphs>502</Paragraphs>
  <Slides>41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2181</cp:revision>
  <dcterms:created xsi:type="dcterms:W3CDTF">2015-06-29T07:19:00Z</dcterms:created>
  <dcterms:modified xsi:type="dcterms:W3CDTF">2017-09-13T06:51:55Z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