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18" r:id="rId3"/>
    <p:sldId id="319" r:id="rId4"/>
    <p:sldId id="320" r:id="rId5"/>
    <p:sldId id="321" r:id="rId6"/>
    <p:sldId id="322" r:id="rId7"/>
    <p:sldId id="324" r:id="rId8"/>
    <p:sldId id="327" r:id="rId9"/>
    <p:sldId id="329" r:id="rId10"/>
    <p:sldId id="331" r:id="rId11"/>
    <p:sldId id="332" r:id="rId12"/>
    <p:sldId id="333" r:id="rId13"/>
    <p:sldId id="334" r:id="rId14"/>
    <p:sldId id="336" r:id="rId15"/>
    <p:sldId id="337" r:id="rId16"/>
    <p:sldId id="338" r:id="rId17"/>
    <p:sldId id="339" r:id="rId18"/>
    <p:sldId id="340" r:id="rId19"/>
    <p:sldId id="341" r:id="rId20"/>
    <p:sldId id="342" r:id="rId21"/>
    <p:sldId id="343" r:id="rId22"/>
    <p:sldId id="344" r:id="rId23"/>
    <p:sldId id="25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2022" autoAdjust="0"/>
  </p:normalViewPr>
  <p:slideViewPr>
    <p:cSldViewPr>
      <p:cViewPr>
        <p:scale>
          <a:sx n="70" d="100"/>
          <a:sy n="70" d="100"/>
        </p:scale>
        <p:origin x="-1368"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pPr/>
              <a:t>2088/8/26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pPr/>
              <a:t>‹#›</a:t>
            </a:fld>
            <a:endParaRPr lang="zh-CN" altLang="en-US"/>
          </a:p>
        </p:txBody>
      </p:sp>
    </p:spTree>
    <p:extLst>
      <p:ext uri="{BB962C8B-B14F-4D97-AF65-F5344CB8AC3E}">
        <p14:creationId xmlns:p14="http://schemas.microsoft.com/office/powerpoint/2010/main" xmlns=""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BE661-8946-46C5-9F3A-B95DFA39746B}" type="datetimeFigureOut">
              <a:rPr lang="zh-CN" altLang="en-US" smtClean="0"/>
              <a:pPr/>
              <a:t>2088/8/26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0B5F4-7725-47E8-892C-B1BD2065CED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Java API</a:t>
            </a:r>
            <a:r>
              <a:rPr lang="zh-CN" altLang="zh-CN" dirty="0" smtClean="0"/>
              <a:t>就是</a:t>
            </a:r>
            <a:r>
              <a:rPr lang="en-US" altLang="zh-CN" dirty="0" smtClean="0"/>
              <a:t>Java</a:t>
            </a:r>
            <a:r>
              <a:rPr lang="zh-CN" altLang="zh-CN" dirty="0" smtClean="0"/>
              <a:t>提供给我们使用的类，这些类将底层的实现封装了起来，我们不需要关心这些类是如何实现的，只需要学习这些类如何使用。</a:t>
            </a:r>
          </a:p>
          <a:p>
            <a:r>
              <a:rPr lang="zh-CN" altLang="zh-CN" dirty="0" smtClean="0"/>
              <a:t>我们可以通过查帮助文档来了解</a:t>
            </a:r>
            <a:r>
              <a:rPr lang="en-US" altLang="zh-CN" dirty="0" smtClean="0"/>
              <a:t>Java</a:t>
            </a:r>
            <a:r>
              <a:rPr lang="zh-CN" altLang="zh-CN" dirty="0" smtClean="0"/>
              <a:t>提供的</a:t>
            </a:r>
            <a:r>
              <a:rPr lang="en-US" altLang="zh-CN" dirty="0" smtClean="0"/>
              <a:t>API</a:t>
            </a:r>
            <a:r>
              <a:rPr lang="zh-CN" altLang="zh-CN" dirty="0" smtClean="0"/>
              <a:t>如何使用</a:t>
            </a:r>
          </a:p>
          <a:p>
            <a:pPr>
              <a:defRPr/>
            </a:pPr>
            <a:endParaRPr lang="zh-CN" altLang="en-US" dirty="0" smtClean="0"/>
          </a:p>
          <a:p>
            <a:endParaRPr lang="en-US" altLang="zh-CN" dirty="0">
              <a:ea typeface="宋体" charset="-122"/>
            </a:endParaRPr>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12</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13</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14</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15</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16</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17</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18</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19</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20</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21</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t>通过</a:t>
            </a:r>
            <a:r>
              <a:rPr lang="en-US" altLang="zh-CN" dirty="0" smtClean="0"/>
              <a:t>Scanner</a:t>
            </a:r>
            <a:r>
              <a:rPr lang="zh-CN" altLang="en-US" dirty="0" smtClean="0"/>
              <a:t>的使用，再演示一次，这一次我们再学习一个获取键盘录入字符串的方法</a:t>
            </a: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22</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在实际开发中，字符串的操作是最常见的操作，没有之一。</a:t>
            </a:r>
            <a:endParaRPr lang="en-US" altLang="zh-CN" dirty="0" smtClean="0"/>
          </a:p>
          <a:p>
            <a:r>
              <a:rPr lang="zh-CN" altLang="en-US" dirty="0" smtClean="0"/>
              <a:t>而</a:t>
            </a:r>
            <a:r>
              <a:rPr lang="en-US" altLang="zh-CN" dirty="0" smtClean="0"/>
              <a:t>Java</a:t>
            </a:r>
            <a:r>
              <a:rPr lang="zh-CN" altLang="en-US" dirty="0" smtClean="0"/>
              <a:t>没有内置的字符串类型，所以，就在</a:t>
            </a:r>
            <a:r>
              <a:rPr lang="en-US" altLang="zh-CN" dirty="0" smtClean="0"/>
              <a:t>Java</a:t>
            </a:r>
            <a:r>
              <a:rPr lang="zh-CN" altLang="en-US" dirty="0" smtClean="0"/>
              <a:t>类库中提供了一个类</a:t>
            </a:r>
            <a:r>
              <a:rPr lang="en-US" altLang="zh-CN" dirty="0" smtClean="0"/>
              <a:t>String </a:t>
            </a:r>
            <a:r>
              <a:rPr lang="zh-CN" altLang="en-US" dirty="0" smtClean="0"/>
              <a:t>供我们来使用。</a:t>
            </a:r>
            <a:endParaRPr lang="en-US" altLang="zh-CN" dirty="0" smtClean="0"/>
          </a:p>
          <a:p>
            <a:endParaRPr lang="en-US" altLang="zh-CN" dirty="0" smtClean="0"/>
          </a:p>
          <a:p>
            <a:r>
              <a:rPr lang="en-US" altLang="zh-CN" dirty="0" smtClean="0"/>
              <a:t>String </a:t>
            </a:r>
            <a:r>
              <a:rPr lang="zh-CN" altLang="en-US" dirty="0" smtClean="0"/>
              <a:t>类代表字符串。</a:t>
            </a:r>
            <a:r>
              <a:rPr lang="en-US" altLang="zh-CN" dirty="0" smtClean="0"/>
              <a:t>Java </a:t>
            </a:r>
            <a:r>
              <a:rPr lang="zh-CN" altLang="en-US" dirty="0" smtClean="0"/>
              <a:t>程序中的所有字符串字面值（如 </a:t>
            </a:r>
            <a:r>
              <a:rPr lang="en-US" altLang="zh-CN" dirty="0" smtClean="0"/>
              <a:t>"</a:t>
            </a:r>
            <a:r>
              <a:rPr lang="en-US" altLang="zh-CN" dirty="0" err="1" smtClean="0"/>
              <a:t>abc</a:t>
            </a:r>
            <a:r>
              <a:rPr lang="en-US" altLang="zh-CN" dirty="0" smtClean="0"/>
              <a:t>" </a:t>
            </a:r>
            <a:r>
              <a:rPr lang="zh-CN" altLang="en-US" dirty="0" smtClean="0"/>
              <a:t>）都作为此类的实例实现。</a:t>
            </a:r>
            <a:endParaRPr lang="en-US" altLang="zh-CN" dirty="0" smtClean="0"/>
          </a:p>
          <a:p>
            <a:endParaRPr lang="en-US" altLang="zh-CN" dirty="0" smtClean="0"/>
          </a:p>
          <a:p>
            <a:r>
              <a:rPr lang="zh-CN" altLang="en-US" dirty="0" smtClean="0"/>
              <a:t>注意：</a:t>
            </a:r>
            <a:endParaRPr lang="en-US" altLang="zh-CN" dirty="0" smtClean="0"/>
          </a:p>
          <a:p>
            <a:r>
              <a:rPr lang="en-US" altLang="zh-CN" dirty="0" smtClean="0"/>
              <a:t>	String s = “</a:t>
            </a:r>
            <a:r>
              <a:rPr lang="en-US" altLang="zh-CN" dirty="0" err="1" smtClean="0"/>
              <a:t>helloworld</a:t>
            </a:r>
            <a:r>
              <a:rPr lang="en-US" altLang="zh-CN" dirty="0" smtClean="0"/>
              <a:t>”;</a:t>
            </a:r>
          </a:p>
          <a:p>
            <a:r>
              <a:rPr lang="en-US" altLang="zh-CN" dirty="0" smtClean="0"/>
              <a:t>	s</a:t>
            </a:r>
            <a:r>
              <a:rPr lang="zh-CN" altLang="en-US" dirty="0" smtClean="0"/>
              <a:t>也是一个对象。</a:t>
            </a:r>
          </a:p>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10</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11</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2088/8/26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2088/8/26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14678" y="2571744"/>
            <a:ext cx="2489784" cy="830997"/>
          </a:xfrm>
          <a:prstGeom prst="rect">
            <a:avLst/>
          </a:prstGeom>
          <a:noFill/>
        </p:spPr>
        <p:txBody>
          <a:bodyPr wrap="none" rtlCol="0" anchor="ctr">
            <a:spAutoFit/>
          </a:bodyPr>
          <a:lstStyle/>
          <a:p>
            <a:pPr algn="ctr"/>
            <a:r>
              <a:rPr lang="zh-CN" altLang="en-US" sz="4800" b="1" dirty="0" smtClean="0">
                <a:solidFill>
                  <a:schemeClr val="bg1"/>
                </a:solidFill>
                <a:latin typeface="微软雅黑" pitchFamily="34" charset="-122"/>
                <a:ea typeface="微软雅黑" pitchFamily="34" charset="-122"/>
              </a:rPr>
              <a:t>常用</a:t>
            </a:r>
            <a:r>
              <a:rPr lang="en-US" altLang="zh-CN" sz="4800" b="1" dirty="0" smtClean="0">
                <a:solidFill>
                  <a:schemeClr val="bg1"/>
                </a:solidFill>
                <a:latin typeface="微软雅黑" pitchFamily="34" charset="-122"/>
                <a:ea typeface="微软雅黑" pitchFamily="34" charset="-122"/>
              </a:rPr>
              <a:t>API</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err="1"/>
              <a:t>StringBuilder</a:t>
            </a:r>
            <a:r>
              <a:rPr lang="zh-CN" altLang="zh-CN" dirty="0"/>
              <a:t>类</a:t>
            </a:r>
            <a:r>
              <a:rPr lang="zh-CN" altLang="en-US" dirty="0"/>
              <a:t>的常用方法</a:t>
            </a:r>
          </a:p>
        </p:txBody>
      </p:sp>
      <p:sp>
        <p:nvSpPr>
          <p:cNvPr id="3" name="内容占位符 2"/>
          <p:cNvSpPr>
            <a:spLocks noGrp="1"/>
          </p:cNvSpPr>
          <p:nvPr>
            <p:ph idx="1"/>
          </p:nvPr>
        </p:nvSpPr>
        <p:spPr/>
        <p:txBody>
          <a:bodyPr>
            <a:normAutofit/>
          </a:bodyPr>
          <a:lstStyle/>
          <a:p>
            <a:pPr>
              <a:defRPr/>
            </a:pPr>
            <a:r>
              <a:rPr lang="zh-CN" altLang="en-US" sz="2800" dirty="0"/>
              <a:t>添加功能</a:t>
            </a:r>
            <a:endParaRPr lang="en-US" altLang="zh-CN" sz="2800" dirty="0"/>
          </a:p>
          <a:p>
            <a:pPr lvl="1">
              <a:defRPr/>
            </a:pPr>
            <a:r>
              <a:rPr lang="en-US" altLang="zh-CN" sz="2300" dirty="0"/>
              <a:t>public </a:t>
            </a:r>
            <a:r>
              <a:rPr lang="en-US" altLang="zh-CN" sz="2300" dirty="0" err="1"/>
              <a:t>StringBuilder</a:t>
            </a:r>
            <a:r>
              <a:rPr lang="en-US" altLang="zh-CN" sz="2300" dirty="0"/>
              <a:t> append(</a:t>
            </a:r>
            <a:r>
              <a:rPr lang="zh-CN" altLang="en-US" sz="2300" dirty="0"/>
              <a:t>任意类型</a:t>
            </a:r>
            <a:r>
              <a:rPr lang="en-US" altLang="zh-CN" sz="2300" dirty="0"/>
              <a:t>)</a:t>
            </a:r>
          </a:p>
          <a:p>
            <a:pPr marL="342900" lvl="1" indent="-342900">
              <a:buFont typeface="Arial" pitchFamily="34" charset="0"/>
              <a:buChar char="•"/>
              <a:defRPr/>
            </a:pPr>
            <a:r>
              <a:rPr lang="zh-CN" altLang="en-US" dirty="0"/>
              <a:t>反转功能</a:t>
            </a:r>
            <a:endParaRPr lang="en-US" altLang="zh-CN" dirty="0"/>
          </a:p>
          <a:p>
            <a:pPr lvl="1">
              <a:defRPr/>
            </a:pPr>
            <a:r>
              <a:rPr lang="en-US" altLang="zh-CN" sz="2300" dirty="0"/>
              <a:t>public </a:t>
            </a:r>
            <a:r>
              <a:rPr lang="en-US" altLang="zh-CN" sz="2300" dirty="0" err="1"/>
              <a:t>StringBuilder</a:t>
            </a:r>
            <a:r>
              <a:rPr lang="en-US" altLang="zh-CN" sz="2300" dirty="0"/>
              <a:t> reverse()</a:t>
            </a:r>
          </a:p>
          <a:p>
            <a:pPr lvl="1">
              <a:defRPr/>
            </a:pPr>
            <a:endParaRPr lang="en-US" altLang="zh-CN"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err="1"/>
              <a:t>StringBuilder</a:t>
            </a:r>
            <a:r>
              <a:rPr lang="zh-CN" altLang="en-US" dirty="0"/>
              <a:t>的练习</a:t>
            </a:r>
          </a:p>
        </p:txBody>
      </p:sp>
      <p:sp>
        <p:nvSpPr>
          <p:cNvPr id="3" name="内容占位符 2"/>
          <p:cNvSpPr>
            <a:spLocks noGrp="1"/>
          </p:cNvSpPr>
          <p:nvPr>
            <p:ph idx="1"/>
          </p:nvPr>
        </p:nvSpPr>
        <p:spPr/>
        <p:txBody>
          <a:bodyPr>
            <a:normAutofit/>
          </a:bodyPr>
          <a:lstStyle/>
          <a:p>
            <a:pPr>
              <a:defRPr/>
            </a:pPr>
            <a:r>
              <a:rPr lang="en-US" altLang="zh-CN" sz="2800" dirty="0" err="1"/>
              <a:t>StringBuilder</a:t>
            </a:r>
            <a:r>
              <a:rPr lang="zh-CN" altLang="en-US" sz="2800" dirty="0"/>
              <a:t>和</a:t>
            </a:r>
            <a:r>
              <a:rPr lang="en-US" altLang="zh-CN" sz="2800" dirty="0"/>
              <a:t>String</a:t>
            </a:r>
            <a:r>
              <a:rPr lang="zh-CN" altLang="en-US" sz="2800" dirty="0"/>
              <a:t>的相互转换</a:t>
            </a:r>
            <a:endParaRPr lang="en-US" altLang="zh-CN" sz="2800" dirty="0"/>
          </a:p>
          <a:p>
            <a:pPr>
              <a:defRPr/>
            </a:pPr>
            <a:r>
              <a:rPr lang="zh-CN" altLang="zh-CN" sz="2800" dirty="0"/>
              <a:t>把数组拼接成一个</a:t>
            </a:r>
            <a:r>
              <a:rPr lang="zh-CN" altLang="zh-CN" sz="2800" dirty="0" smtClean="0"/>
              <a:t>字符串</a:t>
            </a:r>
            <a:endParaRPr lang="en-US" altLang="zh-CN" sz="2800" dirty="0" smtClean="0"/>
          </a:p>
          <a:p>
            <a:pPr lvl="1">
              <a:defRPr/>
            </a:pPr>
            <a:r>
              <a:rPr lang="zh-CN" altLang="en-US" sz="2400" dirty="0" smtClean="0"/>
              <a:t>举例：</a:t>
            </a:r>
            <a:r>
              <a:rPr lang="en-US" altLang="zh-CN" sz="2400" dirty="0" err="1" smtClean="0"/>
              <a:t>int</a:t>
            </a:r>
            <a:r>
              <a:rPr lang="en-US" altLang="zh-CN" sz="2400" dirty="0" smtClean="0"/>
              <a:t>[] </a:t>
            </a:r>
            <a:r>
              <a:rPr lang="en-US" altLang="zh-CN" sz="2400" dirty="0" err="1" smtClean="0"/>
              <a:t>arr</a:t>
            </a:r>
            <a:r>
              <a:rPr lang="en-US" altLang="zh-CN" sz="2400" dirty="0" smtClean="0"/>
              <a:t> = {1,2,3};</a:t>
            </a:r>
          </a:p>
          <a:p>
            <a:pPr lvl="1">
              <a:defRPr/>
            </a:pPr>
            <a:r>
              <a:rPr lang="zh-CN" altLang="en-US" sz="2400" dirty="0" smtClean="0"/>
              <a:t>输出结果：</a:t>
            </a:r>
            <a:r>
              <a:rPr lang="en-US" altLang="zh-CN" sz="2400" dirty="0" smtClean="0"/>
              <a:t>[1, 2, 3] </a:t>
            </a:r>
            <a:endParaRPr lang="zh-CN" altLang="zh-CN" sz="2400" dirty="0"/>
          </a:p>
          <a:p>
            <a:pPr>
              <a:defRPr/>
            </a:pPr>
            <a:r>
              <a:rPr lang="zh-CN" altLang="zh-CN" sz="2800" dirty="0"/>
              <a:t>把字符串</a:t>
            </a:r>
            <a:r>
              <a:rPr lang="zh-CN" altLang="zh-CN" sz="2800" dirty="0" smtClean="0"/>
              <a:t>反转</a:t>
            </a:r>
            <a:endParaRPr lang="en-US" altLang="zh-CN" sz="2800" dirty="0" smtClean="0"/>
          </a:p>
          <a:p>
            <a:pPr lvl="1">
              <a:defRPr/>
            </a:pPr>
            <a:r>
              <a:rPr lang="zh-CN" altLang="en-US" sz="2300" dirty="0" smtClean="0"/>
              <a:t>举例：键盘录入</a:t>
            </a:r>
            <a:r>
              <a:rPr lang="en-US" altLang="zh-CN" sz="2300" dirty="0" smtClean="0"/>
              <a:t>”</a:t>
            </a:r>
            <a:r>
              <a:rPr lang="en-US" altLang="zh-CN" sz="2300" dirty="0" err="1" smtClean="0"/>
              <a:t>abc</a:t>
            </a:r>
            <a:r>
              <a:rPr lang="en-US" altLang="zh-CN" sz="2300" dirty="0" smtClean="0"/>
              <a:t>”		</a:t>
            </a:r>
          </a:p>
          <a:p>
            <a:pPr lvl="1">
              <a:defRPr/>
            </a:pPr>
            <a:r>
              <a:rPr lang="zh-CN" altLang="en-US" sz="2300" dirty="0" smtClean="0"/>
              <a:t>输出结果：</a:t>
            </a:r>
            <a:r>
              <a:rPr lang="en-US" altLang="zh-CN" sz="2300" dirty="0" smtClean="0"/>
              <a:t>”</a:t>
            </a:r>
            <a:r>
              <a:rPr lang="en-US" altLang="zh-CN" sz="2300" dirty="0" err="1" smtClean="0"/>
              <a:t>cba</a:t>
            </a:r>
            <a:r>
              <a:rPr lang="en-US" altLang="zh-CN" sz="2300" dirty="0" smtClean="0"/>
              <a:t>”</a:t>
            </a:r>
            <a:endParaRPr lang="zh-CN" altLang="zh-CN" sz="2300" dirty="0" smtClean="0"/>
          </a:p>
          <a:p>
            <a:pPr>
              <a:defRPr/>
            </a:pP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zh-CN" altLang="en-US" dirty="0" smtClean="0"/>
              <a:t>数组排序</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排序</a:t>
            </a:r>
            <a:endParaRPr lang="en-US" altLang="zh-CN" sz="2800" dirty="0" smtClean="0"/>
          </a:p>
          <a:p>
            <a:pPr lvl="1">
              <a:defRPr/>
            </a:pPr>
            <a:r>
              <a:rPr lang="zh-CN" altLang="en-US" sz="2400" dirty="0" smtClean="0"/>
              <a:t>举例：</a:t>
            </a:r>
            <a:r>
              <a:rPr lang="en-US" altLang="zh-CN" sz="2400" dirty="0" err="1" smtClean="0"/>
              <a:t>int</a:t>
            </a:r>
            <a:r>
              <a:rPr lang="en-US" altLang="zh-CN" sz="2400" dirty="0" smtClean="0"/>
              <a:t>[] </a:t>
            </a:r>
            <a:r>
              <a:rPr lang="en-US" altLang="zh-CN" sz="2400" dirty="0" err="1" smtClean="0"/>
              <a:t>arr</a:t>
            </a:r>
            <a:r>
              <a:rPr lang="en-US" altLang="zh-CN" sz="2400" dirty="0" smtClean="0"/>
              <a:t> = {24,69,80,57,13};</a:t>
            </a:r>
          </a:p>
          <a:p>
            <a:pPr lvl="1">
              <a:defRPr/>
            </a:pPr>
            <a:r>
              <a:rPr lang="zh-CN" altLang="en-US" sz="2400" dirty="0" smtClean="0"/>
              <a:t>排序后：</a:t>
            </a:r>
            <a:r>
              <a:rPr lang="en-US" altLang="zh-CN" sz="2400" dirty="0" err="1" smtClean="0"/>
              <a:t>arr</a:t>
            </a:r>
            <a:r>
              <a:rPr lang="en-US" altLang="zh-CN" sz="2400" dirty="0" smtClean="0"/>
              <a:t> = {13,24,57,69,80};</a:t>
            </a:r>
          </a:p>
          <a:p>
            <a:pPr lvl="1">
              <a:defRPr/>
            </a:pPr>
            <a:r>
              <a:rPr lang="zh-CN" altLang="en-US" sz="2300" dirty="0" smtClean="0"/>
              <a:t>冒泡排序</a:t>
            </a:r>
            <a:endParaRPr lang="en-US" altLang="zh-CN" sz="2300" dirty="0" smtClean="0"/>
          </a:p>
          <a:p>
            <a:pPr lvl="2">
              <a:defRPr/>
            </a:pPr>
            <a:r>
              <a:rPr lang="zh-CN" altLang="en-US" sz="1900" dirty="0" smtClean="0"/>
              <a:t>相邻元素两两比较，大的往后放，第一次完毕，最大值出现在了最大索引处</a:t>
            </a:r>
            <a:endParaRPr lang="en-US" altLang="zh-CN" sz="19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 Arrays</a:t>
            </a: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smtClean="0"/>
              <a:t>Arrays</a:t>
            </a:r>
            <a:r>
              <a:rPr lang="zh-CN" altLang="en-US" sz="2800" dirty="0" smtClean="0"/>
              <a:t>类概述</a:t>
            </a:r>
            <a:endParaRPr lang="en-US" altLang="zh-CN" sz="2800" dirty="0" smtClean="0"/>
          </a:p>
          <a:p>
            <a:pPr lvl="1">
              <a:defRPr/>
            </a:pPr>
            <a:r>
              <a:rPr lang="zh-CN" altLang="en-US" sz="2300" dirty="0" smtClean="0"/>
              <a:t>针对数组进行操作的工具类。</a:t>
            </a:r>
            <a:endParaRPr lang="en-US" altLang="zh-CN" sz="2300" dirty="0" smtClean="0"/>
          </a:p>
          <a:p>
            <a:pPr lvl="1">
              <a:defRPr/>
            </a:pPr>
            <a:r>
              <a:rPr lang="zh-CN" altLang="en-US" sz="2300" dirty="0" smtClean="0"/>
              <a:t>提供了把数组转成字符串，排序等功能。</a:t>
            </a:r>
            <a:endParaRPr lang="en-US" altLang="zh-CN" sz="2300" dirty="0" smtClean="0"/>
          </a:p>
          <a:p>
            <a:pPr>
              <a:defRPr/>
            </a:pPr>
            <a:r>
              <a:rPr lang="zh-CN" altLang="en-US" sz="2800" dirty="0" smtClean="0"/>
              <a:t>成员方法</a:t>
            </a:r>
            <a:endParaRPr lang="en-US" altLang="zh-CN" sz="2800" dirty="0" smtClean="0"/>
          </a:p>
          <a:p>
            <a:pPr lvl="1">
              <a:defRPr/>
            </a:pPr>
            <a:r>
              <a:rPr lang="en-US" altLang="zh-CN" sz="2300" dirty="0" smtClean="0"/>
              <a:t>public static String </a:t>
            </a:r>
            <a:r>
              <a:rPr lang="en-US" altLang="zh-CN" sz="2300" dirty="0" err="1" smtClean="0"/>
              <a:t>toString</a:t>
            </a:r>
            <a:r>
              <a:rPr lang="en-US" altLang="zh-CN" sz="2300" dirty="0" smtClean="0"/>
              <a:t>(</a:t>
            </a:r>
            <a:r>
              <a:rPr lang="en-US" altLang="zh-CN" sz="2300" dirty="0" err="1" smtClean="0"/>
              <a:t>int</a:t>
            </a:r>
            <a:r>
              <a:rPr lang="en-US" altLang="zh-CN" sz="2300" dirty="0" smtClean="0"/>
              <a:t>[] a)</a:t>
            </a:r>
          </a:p>
          <a:p>
            <a:pPr lvl="1">
              <a:defRPr/>
            </a:pPr>
            <a:r>
              <a:rPr lang="en-US" altLang="zh-CN" sz="2300" dirty="0" smtClean="0"/>
              <a:t>public static void sort(</a:t>
            </a:r>
            <a:r>
              <a:rPr lang="en-US" altLang="zh-CN" sz="2300" dirty="0" err="1" smtClean="0"/>
              <a:t>int</a:t>
            </a:r>
            <a:r>
              <a:rPr lang="en-US" altLang="zh-CN" sz="2300" dirty="0" smtClean="0"/>
              <a:t>[]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 Arrays</a:t>
            </a:r>
            <a:r>
              <a:rPr lang="zh-CN" altLang="en-US" dirty="0" smtClean="0"/>
              <a:t>类中构造方法问题的思考</a:t>
            </a:r>
            <a:endParaRPr lang="zh-CN" altLang="en-US" dirty="0"/>
          </a:p>
        </p:txBody>
      </p:sp>
      <p:sp>
        <p:nvSpPr>
          <p:cNvPr id="3" name="内容占位符 2"/>
          <p:cNvSpPr>
            <a:spLocks noGrp="1"/>
          </p:cNvSpPr>
          <p:nvPr>
            <p:ph idx="1"/>
          </p:nvPr>
        </p:nvSpPr>
        <p:spPr/>
        <p:txBody>
          <a:bodyPr>
            <a:normAutofit/>
          </a:bodyPr>
          <a:lstStyle/>
          <a:p>
            <a:pPr marL="342900" lvl="1" indent="-342900">
              <a:buClr>
                <a:schemeClr val="tx1"/>
              </a:buClr>
              <a:buSzPct val="70000"/>
              <a:buFont typeface="Wingdings" pitchFamily="2" charset="2"/>
              <a:buChar char="l"/>
              <a:defRPr/>
            </a:pPr>
            <a:r>
              <a:rPr lang="en-US" altLang="zh-CN" dirty="0" smtClean="0"/>
              <a:t>Arrays</a:t>
            </a:r>
            <a:r>
              <a:rPr lang="zh-CN" altLang="en-US" dirty="0" smtClean="0"/>
              <a:t>类真的没有构造方法吗</a:t>
            </a:r>
            <a:r>
              <a:rPr lang="en-US" altLang="zh-CN" dirty="0" smtClean="0"/>
              <a:t>?</a:t>
            </a:r>
          </a:p>
          <a:p>
            <a:pPr lvl="1">
              <a:buClr>
                <a:schemeClr val="tx1"/>
              </a:buClr>
              <a:buSzPct val="70000"/>
              <a:defRPr/>
            </a:pPr>
            <a:r>
              <a:rPr lang="zh-CN" altLang="en-US" sz="2300" dirty="0" smtClean="0"/>
              <a:t>如果一个类没有提供构造方法，系统将自动提供一个无参构造方法，为什么帮助文档中</a:t>
            </a:r>
            <a:r>
              <a:rPr lang="en-US" altLang="zh-CN" sz="2300" dirty="0" smtClean="0"/>
              <a:t>Arrays</a:t>
            </a:r>
            <a:r>
              <a:rPr lang="zh-CN" altLang="en-US" sz="2300" dirty="0" smtClean="0"/>
              <a:t>类没有构造方法呢？</a:t>
            </a:r>
            <a:endParaRPr lang="en-US" altLang="zh-CN" sz="23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zh-CN" altLang="en-US" dirty="0" smtClean="0"/>
              <a:t>基本类型包装类</a:t>
            </a:r>
            <a:r>
              <a:rPr lang="zh-CN" altLang="zh-CN" dirty="0" smtClean="0"/>
              <a:t>概述</a:t>
            </a:r>
            <a:endParaRPr lang="zh-CN" altLang="en-US" dirty="0"/>
          </a:p>
        </p:txBody>
      </p:sp>
      <p:sp>
        <p:nvSpPr>
          <p:cNvPr id="3" name="内容占位符 2"/>
          <p:cNvSpPr>
            <a:spLocks noGrp="1"/>
          </p:cNvSpPr>
          <p:nvPr>
            <p:ph idx="1"/>
          </p:nvPr>
        </p:nvSpPr>
        <p:spPr/>
        <p:txBody>
          <a:bodyPr>
            <a:normAutofit/>
          </a:bodyPr>
          <a:lstStyle/>
          <a:p>
            <a:pPr>
              <a:lnSpc>
                <a:spcPct val="120000"/>
              </a:lnSpc>
              <a:defRPr/>
            </a:pPr>
            <a:r>
              <a:rPr lang="zh-CN" altLang="zh-CN" sz="2800" dirty="0" smtClean="0"/>
              <a:t>将基本数据类型封装成对象的好处在于可以在对象中定义更多的功能方法操作该数据。</a:t>
            </a:r>
          </a:p>
          <a:p>
            <a:pPr>
              <a:lnSpc>
                <a:spcPct val="120000"/>
              </a:lnSpc>
              <a:defRPr/>
            </a:pPr>
            <a:r>
              <a:rPr lang="zh-CN" altLang="zh-CN" sz="2800" dirty="0" smtClean="0"/>
              <a:t>常用的操作之一：用于基本数据类型与字符串之间的转换。</a:t>
            </a:r>
            <a:endParaRPr lang="en-US" altLang="zh-CN" sz="2800" dirty="0" smtClean="0"/>
          </a:p>
          <a:p>
            <a:pPr>
              <a:lnSpc>
                <a:spcPct val="120000"/>
              </a:lnSpc>
              <a:defRPr/>
            </a:pPr>
            <a:r>
              <a:rPr lang="zh-CN" altLang="en-US" sz="2800" dirty="0" smtClean="0"/>
              <a:t>基本类型和包装类的对应</a:t>
            </a:r>
            <a:endParaRPr lang="en-US" altLang="zh-CN" sz="2800" dirty="0" smtClean="0"/>
          </a:p>
          <a:p>
            <a:pPr lvl="1">
              <a:lnSpc>
                <a:spcPct val="120000"/>
              </a:lnSpc>
              <a:defRPr/>
            </a:pPr>
            <a:r>
              <a:rPr lang="en-US" altLang="zh-CN" sz="2300" dirty="0" err="1" smtClean="0"/>
              <a:t>Byte,Short,Integer,Long,Float,Double</a:t>
            </a:r>
            <a:endParaRPr lang="en-US" altLang="zh-CN" sz="2300" dirty="0" smtClean="0"/>
          </a:p>
          <a:p>
            <a:pPr marL="457200" lvl="1" indent="0">
              <a:lnSpc>
                <a:spcPct val="120000"/>
              </a:lnSpc>
              <a:buNone/>
              <a:defRPr/>
            </a:pPr>
            <a:r>
              <a:rPr lang="en-US" altLang="zh-CN" sz="2300" dirty="0" smtClean="0"/>
              <a:t>   </a:t>
            </a:r>
            <a:r>
              <a:rPr lang="en-US" altLang="zh-CN" sz="2300" dirty="0" err="1" smtClean="0"/>
              <a:t>Character,Boolean</a:t>
            </a:r>
            <a:endParaRPr lang="zh-CN" altLang="zh-CN" sz="23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Integer</a:t>
            </a: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smtClean="0"/>
              <a:t>Integer</a:t>
            </a:r>
            <a:r>
              <a:rPr lang="zh-CN" altLang="en-US" sz="2800" dirty="0" smtClean="0"/>
              <a:t>类概述</a:t>
            </a:r>
            <a:endParaRPr lang="en-US" altLang="zh-CN" sz="2800" dirty="0" smtClean="0"/>
          </a:p>
          <a:p>
            <a:pPr lvl="1">
              <a:defRPr/>
            </a:pPr>
            <a:r>
              <a:rPr lang="en-US" altLang="zh-CN" sz="2300" dirty="0" smtClean="0"/>
              <a:t>Integer </a:t>
            </a:r>
            <a:r>
              <a:rPr lang="zh-CN" altLang="en-US" sz="2300" dirty="0" smtClean="0"/>
              <a:t>类在对象中包装了一个基本类型 </a:t>
            </a:r>
            <a:r>
              <a:rPr lang="en-US" altLang="zh-CN" sz="2300" dirty="0" err="1" smtClean="0"/>
              <a:t>int</a:t>
            </a:r>
            <a:r>
              <a:rPr lang="en-US" altLang="zh-CN" sz="2300" dirty="0" smtClean="0"/>
              <a:t> </a:t>
            </a:r>
            <a:r>
              <a:rPr lang="zh-CN" altLang="en-US" sz="2300" dirty="0" smtClean="0"/>
              <a:t>的值</a:t>
            </a:r>
            <a:endParaRPr lang="en-US" altLang="zh-CN" sz="2300" dirty="0" smtClean="0"/>
          </a:p>
          <a:p>
            <a:pPr lvl="1">
              <a:defRPr/>
            </a:pPr>
            <a:r>
              <a:rPr lang="zh-CN" altLang="en-US" sz="2400" dirty="0" smtClean="0"/>
              <a:t>该类提供了多个方法，能在 </a:t>
            </a:r>
            <a:r>
              <a:rPr lang="en-US" altLang="zh-CN" sz="2400" dirty="0" err="1" smtClean="0"/>
              <a:t>int</a:t>
            </a:r>
            <a:r>
              <a:rPr lang="en-US" altLang="zh-CN" sz="2400" dirty="0" smtClean="0"/>
              <a:t> </a:t>
            </a:r>
            <a:r>
              <a:rPr lang="zh-CN" altLang="en-US" sz="2400" dirty="0" smtClean="0"/>
              <a:t>类型和 </a:t>
            </a:r>
            <a:r>
              <a:rPr lang="en-US" altLang="zh-CN" sz="2400" dirty="0" smtClean="0"/>
              <a:t>String </a:t>
            </a:r>
            <a:r>
              <a:rPr lang="zh-CN" altLang="en-US" sz="2400" dirty="0" smtClean="0"/>
              <a:t>类型之间互相转换，还提供了处理 </a:t>
            </a:r>
            <a:r>
              <a:rPr lang="en-US" altLang="zh-CN" sz="2400" dirty="0" err="1" smtClean="0"/>
              <a:t>int</a:t>
            </a:r>
            <a:r>
              <a:rPr lang="en-US" altLang="zh-CN" sz="2400" dirty="0" smtClean="0"/>
              <a:t> </a:t>
            </a:r>
            <a:r>
              <a:rPr lang="zh-CN" altLang="en-US" sz="2400" dirty="0" smtClean="0"/>
              <a:t>类型时非常有用的其他一些常量和方法</a:t>
            </a:r>
            <a:endParaRPr lang="en-US" altLang="zh-CN" sz="2400" dirty="0" smtClean="0"/>
          </a:p>
          <a:p>
            <a:pPr>
              <a:defRPr/>
            </a:pPr>
            <a:r>
              <a:rPr lang="zh-CN" altLang="en-US" sz="2800" dirty="0" smtClean="0"/>
              <a:t>构造方法</a:t>
            </a:r>
            <a:endParaRPr lang="en-US" altLang="zh-CN" sz="2800" dirty="0" smtClean="0"/>
          </a:p>
          <a:p>
            <a:pPr lvl="1">
              <a:defRPr/>
            </a:pPr>
            <a:r>
              <a:rPr lang="en-US" altLang="zh-CN" sz="2300" dirty="0" smtClean="0"/>
              <a:t>public Integer(</a:t>
            </a:r>
            <a:r>
              <a:rPr lang="en-US" altLang="zh-CN" sz="2300" dirty="0" err="1" smtClean="0"/>
              <a:t>int</a:t>
            </a:r>
            <a:r>
              <a:rPr lang="en-US" altLang="zh-CN" sz="2300" dirty="0" smtClean="0"/>
              <a:t> value)</a:t>
            </a:r>
          </a:p>
          <a:p>
            <a:pPr lvl="1">
              <a:defRPr/>
            </a:pPr>
            <a:r>
              <a:rPr lang="en-US" altLang="zh-CN" sz="2300" dirty="0" smtClean="0"/>
              <a:t>public Integer(String 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err="1" smtClean="0"/>
              <a:t>int</a:t>
            </a:r>
            <a:r>
              <a:rPr lang="zh-CN" altLang="en-US" dirty="0" smtClean="0"/>
              <a:t>类型和</a:t>
            </a:r>
            <a:r>
              <a:rPr lang="en-US" altLang="zh-CN" dirty="0" smtClean="0"/>
              <a:t>String</a:t>
            </a:r>
            <a:r>
              <a:rPr lang="zh-CN" altLang="en-US" dirty="0" smtClean="0"/>
              <a:t>类型的相互转换</a:t>
            </a: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err="1" smtClean="0"/>
              <a:t>int</a:t>
            </a:r>
            <a:r>
              <a:rPr lang="zh-CN" altLang="en-US" sz="2800" dirty="0" smtClean="0"/>
              <a:t>类型和</a:t>
            </a:r>
            <a:r>
              <a:rPr lang="en-US" altLang="zh-CN" sz="2800" dirty="0" smtClean="0"/>
              <a:t>String</a:t>
            </a:r>
            <a:r>
              <a:rPr lang="zh-CN" altLang="en-US" sz="2800" dirty="0" smtClean="0"/>
              <a:t>类型的相互转换</a:t>
            </a:r>
            <a:endParaRPr lang="en-US" altLang="zh-CN" sz="2800" dirty="0" smtClean="0"/>
          </a:p>
          <a:p>
            <a:pPr lvl="1">
              <a:defRPr/>
            </a:pPr>
            <a:r>
              <a:rPr lang="en-US" altLang="zh-CN" sz="2300" dirty="0" err="1" smtClean="0"/>
              <a:t>int</a:t>
            </a:r>
            <a:r>
              <a:rPr lang="en-US" altLang="zh-CN" sz="2300" dirty="0" smtClean="0"/>
              <a:t> – String</a:t>
            </a:r>
          </a:p>
          <a:p>
            <a:pPr lvl="1">
              <a:defRPr/>
            </a:pPr>
            <a:r>
              <a:rPr lang="en-US" altLang="zh-CN" sz="2300" dirty="0" smtClean="0"/>
              <a:t>String – </a:t>
            </a:r>
            <a:r>
              <a:rPr lang="en-US" altLang="zh-CN" sz="2300" dirty="0" err="1" smtClean="0"/>
              <a:t>int</a:t>
            </a:r>
            <a:endParaRPr lang="en-US" altLang="zh-CN" sz="23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Integer</a:t>
            </a:r>
            <a:r>
              <a:rPr lang="zh-CN" altLang="en-US" dirty="0" smtClean="0"/>
              <a:t>的练习</a:t>
            </a:r>
            <a:endParaRPr lang="zh-CN" altLang="en-US" dirty="0"/>
          </a:p>
        </p:txBody>
      </p:sp>
      <p:sp>
        <p:nvSpPr>
          <p:cNvPr id="3" name="内容占位符 2"/>
          <p:cNvSpPr>
            <a:spLocks noGrp="1"/>
          </p:cNvSpPr>
          <p:nvPr>
            <p:ph idx="1"/>
          </p:nvPr>
        </p:nvSpPr>
        <p:spPr/>
        <p:txBody>
          <a:bodyPr>
            <a:normAutofit/>
          </a:bodyPr>
          <a:lstStyle/>
          <a:p>
            <a:pPr lvl="1"/>
            <a:r>
              <a:rPr lang="zh-CN" altLang="en-US" sz="2300" dirty="0" smtClean="0"/>
              <a:t>我有如下一个字符串</a:t>
            </a:r>
            <a:r>
              <a:rPr lang="en-US" altLang="zh-CN" sz="2300" dirty="0" smtClean="0"/>
              <a:t>:”91 27 46 38 50”</a:t>
            </a:r>
          </a:p>
          <a:p>
            <a:pPr lvl="1"/>
            <a:r>
              <a:rPr lang="zh-CN" altLang="en-US" sz="2300" dirty="0" smtClean="0"/>
              <a:t>请写代码实现最终输出结果是：</a:t>
            </a:r>
            <a:r>
              <a:rPr lang="en-US" altLang="zh-CN" sz="2300" dirty="0" smtClean="0"/>
              <a:t>”27 38 46 50 91”</a:t>
            </a:r>
          </a:p>
          <a:p>
            <a:pPr lvl="1"/>
            <a:r>
              <a:rPr lang="zh-CN" altLang="en-US" sz="2300" dirty="0" smtClean="0"/>
              <a:t>提示：这里需要参考</a:t>
            </a:r>
            <a:r>
              <a:rPr lang="en-US" altLang="zh-CN" sz="2300" dirty="0" smtClean="0"/>
              <a:t>String</a:t>
            </a:r>
            <a:r>
              <a:rPr lang="zh-CN" altLang="en-US" sz="2300" dirty="0" smtClean="0"/>
              <a:t>类中</a:t>
            </a:r>
            <a:r>
              <a:rPr lang="zh-CN" altLang="en-US" sz="2300" dirty="0" smtClean="0"/>
              <a:t>的方法</a:t>
            </a:r>
            <a:endParaRPr lang="en-US" altLang="zh-CN" sz="2300" dirty="0" smtClean="0"/>
          </a:p>
          <a:p>
            <a:pPr lvl="1"/>
            <a:r>
              <a:rPr lang="en-US" altLang="zh-CN" sz="2300" dirty="0" smtClean="0"/>
              <a:t>public String[] split(String </a:t>
            </a:r>
            <a:r>
              <a:rPr lang="en-US" altLang="zh-CN" sz="2300" dirty="0" err="1" smtClean="0"/>
              <a:t>regex</a:t>
            </a:r>
            <a:r>
              <a:rPr lang="en-US" altLang="zh-CN" sz="2300" dirty="0" smtClean="0"/>
              <a:t>)</a:t>
            </a:r>
            <a:endParaRPr lang="en-US" altLang="zh-CN" sz="23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zh-CN" altLang="en-US" dirty="0" smtClean="0"/>
              <a:t>自动</a:t>
            </a:r>
            <a:r>
              <a:rPr lang="zh-CN" altLang="en-US" dirty="0" smtClean="0"/>
              <a:t>装箱</a:t>
            </a:r>
            <a:r>
              <a:rPr lang="zh-CN" altLang="en-US" dirty="0" smtClean="0"/>
              <a:t>和拆箱</a:t>
            </a:r>
            <a:endParaRPr lang="zh-CN" altLang="en-US" dirty="0"/>
          </a:p>
        </p:txBody>
      </p:sp>
      <p:sp>
        <p:nvSpPr>
          <p:cNvPr id="3" name="内容占位符 2"/>
          <p:cNvSpPr>
            <a:spLocks noGrp="1"/>
          </p:cNvSpPr>
          <p:nvPr>
            <p:ph idx="1"/>
          </p:nvPr>
        </p:nvSpPr>
        <p:spPr/>
        <p:txBody>
          <a:bodyPr>
            <a:normAutofit/>
          </a:bodyPr>
          <a:lstStyle/>
          <a:p>
            <a:r>
              <a:rPr lang="zh-CN" altLang="zh-CN" dirty="0" smtClean="0"/>
              <a:t>JDK1.5以后，简化了定义方式。</a:t>
            </a:r>
          </a:p>
          <a:p>
            <a:pPr lvl="1"/>
            <a:r>
              <a:rPr lang="zh-CN" altLang="zh-CN" dirty="0" smtClean="0"/>
              <a:t>Integer x = new Integer(4);可以直接写成</a:t>
            </a:r>
          </a:p>
          <a:p>
            <a:pPr lvl="1"/>
            <a:r>
              <a:rPr lang="zh-CN" altLang="zh-CN" dirty="0" smtClean="0"/>
              <a:t>Integer x = 4;//自动装箱。</a:t>
            </a:r>
          </a:p>
          <a:p>
            <a:pPr lvl="1"/>
            <a:r>
              <a:rPr lang="zh-CN" altLang="zh-CN" dirty="0" smtClean="0"/>
              <a:t>x  = x + 5;//自动拆箱。通过intValue方法。</a:t>
            </a:r>
          </a:p>
          <a:p>
            <a:r>
              <a:rPr lang="zh-CN" altLang="zh-CN" dirty="0" smtClean="0"/>
              <a:t>需要注意：</a:t>
            </a:r>
          </a:p>
          <a:p>
            <a:pPr lvl="1"/>
            <a:r>
              <a:rPr lang="zh-CN" altLang="zh-CN" dirty="0" smtClean="0"/>
              <a:t>在使用时，Integer  x = null;上面的代码就会出现NullPointerException。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zh-CN" altLang="en-US" dirty="0" smtClean="0"/>
              <a:t>常用</a:t>
            </a:r>
            <a:r>
              <a:rPr lang="en-US" altLang="zh-CN" dirty="0" smtClean="0"/>
              <a:t>API</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sz="2400" dirty="0" smtClean="0"/>
              <a:t>API</a:t>
            </a:r>
            <a:r>
              <a:rPr lang="zh-CN" altLang="en-US" sz="2400" dirty="0" smtClean="0"/>
              <a:t>概述</a:t>
            </a:r>
            <a:endParaRPr lang="en-US" altLang="zh-CN" sz="2400" dirty="0" smtClean="0"/>
          </a:p>
          <a:p>
            <a:r>
              <a:rPr lang="en-US" altLang="zh-CN" sz="2400" dirty="0" smtClean="0"/>
              <a:t>Object</a:t>
            </a:r>
          </a:p>
          <a:p>
            <a:r>
              <a:rPr lang="en-US" altLang="zh-CN" sz="2400" dirty="0" smtClean="0"/>
              <a:t>String</a:t>
            </a:r>
          </a:p>
          <a:p>
            <a:r>
              <a:rPr lang="en-US" altLang="zh-CN" sz="2400" dirty="0" err="1" smtClean="0"/>
              <a:t>StringBuilder</a:t>
            </a:r>
            <a:endParaRPr lang="en-US" altLang="zh-CN" sz="2400" dirty="0" smtClean="0"/>
          </a:p>
          <a:p>
            <a:r>
              <a:rPr lang="zh-CN" altLang="en-US" sz="2400" dirty="0" smtClean="0"/>
              <a:t>数组排序</a:t>
            </a:r>
            <a:endParaRPr lang="en-US" altLang="zh-CN" sz="2400" dirty="0" smtClean="0"/>
          </a:p>
          <a:p>
            <a:r>
              <a:rPr lang="en-US" altLang="zh-CN" sz="2400" dirty="0" smtClean="0"/>
              <a:t>Arrays</a:t>
            </a:r>
          </a:p>
          <a:p>
            <a:r>
              <a:rPr lang="en-US" altLang="zh-CN" sz="2400" dirty="0" smtClean="0"/>
              <a:t>Integer</a:t>
            </a:r>
          </a:p>
          <a:p>
            <a:r>
              <a:rPr lang="en-US" altLang="zh-CN" sz="2400" dirty="0" smtClean="0"/>
              <a:t>Date</a:t>
            </a:r>
          </a:p>
          <a:p>
            <a:r>
              <a:rPr lang="en-US" altLang="zh-CN" sz="2400" dirty="0" err="1" smtClean="0"/>
              <a:t>SimpleDateFormat</a:t>
            </a:r>
            <a:endParaRPr lang="en-US" altLang="zh-CN" sz="2400" dirty="0"/>
          </a:p>
          <a:p>
            <a:endParaRPr lang="en-US" altLang="zh-CN" sz="2400"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Date</a:t>
            </a: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smtClean="0"/>
              <a:t>Date</a:t>
            </a:r>
            <a:r>
              <a:rPr lang="zh-CN" altLang="en-US" sz="2800" dirty="0" smtClean="0"/>
              <a:t>类概述</a:t>
            </a:r>
            <a:endParaRPr lang="en-US" altLang="zh-CN" sz="2800" dirty="0" smtClean="0"/>
          </a:p>
          <a:p>
            <a:pPr lvl="1">
              <a:defRPr/>
            </a:pPr>
            <a:r>
              <a:rPr lang="zh-CN" altLang="en-US" sz="2300" dirty="0" smtClean="0"/>
              <a:t>类 </a:t>
            </a:r>
            <a:r>
              <a:rPr lang="en-US" altLang="zh-CN" sz="2300" dirty="0" smtClean="0"/>
              <a:t>Date </a:t>
            </a:r>
            <a:r>
              <a:rPr lang="zh-CN" altLang="en-US" sz="2300" dirty="0" smtClean="0"/>
              <a:t>表示特定的瞬间，精确到毫秒。 </a:t>
            </a:r>
          </a:p>
          <a:p>
            <a:pPr>
              <a:defRPr/>
            </a:pPr>
            <a:r>
              <a:rPr lang="zh-CN" altLang="en-US" sz="2800" dirty="0" smtClean="0"/>
              <a:t>构造方法</a:t>
            </a:r>
            <a:endParaRPr lang="en-US" altLang="zh-CN" sz="2800" dirty="0" smtClean="0"/>
          </a:p>
          <a:p>
            <a:pPr lvl="1">
              <a:defRPr/>
            </a:pPr>
            <a:r>
              <a:rPr lang="en-US" altLang="zh-CN" sz="2300" dirty="0" smtClean="0"/>
              <a:t>public Date()</a:t>
            </a:r>
          </a:p>
          <a:p>
            <a:pPr lvl="1">
              <a:defRPr/>
            </a:pPr>
            <a:r>
              <a:rPr lang="en-US" altLang="zh-CN" sz="2300" dirty="0" smtClean="0"/>
              <a:t>public Date(long date)</a:t>
            </a:r>
          </a:p>
          <a:p>
            <a:pPr>
              <a:defRPr/>
            </a:pPr>
            <a:r>
              <a:rPr lang="zh-CN" altLang="en-US" sz="2800" dirty="0" smtClean="0"/>
              <a:t>成员方法</a:t>
            </a:r>
            <a:endParaRPr lang="en-US" altLang="zh-CN" sz="2800" dirty="0" smtClean="0"/>
          </a:p>
          <a:p>
            <a:pPr lvl="1">
              <a:defRPr/>
            </a:pPr>
            <a:r>
              <a:rPr lang="en-US" altLang="zh-CN" sz="2300" dirty="0" smtClean="0"/>
              <a:t>public long </a:t>
            </a:r>
            <a:r>
              <a:rPr lang="en-US" altLang="zh-CN" sz="2300" dirty="0" err="1" smtClean="0"/>
              <a:t>getTime</a:t>
            </a:r>
            <a:r>
              <a:rPr lang="en-US" altLang="zh-CN" sz="2300" dirty="0" smtClean="0"/>
              <a:t>()</a:t>
            </a:r>
          </a:p>
          <a:p>
            <a:pPr lvl="1">
              <a:defRPr/>
            </a:pPr>
            <a:r>
              <a:rPr lang="en-US" altLang="zh-CN" sz="2300" dirty="0" smtClean="0"/>
              <a:t>public void </a:t>
            </a:r>
            <a:r>
              <a:rPr lang="en-US" altLang="zh-CN" sz="2300" dirty="0" err="1" smtClean="0"/>
              <a:t>setTime</a:t>
            </a:r>
            <a:r>
              <a:rPr lang="en-US" altLang="zh-CN" sz="2300" dirty="0" smtClean="0"/>
              <a:t>(long time)</a:t>
            </a:r>
            <a:endParaRPr lang="zh-CN" altLang="en-US"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 </a:t>
            </a:r>
            <a:r>
              <a:rPr lang="en-US" altLang="zh-CN" dirty="0" err="1" smtClean="0"/>
              <a:t>SimpleDateFormat</a:t>
            </a: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err="1" smtClean="0"/>
              <a:t>SimpleDateFormat</a:t>
            </a:r>
            <a:r>
              <a:rPr lang="zh-CN" altLang="en-US" sz="2800" dirty="0" smtClean="0"/>
              <a:t>类概述</a:t>
            </a:r>
            <a:endParaRPr lang="en-US" altLang="zh-CN" sz="2800" dirty="0" smtClean="0"/>
          </a:p>
          <a:p>
            <a:pPr lvl="1">
              <a:defRPr/>
            </a:pPr>
            <a:r>
              <a:rPr lang="en-US" altLang="zh-CN" sz="2300" dirty="0" err="1" smtClean="0"/>
              <a:t>SimpleDateFormat</a:t>
            </a:r>
            <a:r>
              <a:rPr lang="en-US" altLang="zh-CN" sz="2300" dirty="0" smtClean="0"/>
              <a:t> </a:t>
            </a:r>
            <a:r>
              <a:rPr lang="zh-CN" altLang="en-US" sz="2300" dirty="0" smtClean="0"/>
              <a:t>是一个以与语言环境有关的方式来格式化和解析日期的具体类。它允许进行格式化（日期 </a:t>
            </a:r>
            <a:r>
              <a:rPr lang="en-US" altLang="zh-CN" sz="2300" dirty="0" smtClean="0"/>
              <a:t>-&gt; </a:t>
            </a:r>
            <a:r>
              <a:rPr lang="zh-CN" altLang="en-US" sz="2300" dirty="0" smtClean="0"/>
              <a:t>文本）、解析（文本 </a:t>
            </a:r>
            <a:r>
              <a:rPr lang="en-US" altLang="zh-CN" sz="2300" dirty="0" smtClean="0"/>
              <a:t>-&gt; </a:t>
            </a:r>
            <a:r>
              <a:rPr lang="zh-CN" altLang="en-US" sz="2300" dirty="0" smtClean="0"/>
              <a:t>日期）和规范化。 </a:t>
            </a:r>
          </a:p>
          <a:p>
            <a:pPr>
              <a:defRPr/>
            </a:pPr>
            <a:r>
              <a:rPr lang="en-US" altLang="zh-CN" sz="2800" dirty="0" err="1" smtClean="0"/>
              <a:t>SimpleDateFormat</a:t>
            </a:r>
            <a:r>
              <a:rPr lang="zh-CN" altLang="en-US" sz="2800" dirty="0" smtClean="0"/>
              <a:t>构造方法</a:t>
            </a:r>
            <a:endParaRPr lang="en-US" altLang="zh-CN" sz="1900" dirty="0" smtClean="0"/>
          </a:p>
          <a:p>
            <a:pPr lvl="1">
              <a:defRPr/>
            </a:pPr>
            <a:r>
              <a:rPr lang="en-US" altLang="zh-CN" sz="2300" dirty="0" smtClean="0"/>
              <a:t>public </a:t>
            </a:r>
            <a:r>
              <a:rPr lang="en-US" altLang="zh-CN" sz="2300" dirty="0" err="1" smtClean="0"/>
              <a:t>SimpleDateFormat</a:t>
            </a:r>
            <a:r>
              <a:rPr lang="en-US" altLang="zh-CN" sz="2300" dirty="0" smtClean="0"/>
              <a:t>()</a:t>
            </a:r>
          </a:p>
          <a:p>
            <a:pPr lvl="1">
              <a:defRPr/>
            </a:pPr>
            <a:r>
              <a:rPr lang="en-US" altLang="zh-CN" sz="2300" dirty="0" smtClean="0"/>
              <a:t>public </a:t>
            </a:r>
            <a:r>
              <a:rPr lang="en-US" altLang="zh-CN" sz="2300" dirty="0" err="1" smtClean="0"/>
              <a:t>SimpleDateFormat</a:t>
            </a:r>
            <a:r>
              <a:rPr lang="en-US" altLang="zh-CN" sz="2300" dirty="0" smtClean="0"/>
              <a:t>(String pattern)</a:t>
            </a:r>
          </a:p>
          <a:p>
            <a:pPr>
              <a:defRPr/>
            </a:pPr>
            <a:r>
              <a:rPr lang="zh-CN" altLang="en-US" sz="2800" dirty="0" smtClean="0"/>
              <a:t>成员方法</a:t>
            </a:r>
            <a:endParaRPr lang="en-US" altLang="zh-CN" sz="2800" dirty="0" smtClean="0"/>
          </a:p>
          <a:p>
            <a:pPr lvl="1">
              <a:defRPr/>
            </a:pPr>
            <a:r>
              <a:rPr lang="en-US" altLang="zh-CN" sz="2300" dirty="0" smtClean="0"/>
              <a:t>public final String format(Date </a:t>
            </a:r>
            <a:r>
              <a:rPr lang="en-US" altLang="zh-CN" sz="2300" dirty="0" err="1" smtClean="0"/>
              <a:t>date</a:t>
            </a:r>
            <a:r>
              <a:rPr lang="en-US" altLang="zh-CN" sz="2300" dirty="0" smtClean="0"/>
              <a:t>)</a:t>
            </a:r>
          </a:p>
          <a:p>
            <a:pPr lvl="1">
              <a:defRPr/>
            </a:pPr>
            <a:r>
              <a:rPr lang="en-US" altLang="zh-CN" sz="2300" dirty="0" smtClean="0"/>
              <a:t>public Date parse(String source)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Date</a:t>
            </a:r>
            <a:r>
              <a:rPr lang="zh-CN" altLang="en-US" dirty="0" smtClean="0"/>
              <a:t>类的练习</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制作一个工具类。</a:t>
            </a:r>
            <a:r>
              <a:rPr lang="en-US" altLang="zh-CN" sz="2800" dirty="0" err="1" smtClean="0"/>
              <a:t>DateUtil</a:t>
            </a:r>
            <a:endParaRPr lang="en-US" altLang="zh-CN" sz="1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API</a:t>
            </a:r>
            <a:r>
              <a:rPr lang="zh-CN" altLang="en-US" dirty="0" smtClean="0"/>
              <a:t>概述</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en-US" altLang="zh-CN" sz="2800" dirty="0" smtClean="0"/>
              <a:t>API(Application Programming Interface) </a:t>
            </a:r>
          </a:p>
          <a:p>
            <a:pPr lvl="1"/>
            <a:r>
              <a:rPr lang="zh-CN" altLang="zh-CN" sz="2300" dirty="0" smtClean="0"/>
              <a:t>应用程序编程接口</a:t>
            </a:r>
            <a:endParaRPr lang="en-US" altLang="zh-CN" sz="2300" dirty="0" smtClean="0"/>
          </a:p>
          <a:p>
            <a:pPr lvl="1"/>
            <a:r>
              <a:rPr lang="zh-CN" altLang="en-US" sz="2300" dirty="0" smtClean="0"/>
              <a:t>帮助文档</a:t>
            </a:r>
            <a:endParaRPr lang="en-US" altLang="zh-CN" sz="2300" dirty="0" smtClean="0"/>
          </a:p>
          <a:p>
            <a:pPr lvl="1"/>
            <a:r>
              <a:rPr lang="zh-CN" altLang="zh-CN" sz="2300" dirty="0" smtClean="0"/>
              <a:t>编写一个机器人程序去控制机器人踢足球，程序就需要向机器人发出向前跑、向后跑、射门、抢球等各种命令，没有编过程序的人很难想象这样的程序如何编写。但是对于有经验的开发人员来说，知道机器人厂商一定会提供一些用于控制机器人的</a:t>
            </a:r>
            <a:r>
              <a:rPr lang="en-US" altLang="zh-CN" sz="2300" dirty="0" smtClean="0"/>
              <a:t>Java</a:t>
            </a:r>
            <a:r>
              <a:rPr lang="zh-CN" altLang="zh-CN" sz="2300" dirty="0" smtClean="0"/>
              <a:t>类，这些类中定义好了操作机器人各种动作的方法。其实，这些</a:t>
            </a:r>
            <a:r>
              <a:rPr lang="en-US" altLang="zh-CN" sz="2300" dirty="0" smtClean="0"/>
              <a:t>Java</a:t>
            </a:r>
            <a:r>
              <a:rPr lang="zh-CN" altLang="zh-CN" sz="2300" dirty="0" smtClean="0"/>
              <a:t>类就是机器人厂商提供给应用程序编程的接口，</a:t>
            </a:r>
            <a:r>
              <a:rPr lang="zh-CN" altLang="en-US" sz="2300" dirty="0" smtClean="0"/>
              <a:t>我们</a:t>
            </a:r>
            <a:r>
              <a:rPr lang="zh-CN" altLang="zh-CN" sz="2300" dirty="0" smtClean="0"/>
              <a:t>把这些类</a:t>
            </a:r>
            <a:r>
              <a:rPr lang="zh-CN" altLang="en-US" sz="2300" dirty="0" smtClean="0"/>
              <a:t>就</a:t>
            </a:r>
            <a:r>
              <a:rPr lang="zh-CN" altLang="zh-CN" sz="2300" dirty="0" smtClean="0"/>
              <a:t>称为</a:t>
            </a:r>
            <a:r>
              <a:rPr lang="en-US" altLang="zh-CN" sz="2300" dirty="0" smtClean="0"/>
              <a:t>API</a:t>
            </a:r>
            <a:r>
              <a:rPr lang="zh-CN" altLang="zh-CN" sz="2300" dirty="0" smtClean="0"/>
              <a:t>。本章涉及的</a:t>
            </a:r>
            <a:r>
              <a:rPr lang="en-US" altLang="zh-CN" sz="2300" dirty="0" smtClean="0"/>
              <a:t>Java API</a:t>
            </a:r>
            <a:r>
              <a:rPr lang="zh-CN" altLang="zh-CN" sz="2300" dirty="0" smtClean="0"/>
              <a:t>指的就是</a:t>
            </a:r>
            <a:r>
              <a:rPr lang="en-US" altLang="zh-CN" sz="2300" dirty="0" smtClean="0"/>
              <a:t>JDK</a:t>
            </a:r>
            <a:r>
              <a:rPr lang="zh-CN" altLang="zh-CN" sz="2300" dirty="0" smtClean="0"/>
              <a:t>中提供的各种功能的</a:t>
            </a:r>
            <a:r>
              <a:rPr lang="en-US" altLang="zh-CN" sz="2300" dirty="0" smtClean="0"/>
              <a:t>Java</a:t>
            </a:r>
            <a:r>
              <a:rPr lang="zh-CN" altLang="zh-CN" sz="2300" dirty="0" smtClean="0"/>
              <a:t>类。</a:t>
            </a:r>
            <a:endParaRPr lang="en-US" altLang="zh-CN" sz="2300" dirty="0" smtClean="0"/>
          </a:p>
          <a:p>
            <a:pPr lvl="1"/>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zh-CN" altLang="en-US" dirty="0" smtClean="0"/>
              <a:t>如何使用帮助文档</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打开帮助文档</a:t>
            </a:r>
            <a:endParaRPr lang="en-US" altLang="zh-CN" dirty="0" smtClean="0"/>
          </a:p>
          <a:p>
            <a:r>
              <a:rPr lang="zh-CN" altLang="en-US" dirty="0" smtClean="0"/>
              <a:t>点击显示，找到索引，看到输入框</a:t>
            </a:r>
            <a:endParaRPr lang="en-US" altLang="zh-CN" dirty="0" smtClean="0"/>
          </a:p>
          <a:p>
            <a:r>
              <a:rPr lang="zh-CN" altLang="en-US" dirty="0" smtClean="0"/>
              <a:t>你要找谁</a:t>
            </a:r>
            <a:r>
              <a:rPr lang="en-US" altLang="zh-CN" dirty="0" smtClean="0"/>
              <a:t>?</a:t>
            </a:r>
          </a:p>
          <a:p>
            <a:pPr lvl="1"/>
            <a:r>
              <a:rPr lang="zh-CN" altLang="en-US" dirty="0" smtClean="0"/>
              <a:t>在输入框里输入，然后回车</a:t>
            </a:r>
            <a:endParaRPr lang="en-US" altLang="zh-CN" dirty="0" smtClean="0"/>
          </a:p>
          <a:p>
            <a:r>
              <a:rPr lang="zh-CN" altLang="en-US" dirty="0" smtClean="0"/>
              <a:t>看包</a:t>
            </a:r>
            <a:endParaRPr lang="en-US" altLang="zh-CN" dirty="0" smtClean="0"/>
          </a:p>
          <a:p>
            <a:pPr lvl="1"/>
            <a:r>
              <a:rPr lang="en-US" altLang="zh-CN" dirty="0" err="1" smtClean="0"/>
              <a:t>java.lang</a:t>
            </a:r>
            <a:r>
              <a:rPr lang="zh-CN" altLang="en-US" dirty="0" smtClean="0"/>
              <a:t>包下的类可以直接使用不需要导包</a:t>
            </a:r>
            <a:endParaRPr lang="en-US" altLang="zh-CN" dirty="0" smtClean="0"/>
          </a:p>
          <a:p>
            <a:pPr lvl="1"/>
            <a:r>
              <a:rPr lang="zh-CN" altLang="en-US" dirty="0" smtClean="0"/>
              <a:t>其他包下的类要想使用必须导包</a:t>
            </a:r>
            <a:endParaRPr lang="en-US" altLang="zh-CN" dirty="0" smtClean="0"/>
          </a:p>
          <a:p>
            <a:r>
              <a:rPr lang="zh-CN" altLang="en-US" dirty="0" smtClean="0"/>
              <a:t>看类的解释和说明</a:t>
            </a:r>
            <a:endParaRPr lang="en-US" altLang="zh-CN" dirty="0" smtClean="0"/>
          </a:p>
          <a:p>
            <a:r>
              <a:rPr lang="zh-CN" altLang="en-US" dirty="0" smtClean="0"/>
              <a:t>学习构造方法</a:t>
            </a:r>
            <a:endParaRPr lang="en-US" altLang="zh-CN" dirty="0" smtClean="0"/>
          </a:p>
          <a:p>
            <a:r>
              <a:rPr lang="zh-CN" altLang="en-US" dirty="0" smtClean="0"/>
              <a:t>使用成员方法</a:t>
            </a:r>
            <a:endParaRPr lang="en-US" altLang="zh-CN" dirty="0" smtClean="0"/>
          </a:p>
          <a:p>
            <a:pPr lvl="1"/>
            <a:endParaRPr lang="en-US"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Object</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smtClean="0"/>
              <a:t>Object</a:t>
            </a:r>
            <a:r>
              <a:rPr lang="zh-CN" altLang="en-US" sz="2800" dirty="0" smtClean="0"/>
              <a:t>类概述</a:t>
            </a:r>
            <a:endParaRPr lang="en-US" altLang="zh-CN" sz="2800" dirty="0" smtClean="0"/>
          </a:p>
          <a:p>
            <a:pPr lvl="1">
              <a:defRPr/>
            </a:pPr>
            <a:r>
              <a:rPr lang="zh-CN" altLang="en-US" sz="2300" dirty="0" smtClean="0"/>
              <a:t>类层次结构的根类</a:t>
            </a:r>
            <a:endParaRPr lang="en-US" altLang="zh-CN" sz="2300" dirty="0" smtClean="0"/>
          </a:p>
          <a:p>
            <a:pPr lvl="1">
              <a:defRPr/>
            </a:pPr>
            <a:r>
              <a:rPr lang="zh-CN" altLang="en-US" sz="2300" dirty="0" smtClean="0"/>
              <a:t>所有类都直接或者间接的继承自该类</a:t>
            </a:r>
            <a:endParaRPr lang="en-US" altLang="zh-CN" sz="2300" dirty="0" smtClean="0"/>
          </a:p>
          <a:p>
            <a:pPr>
              <a:defRPr/>
            </a:pPr>
            <a:r>
              <a:rPr lang="zh-CN" altLang="en-US" sz="2800" dirty="0" smtClean="0"/>
              <a:t>构造方法</a:t>
            </a:r>
            <a:endParaRPr lang="en-US" altLang="zh-CN" sz="2800" dirty="0" smtClean="0"/>
          </a:p>
          <a:p>
            <a:pPr lvl="1">
              <a:defRPr/>
            </a:pPr>
            <a:r>
              <a:rPr lang="en-US" altLang="zh-CN" sz="2300" dirty="0" smtClean="0"/>
              <a:t>public Object()</a:t>
            </a:r>
          </a:p>
          <a:p>
            <a:pPr lvl="1">
              <a:defRPr/>
            </a:pPr>
            <a:r>
              <a:rPr lang="zh-CN" altLang="en-US" sz="2300" dirty="0" smtClean="0"/>
              <a:t>回想面向对象中为什么说：</a:t>
            </a:r>
            <a:endParaRPr lang="en-US" altLang="zh-CN" sz="2300" dirty="0" smtClean="0"/>
          </a:p>
          <a:p>
            <a:pPr lvl="2">
              <a:defRPr/>
            </a:pPr>
            <a:r>
              <a:rPr lang="zh-CN" altLang="en-US" sz="1900" dirty="0" smtClean="0"/>
              <a:t>子类的构造方法默认访问的是父类的无参构造方法</a:t>
            </a:r>
            <a:endParaRPr lang="en-US" altLang="zh-CN" sz="1900" dirty="0" smtClean="0"/>
          </a:p>
          <a:p>
            <a:pPr>
              <a:defRPr/>
            </a:pPr>
            <a:r>
              <a:rPr lang="zh-CN" altLang="en-US" sz="2800" dirty="0" smtClean="0"/>
              <a:t>成员方法</a:t>
            </a:r>
            <a:endParaRPr lang="en-US" altLang="zh-CN" sz="2800" dirty="0" smtClean="0"/>
          </a:p>
          <a:p>
            <a:pPr lvl="1">
              <a:defRPr/>
            </a:pPr>
            <a:r>
              <a:rPr lang="en-US" altLang="zh-CN" sz="2300" dirty="0" smtClean="0"/>
              <a:t>public String </a:t>
            </a:r>
            <a:r>
              <a:rPr lang="en-US" altLang="zh-CN" sz="2300" dirty="0" err="1" smtClean="0"/>
              <a:t>toString</a:t>
            </a:r>
            <a:r>
              <a:rPr lang="en-US" altLang="zh-CN" sz="2300" dirty="0" smtClean="0"/>
              <a:t>()</a:t>
            </a:r>
          </a:p>
          <a:p>
            <a:pPr lvl="1">
              <a:defRPr/>
            </a:pPr>
            <a:r>
              <a:rPr lang="en-US" altLang="zh-CN" sz="2300" dirty="0" smtClean="0"/>
              <a:t>public </a:t>
            </a:r>
            <a:r>
              <a:rPr lang="en-US" altLang="zh-CN" sz="2300" dirty="0" err="1" smtClean="0"/>
              <a:t>boolean</a:t>
            </a:r>
            <a:r>
              <a:rPr lang="en-US" altLang="zh-CN" sz="2300" dirty="0" smtClean="0"/>
              <a:t> equals(Object </a:t>
            </a:r>
            <a:r>
              <a:rPr lang="en-US" altLang="zh-CN" sz="2300" dirty="0" err="1" smtClean="0"/>
              <a:t>obj</a:t>
            </a:r>
            <a:r>
              <a:rPr lang="en-US" altLang="zh-CN" sz="2300" dirty="0" smtClean="0"/>
              <a:t>)</a:t>
            </a:r>
          </a:p>
          <a:p>
            <a:pPr lvl="2">
              <a:defRPr/>
            </a:pPr>
            <a:endParaRPr lang="zh-CN" altLang="zh-CN" sz="1900" dirty="0" smtClean="0"/>
          </a:p>
          <a:p>
            <a:pPr lvl="1"/>
            <a:endParaRPr lang="en-US" alt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String</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smtClean="0"/>
              <a:t>String</a:t>
            </a:r>
            <a:r>
              <a:rPr lang="zh-CN" altLang="en-US" sz="2800" dirty="0" smtClean="0"/>
              <a:t>类概述</a:t>
            </a:r>
            <a:endParaRPr lang="en-US" altLang="zh-CN" sz="2800" dirty="0" smtClean="0"/>
          </a:p>
          <a:p>
            <a:pPr lvl="1">
              <a:defRPr/>
            </a:pPr>
            <a:r>
              <a:rPr lang="zh-CN" altLang="en-US" sz="2300" dirty="0" smtClean="0"/>
              <a:t>字符串是由多个字符组成的一串数据</a:t>
            </a:r>
            <a:endParaRPr lang="en-US" altLang="zh-CN" sz="2300" dirty="0" smtClean="0"/>
          </a:p>
          <a:p>
            <a:pPr lvl="1">
              <a:defRPr/>
            </a:pPr>
            <a:r>
              <a:rPr lang="zh-CN" altLang="en-US" sz="2300" dirty="0" smtClean="0"/>
              <a:t>字符串可以看成是字符数组</a:t>
            </a:r>
            <a:endParaRPr lang="en-US" altLang="zh-CN" sz="2300" dirty="0" smtClean="0"/>
          </a:p>
          <a:p>
            <a:pPr>
              <a:defRPr/>
            </a:pPr>
            <a:r>
              <a:rPr lang="zh-CN" altLang="en-US" sz="2800" dirty="0" smtClean="0"/>
              <a:t>构造方法</a:t>
            </a:r>
            <a:endParaRPr lang="en-US" altLang="zh-CN" sz="2800" dirty="0" smtClean="0"/>
          </a:p>
          <a:p>
            <a:pPr lvl="1">
              <a:defRPr/>
            </a:pPr>
            <a:r>
              <a:rPr lang="en-US" altLang="zh-CN" sz="2300" dirty="0" smtClean="0"/>
              <a:t>public String(String original)</a:t>
            </a:r>
          </a:p>
          <a:p>
            <a:pPr lvl="1">
              <a:defRPr/>
            </a:pPr>
            <a:r>
              <a:rPr lang="en-US" altLang="zh-CN" sz="2300" dirty="0" smtClean="0"/>
              <a:t>public String(char[] value)</a:t>
            </a:r>
          </a:p>
          <a:p>
            <a:pPr lvl="1">
              <a:defRPr/>
            </a:pPr>
            <a:r>
              <a:rPr lang="en-US" altLang="zh-CN" sz="2300" dirty="0" smtClean="0"/>
              <a:t>public String(char[] </a:t>
            </a:r>
            <a:r>
              <a:rPr lang="en-US" altLang="zh-CN" sz="2300" dirty="0" err="1" smtClean="0"/>
              <a:t>value,int</a:t>
            </a:r>
            <a:r>
              <a:rPr lang="en-US" altLang="zh-CN" sz="2300" dirty="0" smtClean="0"/>
              <a:t> </a:t>
            </a:r>
            <a:r>
              <a:rPr lang="en-US" altLang="zh-CN" sz="2300" dirty="0" err="1" smtClean="0"/>
              <a:t>offset,int</a:t>
            </a:r>
            <a:r>
              <a:rPr lang="en-US" altLang="zh-CN" sz="2300" dirty="0" smtClean="0"/>
              <a:t> count)</a:t>
            </a:r>
          </a:p>
          <a:p>
            <a:pPr lvl="1">
              <a:defRPr/>
            </a:pPr>
            <a:r>
              <a:rPr lang="zh-CN" altLang="en-US" sz="2300" dirty="0" smtClean="0"/>
              <a:t>直接赋值也可以是一个对象</a:t>
            </a:r>
            <a:endParaRPr lang="en-US" altLang="zh-CN" sz="2300" dirty="0" smtClean="0"/>
          </a:p>
          <a:p>
            <a:pPr lvl="2">
              <a:defRPr/>
            </a:pPr>
            <a:endParaRPr lang="zh-CN" altLang="zh-CN" sz="1900" dirty="0" smtClean="0"/>
          </a:p>
          <a:p>
            <a:pPr lvl="1"/>
            <a:endParaRPr lang="en-US" altLang="zh-C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String</a:t>
            </a:r>
            <a:r>
              <a:rPr lang="zh-CN" altLang="en-US" dirty="0" smtClean="0"/>
              <a:t>创建对象的特点</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通过构造方法创建字符串对象</a:t>
            </a:r>
            <a:endParaRPr lang="en-US" altLang="zh-CN" sz="2800" dirty="0" smtClean="0"/>
          </a:p>
          <a:p>
            <a:pPr lvl="1">
              <a:defRPr/>
            </a:pPr>
            <a:r>
              <a:rPr lang="en-US" altLang="zh-CN" sz="2400" dirty="0" smtClean="0"/>
              <a:t>String s = new String(“hello”);</a:t>
            </a:r>
          </a:p>
          <a:p>
            <a:pPr>
              <a:defRPr/>
            </a:pPr>
            <a:r>
              <a:rPr lang="zh-CN" altLang="en-US" sz="2800" dirty="0" smtClean="0"/>
              <a:t>直接赋值创建字符串对象</a:t>
            </a:r>
            <a:endParaRPr lang="en-US" altLang="zh-CN" sz="2800" dirty="0" smtClean="0"/>
          </a:p>
          <a:p>
            <a:pPr lvl="1">
              <a:defRPr/>
            </a:pPr>
            <a:r>
              <a:rPr lang="en-US" altLang="zh-CN" sz="2300" dirty="0" smtClean="0"/>
              <a:t>String s = “hello”;</a:t>
            </a:r>
            <a:r>
              <a:rPr lang="zh-CN" altLang="en-US" sz="2400" dirty="0" smtClean="0"/>
              <a:t>区别是什么</a:t>
            </a:r>
            <a:r>
              <a:rPr lang="en-US" altLang="zh-CN" sz="2400" dirty="0" smtClean="0"/>
              <a:t>?</a:t>
            </a:r>
            <a:endParaRPr lang="en-US" altLang="zh-CN" sz="2300" dirty="0" smtClean="0"/>
          </a:p>
          <a:p>
            <a:pPr lvl="2">
              <a:defRPr/>
            </a:pPr>
            <a:endParaRPr lang="zh-CN" altLang="zh-CN" sz="1900" dirty="0" smtClean="0"/>
          </a:p>
          <a:p>
            <a:pPr lvl="1"/>
            <a:endParaRPr lang="en-US" altLang="zh-C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String</a:t>
            </a:r>
            <a:r>
              <a:rPr lang="zh-CN" altLang="en-US" dirty="0" smtClean="0"/>
              <a:t>类的练习</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defRPr/>
            </a:pPr>
            <a:r>
              <a:rPr lang="zh-CN" altLang="en-US" dirty="0" smtClean="0"/>
              <a:t>模拟登录</a:t>
            </a:r>
            <a:r>
              <a:rPr lang="en-US" altLang="zh-CN" dirty="0" smtClean="0"/>
              <a:t>,</a:t>
            </a:r>
            <a:r>
              <a:rPr lang="zh-CN" altLang="en-US" dirty="0" smtClean="0"/>
              <a:t>给三次机会</a:t>
            </a:r>
            <a:r>
              <a:rPr lang="en-US" altLang="zh-CN" dirty="0" smtClean="0"/>
              <a:t>,</a:t>
            </a:r>
            <a:r>
              <a:rPr lang="zh-CN" altLang="en-US" dirty="0" smtClean="0"/>
              <a:t>并提示还有几次</a:t>
            </a:r>
            <a:endParaRPr lang="zh-CN" altLang="zh-CN" sz="1900" dirty="0" smtClean="0"/>
          </a:p>
          <a:p>
            <a:pPr marL="342900" lvl="1" indent="-342900">
              <a:buFont typeface="Arial" pitchFamily="34" charset="0"/>
              <a:buChar char="•"/>
              <a:defRPr/>
            </a:pPr>
            <a:r>
              <a:rPr lang="zh-CN" altLang="en-US" dirty="0" smtClean="0"/>
              <a:t>遍历字符串</a:t>
            </a:r>
            <a:r>
              <a:rPr lang="en-US" altLang="zh-CN" dirty="0" smtClean="0"/>
              <a:t>(</a:t>
            </a:r>
            <a:r>
              <a:rPr lang="zh-CN" altLang="en-US" dirty="0" smtClean="0"/>
              <a:t>获取字符串中的每一个字符</a:t>
            </a:r>
            <a:r>
              <a:rPr lang="en-US" altLang="zh-CN" dirty="0" smtClean="0"/>
              <a:t>)</a:t>
            </a:r>
          </a:p>
          <a:p>
            <a:pPr marL="342900" lvl="1" indent="-342900">
              <a:buFont typeface="Arial" pitchFamily="34" charset="0"/>
              <a:buChar char="•"/>
              <a:defRPr/>
            </a:pPr>
            <a:r>
              <a:rPr lang="zh-CN" altLang="en-US" dirty="0" smtClean="0"/>
              <a:t>把</a:t>
            </a:r>
            <a:r>
              <a:rPr lang="zh-CN" altLang="zh-CN" dirty="0" smtClean="0"/>
              <a:t>数组</a:t>
            </a:r>
            <a:r>
              <a:rPr lang="zh-CN" altLang="en-US" dirty="0" smtClean="0"/>
              <a:t>中的数据按照指定个格式</a:t>
            </a:r>
            <a:r>
              <a:rPr lang="zh-CN" altLang="zh-CN" dirty="0" smtClean="0"/>
              <a:t>拼接成一个字符串</a:t>
            </a:r>
            <a:endParaRPr lang="en-US" altLang="zh-CN" dirty="0" smtClean="0"/>
          </a:p>
          <a:p>
            <a:pPr lvl="1">
              <a:defRPr/>
            </a:pPr>
            <a:r>
              <a:rPr lang="zh-CN" altLang="en-US" sz="2300" dirty="0" smtClean="0"/>
              <a:t>举例：</a:t>
            </a:r>
            <a:r>
              <a:rPr lang="en-US" altLang="zh-CN" sz="2300" dirty="0" err="1" smtClean="0"/>
              <a:t>int</a:t>
            </a:r>
            <a:r>
              <a:rPr lang="en-US" altLang="zh-CN" sz="2300" dirty="0" smtClean="0"/>
              <a:t>[] </a:t>
            </a:r>
            <a:r>
              <a:rPr lang="en-US" altLang="zh-CN" sz="2300" dirty="0" err="1" smtClean="0"/>
              <a:t>arr</a:t>
            </a:r>
            <a:r>
              <a:rPr lang="en-US" altLang="zh-CN" sz="2300" dirty="0" smtClean="0"/>
              <a:t> = {1,2,3};</a:t>
            </a:r>
          </a:p>
          <a:p>
            <a:pPr lvl="1">
              <a:defRPr/>
            </a:pPr>
            <a:r>
              <a:rPr lang="zh-CN" altLang="en-US" sz="2300" dirty="0" smtClean="0"/>
              <a:t>输出结果：</a:t>
            </a:r>
            <a:r>
              <a:rPr lang="en-US" altLang="zh-CN" sz="2300" dirty="0" smtClean="0"/>
              <a:t>[1, 2, 3] </a:t>
            </a:r>
            <a:endParaRPr lang="zh-CN" altLang="zh-CN" sz="2300" dirty="0" smtClean="0"/>
          </a:p>
          <a:p>
            <a:pPr marL="342900" lvl="1" indent="-342900">
              <a:buFont typeface="Arial" pitchFamily="34" charset="0"/>
              <a:buChar char="•"/>
              <a:defRPr/>
            </a:pPr>
            <a:r>
              <a:rPr lang="zh-CN" altLang="zh-CN" dirty="0" smtClean="0"/>
              <a:t>字符串反转</a:t>
            </a:r>
            <a:endParaRPr lang="en-US" altLang="zh-CN" dirty="0" smtClean="0"/>
          </a:p>
          <a:p>
            <a:pPr lvl="1">
              <a:defRPr/>
            </a:pPr>
            <a:r>
              <a:rPr lang="zh-CN" altLang="en-US" sz="2300" dirty="0" smtClean="0"/>
              <a:t>举例：键盘录入</a:t>
            </a:r>
            <a:r>
              <a:rPr lang="en-US" altLang="zh-CN" sz="2300" dirty="0" smtClean="0"/>
              <a:t>”</a:t>
            </a:r>
            <a:r>
              <a:rPr lang="en-US" altLang="zh-CN" sz="2300" dirty="0" err="1" smtClean="0"/>
              <a:t>abc</a:t>
            </a:r>
            <a:r>
              <a:rPr lang="en-US" altLang="zh-CN" sz="2300" dirty="0" smtClean="0"/>
              <a:t>”		</a:t>
            </a:r>
          </a:p>
          <a:p>
            <a:pPr lvl="1">
              <a:defRPr/>
            </a:pPr>
            <a:r>
              <a:rPr lang="zh-CN" altLang="en-US" sz="2300" dirty="0" smtClean="0"/>
              <a:t>输出结果：</a:t>
            </a:r>
            <a:r>
              <a:rPr lang="en-US" altLang="zh-CN" sz="2300" dirty="0" smtClean="0"/>
              <a:t>”</a:t>
            </a:r>
            <a:r>
              <a:rPr lang="en-US" altLang="zh-CN" sz="2300" dirty="0" err="1" smtClean="0"/>
              <a:t>cba</a:t>
            </a:r>
            <a:r>
              <a:rPr lang="en-US" altLang="zh-CN" sz="2300" dirty="0" smtClean="0"/>
              <a:t>”</a:t>
            </a:r>
            <a:endParaRPr lang="zh-CN" altLang="zh-CN" sz="2300" dirty="0" smtClean="0"/>
          </a:p>
          <a:p>
            <a:pPr marL="342900" lvl="1" indent="-342900">
              <a:buFont typeface="Arial" pitchFamily="34" charset="0"/>
              <a:buChar char="•"/>
              <a:defRPr/>
            </a:pPr>
            <a:endParaRPr lang="en-US" altLang="zh-CN" dirty="0" smtClean="0"/>
          </a:p>
          <a:p>
            <a:pPr lvl="1"/>
            <a:endParaRPr lang="en-US" altLang="zh-CN" sz="1600"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
            </a:r>
            <a:br>
              <a:rPr lang="en-US" altLang="zh-CN" dirty="0"/>
            </a:br>
            <a:r>
              <a:rPr lang="en-US" altLang="zh-CN" dirty="0" smtClean="0"/>
              <a:t> </a:t>
            </a:r>
            <a:r>
              <a:rPr lang="en-US" altLang="zh-CN" dirty="0" err="1" smtClean="0"/>
              <a:t>StringBuilder</a:t>
            </a:r>
            <a:r>
              <a:rPr lang="en-US" altLang="zh-CN" dirty="0" smtClean="0"/>
              <a:t> </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a:defRPr/>
            </a:pPr>
            <a:r>
              <a:rPr lang="en-US" altLang="zh-CN" sz="2800" dirty="0" err="1" smtClean="0"/>
              <a:t>StringBuilder</a:t>
            </a:r>
            <a:r>
              <a:rPr lang="zh-CN" altLang="en-US" sz="2800" dirty="0" smtClean="0"/>
              <a:t>类概述</a:t>
            </a:r>
            <a:endParaRPr lang="en-US" altLang="zh-CN" sz="2800" dirty="0" smtClean="0"/>
          </a:p>
          <a:p>
            <a:pPr lvl="1">
              <a:defRPr/>
            </a:pPr>
            <a:r>
              <a:rPr lang="zh-CN" altLang="en-US" sz="2300" dirty="0" smtClean="0"/>
              <a:t>我们如果对字符串进行拼接操作，每次拼接，都会构建一个新的</a:t>
            </a:r>
            <a:r>
              <a:rPr lang="en-US" altLang="zh-CN" sz="2300" dirty="0" smtClean="0"/>
              <a:t>String</a:t>
            </a:r>
            <a:r>
              <a:rPr lang="zh-CN" altLang="en-US" sz="2300" dirty="0" smtClean="0"/>
              <a:t>对象，既耗时，又浪费空间。而</a:t>
            </a:r>
            <a:r>
              <a:rPr lang="en-US" altLang="zh-CN" sz="2400" dirty="0" err="1" smtClean="0"/>
              <a:t>StringBuilder</a:t>
            </a:r>
            <a:r>
              <a:rPr lang="zh-CN" altLang="en-US" sz="2300" dirty="0" smtClean="0"/>
              <a:t>就可以解决这个问题</a:t>
            </a:r>
            <a:endParaRPr lang="en-US" altLang="zh-CN" sz="2300" dirty="0" smtClean="0"/>
          </a:p>
          <a:p>
            <a:pPr>
              <a:defRPr/>
            </a:pPr>
            <a:r>
              <a:rPr lang="en-US" altLang="zh-CN" sz="2800" dirty="0" err="1" smtClean="0"/>
              <a:t>StringBuilder</a:t>
            </a:r>
            <a:r>
              <a:rPr lang="zh-CN" altLang="en-US" sz="2800" dirty="0" smtClean="0"/>
              <a:t>和</a:t>
            </a:r>
            <a:r>
              <a:rPr lang="en-US" altLang="zh-CN" sz="2800" dirty="0" smtClean="0"/>
              <a:t>String</a:t>
            </a:r>
            <a:r>
              <a:rPr lang="zh-CN" altLang="en-US" sz="2800" dirty="0" smtClean="0"/>
              <a:t>的区别</a:t>
            </a:r>
            <a:r>
              <a:rPr lang="en-US" altLang="zh-CN" sz="2800" dirty="0" smtClean="0"/>
              <a:t>?</a:t>
            </a:r>
          </a:p>
          <a:p>
            <a:pPr>
              <a:defRPr/>
            </a:pPr>
            <a:r>
              <a:rPr lang="zh-CN" altLang="en-US" sz="2800" dirty="0" smtClean="0"/>
              <a:t>构造方法</a:t>
            </a:r>
            <a:endParaRPr lang="en-US" altLang="zh-CN" sz="2800" dirty="0" smtClean="0"/>
          </a:p>
          <a:p>
            <a:pPr lvl="1">
              <a:defRPr/>
            </a:pPr>
            <a:r>
              <a:rPr lang="en-US" altLang="zh-CN" sz="2300" dirty="0" smtClean="0"/>
              <a:t>public </a:t>
            </a:r>
            <a:r>
              <a:rPr lang="en-US" altLang="zh-CN" sz="2300" dirty="0" err="1" smtClean="0"/>
              <a:t>StringBuilder</a:t>
            </a:r>
            <a:r>
              <a:rPr lang="en-US" altLang="zh-CN" sz="2300" dirty="0" smtClean="0"/>
              <a:t>()</a:t>
            </a:r>
          </a:p>
          <a:p>
            <a:pPr lvl="1">
              <a:defRPr/>
            </a:pPr>
            <a:r>
              <a:rPr lang="en-US" altLang="zh-CN" sz="2300" dirty="0" smtClean="0"/>
              <a:t>public </a:t>
            </a:r>
            <a:r>
              <a:rPr lang="en-US" altLang="zh-CN" sz="2300" dirty="0" err="1" smtClean="0"/>
              <a:t>StringBuilder</a:t>
            </a:r>
            <a:r>
              <a:rPr lang="en-US" altLang="zh-CN" sz="2300" dirty="0" smtClean="0"/>
              <a:t>(String </a:t>
            </a:r>
            <a:r>
              <a:rPr lang="en-US" altLang="zh-CN" sz="2300" dirty="0" err="1" smtClean="0"/>
              <a:t>str</a:t>
            </a:r>
            <a:r>
              <a:rPr lang="en-US" altLang="zh-CN" sz="2300" dirty="0" smtClean="0"/>
              <a:t>)</a:t>
            </a:r>
            <a:r>
              <a:rPr lang="en-US" altLang="en-US" sz="2300" dirty="0" smtClean="0"/>
              <a:t/>
            </a:r>
            <a:br>
              <a:rPr lang="en-US" altLang="en-US" sz="2300" dirty="0" smtClean="0"/>
            </a:br>
            <a:endParaRPr lang="en-US" altLang="zh-CN" sz="2300" dirty="0" smtClean="0"/>
          </a:p>
          <a:p>
            <a:pPr marL="342900" lvl="1" indent="-342900">
              <a:buFont typeface="Arial" pitchFamily="34" charset="0"/>
              <a:buChar char="•"/>
              <a:defRPr/>
            </a:pPr>
            <a:endParaRPr lang="en-US" altLang="zh-CN" dirty="0" smtClean="0"/>
          </a:p>
          <a:p>
            <a:pPr lvl="1"/>
            <a:endParaRPr lang="en-US" altLang="zh-CN"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80481987</TotalTime>
  <Words>1140</Words>
  <Application>Microsoft Office PowerPoint</Application>
  <PresentationFormat>全屏显示(4:3)</PresentationFormat>
  <Paragraphs>177</Paragraphs>
  <Slides>23</Slides>
  <Notes>20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 常用API </vt:lpstr>
      <vt:lpstr> API概述  </vt:lpstr>
      <vt:lpstr> 如何使用帮助文档 </vt:lpstr>
      <vt:lpstr> Object </vt:lpstr>
      <vt:lpstr> String </vt:lpstr>
      <vt:lpstr> String创建对象的特点</vt:lpstr>
      <vt:lpstr> String类的练习 </vt:lpstr>
      <vt:lpstr>  StringBuilder  </vt:lpstr>
      <vt:lpstr> StringBuilder类的常用方法</vt:lpstr>
      <vt:lpstr> StringBuilder的练习</vt:lpstr>
      <vt:lpstr> 数组排序</vt:lpstr>
      <vt:lpstr>  Arrays</vt:lpstr>
      <vt:lpstr>  Arrays类中构造方法问题的思考</vt:lpstr>
      <vt:lpstr> 基本类型包装类概述</vt:lpstr>
      <vt:lpstr> Integer</vt:lpstr>
      <vt:lpstr> int类型和String类型的相互转换</vt:lpstr>
      <vt:lpstr> Integer的练习</vt:lpstr>
      <vt:lpstr> 自动装箱和拆箱</vt:lpstr>
      <vt:lpstr> Date</vt:lpstr>
      <vt:lpstr>  SimpleDateFormat</vt:lpstr>
      <vt:lpstr> Date类的练习</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fqy</cp:lastModifiedBy>
  <cp:revision>603</cp:revision>
  <dcterms:created xsi:type="dcterms:W3CDTF">2015-06-29T07:19:00Z</dcterms:created>
  <dcterms:modified xsi:type="dcterms:W3CDTF">2088-08-27T04:50:08Z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