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18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33" r:id="rId12"/>
    <p:sldId id="334" r:id="rId13"/>
    <p:sldId id="327" r:id="rId14"/>
    <p:sldId id="329" r:id="rId15"/>
    <p:sldId id="332" r:id="rId16"/>
    <p:sldId id="335" r:id="rId17"/>
    <p:sldId id="328" r:id="rId18"/>
    <p:sldId id="330" r:id="rId19"/>
    <p:sldId id="331" r:id="rId20"/>
    <p:sldId id="336" r:id="rId21"/>
    <p:sldId id="337" r:id="rId22"/>
    <p:sldId id="338" r:id="rId23"/>
    <p:sldId id="340" r:id="rId24"/>
    <p:sldId id="341" r:id="rId25"/>
    <p:sldId id="342" r:id="rId26"/>
    <p:sldId id="343" r:id="rId27"/>
    <p:sldId id="344" r:id="rId28"/>
    <p:sldId id="345" r:id="rId29"/>
    <p:sldId id="259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56" autoAdjust="0"/>
    <p:restoredTop sz="92022" autoAdjust="0"/>
  </p:normalViewPr>
  <p:slideViewPr>
    <p:cSldViewPr>
      <p:cViewPr>
        <p:scale>
          <a:sx n="70" d="100"/>
          <a:sy n="70" d="100"/>
        </p:scale>
        <p:origin x="-1368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2088/9/1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BE661-8946-46C5-9F3A-B95DFA39746B}" type="datetimeFigureOut">
              <a:rPr lang="zh-CN" altLang="en-US" smtClean="0"/>
              <a:pPr/>
              <a:t>2088/9/1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0B5F4-7725-47E8-892C-B1BD2065C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0B5F4-7725-47E8-892C-B1BD2065CED0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0B5F4-7725-47E8-892C-B1BD2065CED0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0B5F4-7725-47E8-892C-B1BD2065CED0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0B5F4-7725-47E8-892C-B1BD2065CED0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0B5F4-7725-47E8-892C-B1BD2065CED0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0B5F4-7725-47E8-892C-B1BD2065CED0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0B5F4-7725-47E8-892C-B1BD2065CED0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0B5F4-7725-47E8-892C-B1BD2065CED0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0B5F4-7725-47E8-892C-B1BD2065CED0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0B5F4-7725-47E8-892C-B1BD2065CED0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0B5F4-7725-47E8-892C-B1BD2065CED0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0B5F4-7725-47E8-892C-B1BD2065CED0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2088/9/1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2088/9/1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2088/9/1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2088/9/1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9058" y="2571744"/>
            <a:ext cx="1415773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集合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List</a:t>
            </a:r>
            <a:r>
              <a:rPr lang="zh-CN" altLang="en-US" dirty="0" smtClean="0"/>
              <a:t>集合特有成员方法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2800" dirty="0" smtClean="0"/>
              <a:t>void add(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index,E</a:t>
            </a:r>
            <a:r>
              <a:rPr lang="en-US" altLang="zh-CN" sz="2800" dirty="0" smtClean="0"/>
              <a:t> element):</a:t>
            </a:r>
            <a:r>
              <a:rPr lang="zh-CN" altLang="en-US" sz="2800" dirty="0" smtClean="0"/>
              <a:t>在指定位置添加元素</a:t>
            </a:r>
            <a:endParaRPr lang="en-US" altLang="zh-CN" sz="2800" dirty="0" smtClean="0"/>
          </a:p>
          <a:p>
            <a:pPr>
              <a:defRPr/>
            </a:pPr>
            <a:r>
              <a:rPr lang="en-US" altLang="zh-CN" sz="2800" dirty="0" smtClean="0"/>
              <a:t>E remove(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index):</a:t>
            </a:r>
            <a:r>
              <a:rPr lang="zh-CN" altLang="en-US" sz="2800" dirty="0" smtClean="0"/>
              <a:t>删除指定位置的元素</a:t>
            </a:r>
            <a:endParaRPr lang="en-US" altLang="zh-CN" sz="2800" dirty="0" smtClean="0"/>
          </a:p>
          <a:p>
            <a:pPr>
              <a:defRPr/>
            </a:pPr>
            <a:r>
              <a:rPr lang="en-US" altLang="zh-CN" sz="2800" dirty="0" smtClean="0"/>
              <a:t>E get(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index):</a:t>
            </a:r>
            <a:r>
              <a:rPr lang="zh-CN" altLang="en-US" sz="2800" dirty="0" smtClean="0"/>
              <a:t>获取指定位置的元素</a:t>
            </a:r>
            <a:endParaRPr lang="en-US" altLang="zh-CN" sz="2800" dirty="0" smtClean="0"/>
          </a:p>
          <a:p>
            <a:pPr>
              <a:defRPr/>
            </a:pPr>
            <a:r>
              <a:rPr lang="en-US" altLang="zh-CN" sz="2800" dirty="0" smtClean="0"/>
              <a:t>E set(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index,E</a:t>
            </a:r>
            <a:r>
              <a:rPr lang="en-US" altLang="zh-CN" sz="2800" dirty="0" smtClean="0"/>
              <a:t> element):</a:t>
            </a:r>
            <a:r>
              <a:rPr lang="zh-CN" altLang="en-US" sz="2800" dirty="0" smtClean="0"/>
              <a:t>修改指定位置的元素</a:t>
            </a:r>
            <a:endParaRPr lang="en-US" altLang="zh-CN" sz="28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List</a:t>
            </a:r>
            <a:r>
              <a:rPr lang="zh-CN" altLang="en-US" dirty="0" smtClean="0"/>
              <a:t>集合的普通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循环遍历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2800" dirty="0" smtClean="0"/>
              <a:t>E get(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index):</a:t>
            </a:r>
            <a:r>
              <a:rPr lang="zh-CN" altLang="en-US" sz="2800" dirty="0" smtClean="0"/>
              <a:t>获取指定位置的元素</a:t>
            </a:r>
            <a:endParaRPr lang="en-US" altLang="zh-CN" sz="2800" dirty="0" smtClean="0"/>
          </a:p>
          <a:p>
            <a:pPr>
              <a:defRPr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size():</a:t>
            </a:r>
            <a:r>
              <a:rPr lang="zh-CN" altLang="en-US" sz="2800" dirty="0" smtClean="0"/>
              <a:t>集合的长度，也就是集合中元素的个数</a:t>
            </a:r>
            <a:endParaRPr lang="en-US" altLang="zh-CN" sz="28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List</a:t>
            </a:r>
            <a:r>
              <a:rPr lang="zh-CN" altLang="en-US" dirty="0" smtClean="0"/>
              <a:t>集合的练习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2800" dirty="0" smtClean="0"/>
              <a:t>List</a:t>
            </a:r>
            <a:r>
              <a:rPr lang="zh-CN" altLang="en-US" sz="2800" dirty="0" smtClean="0"/>
              <a:t>集合存储自定义对象并遍历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1900" dirty="0" smtClean="0"/>
              <a:t>提示：自定义一个学生类，给出成员变量</a:t>
            </a:r>
            <a:r>
              <a:rPr lang="en-US" altLang="zh-CN" sz="1900" dirty="0" smtClean="0"/>
              <a:t>name</a:t>
            </a:r>
            <a:r>
              <a:rPr lang="zh-CN" altLang="en-US" sz="1900" dirty="0" smtClean="0"/>
              <a:t>和</a:t>
            </a:r>
            <a:r>
              <a:rPr lang="en-US" altLang="zh-CN" sz="1900" dirty="0" smtClean="0"/>
              <a:t>age</a:t>
            </a:r>
            <a:r>
              <a:rPr lang="zh-CN" altLang="en-US" sz="1900" dirty="0" smtClean="0"/>
              <a:t>。遍历集合的时候，在控制台输出学生对象的成员变量值。</a:t>
            </a:r>
            <a:endParaRPr lang="en-US" altLang="zh-CN" sz="1900" dirty="0" smtClean="0"/>
          </a:p>
          <a:p>
            <a:pPr lvl="1">
              <a:defRPr/>
            </a:pPr>
            <a:r>
              <a:rPr lang="zh-CN" altLang="en-US" sz="1900" dirty="0" smtClean="0"/>
              <a:t>两种方式遍历</a:t>
            </a:r>
            <a:endParaRPr lang="en-US" altLang="zh-CN" sz="1900" dirty="0" smtClean="0"/>
          </a:p>
          <a:p>
            <a:pPr lvl="2">
              <a:defRPr/>
            </a:pPr>
            <a:r>
              <a:rPr lang="zh-CN" altLang="en-US" sz="1500" dirty="0" smtClean="0"/>
              <a:t>迭代器</a:t>
            </a:r>
            <a:endParaRPr lang="en-US" altLang="zh-CN" sz="1500" dirty="0" smtClean="0"/>
          </a:p>
          <a:p>
            <a:pPr lvl="2">
              <a:defRPr/>
            </a:pPr>
            <a:r>
              <a:rPr lang="zh-CN" altLang="en-US" sz="1500" dirty="0" smtClean="0"/>
              <a:t>普通</a:t>
            </a:r>
            <a:r>
              <a:rPr lang="en-US" altLang="zh-CN" sz="1500" dirty="0" smtClean="0"/>
              <a:t>for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List</a:t>
            </a:r>
            <a:r>
              <a:rPr lang="zh-CN" altLang="en-US" dirty="0" smtClean="0"/>
              <a:t>集合特有的列表迭代器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2800" dirty="0" err="1" smtClean="0"/>
              <a:t>ListIterator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300" dirty="0" smtClean="0"/>
              <a:t>通过集合的</a:t>
            </a:r>
            <a:r>
              <a:rPr lang="en-US" altLang="zh-CN" sz="2300" dirty="0" err="1" smtClean="0"/>
              <a:t>listIterator</a:t>
            </a:r>
            <a:r>
              <a:rPr lang="en-US" altLang="zh-CN" sz="2300" dirty="0" smtClean="0"/>
              <a:t>()</a:t>
            </a:r>
            <a:r>
              <a:rPr lang="zh-CN" altLang="en-US" sz="2300" dirty="0" smtClean="0"/>
              <a:t>方法得到</a:t>
            </a:r>
            <a:endParaRPr lang="en-US" altLang="zh-CN" sz="2300" dirty="0" smtClean="0"/>
          </a:p>
          <a:p>
            <a:pPr lvl="2">
              <a:defRPr/>
            </a:pPr>
            <a:r>
              <a:rPr lang="zh-CN" altLang="en-US" sz="2000" dirty="0" smtClean="0"/>
              <a:t>依赖于集合而存在</a:t>
            </a:r>
            <a:endParaRPr lang="en-US" altLang="zh-CN" sz="2000" dirty="0" smtClean="0"/>
          </a:p>
          <a:p>
            <a:pPr lvl="2">
              <a:defRPr/>
            </a:pPr>
            <a:r>
              <a:rPr lang="zh-CN" altLang="en-US" sz="2000" dirty="0" smtClean="0"/>
              <a:t>列表迭代器，</a:t>
            </a:r>
            <a:r>
              <a:rPr lang="en-US" altLang="zh-CN" sz="2000" dirty="0" smtClean="0"/>
              <a:t>List</a:t>
            </a:r>
            <a:r>
              <a:rPr lang="zh-CN" altLang="en-US" sz="2000" dirty="0" smtClean="0"/>
              <a:t>集合特有的迭代器</a:t>
            </a:r>
            <a:endParaRPr lang="en-US" altLang="zh-CN" sz="2000" dirty="0" smtClean="0"/>
          </a:p>
          <a:p>
            <a:pPr lvl="2">
              <a:defRPr/>
            </a:pPr>
            <a:r>
              <a:rPr lang="zh-CN" altLang="en-US" sz="2000" dirty="0" smtClean="0"/>
              <a:t>该迭代器继承了</a:t>
            </a:r>
            <a:r>
              <a:rPr lang="en-US" altLang="zh-CN" sz="2000" dirty="0" err="1" smtClean="0"/>
              <a:t>Iterator</a:t>
            </a:r>
            <a:r>
              <a:rPr lang="zh-CN" altLang="en-US" sz="2000" dirty="0" smtClean="0"/>
              <a:t>迭代器，所以，就可以直接使用</a:t>
            </a:r>
            <a:endParaRPr lang="en-US" altLang="zh-CN" sz="2000" dirty="0" smtClean="0"/>
          </a:p>
          <a:p>
            <a:pPr lvl="2">
              <a:defRPr/>
            </a:pPr>
            <a:r>
              <a:rPr lang="zh-CN" altLang="en-US" sz="2000" dirty="0" smtClean="0"/>
              <a:t>特有功能</a:t>
            </a:r>
            <a:endParaRPr lang="en-US" altLang="zh-CN" sz="2000" dirty="0" smtClean="0"/>
          </a:p>
          <a:p>
            <a:pPr lvl="3">
              <a:defRPr/>
            </a:pPr>
            <a:r>
              <a:rPr lang="en-US" altLang="zh-CN" sz="1600" dirty="0" smtClean="0"/>
              <a:t>Object previous():</a:t>
            </a:r>
            <a:r>
              <a:rPr lang="zh-CN" altLang="en-US" sz="1600" dirty="0" smtClean="0"/>
              <a:t>获取上一个元素</a:t>
            </a:r>
            <a:endParaRPr lang="en-US" altLang="zh-CN" sz="1600" dirty="0" smtClean="0"/>
          </a:p>
          <a:p>
            <a:pPr lvl="3">
              <a:defRPr/>
            </a:pPr>
            <a:r>
              <a:rPr lang="en-US" altLang="zh-CN" sz="1600" dirty="0" err="1" smtClean="0"/>
              <a:t>boolean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hasPrevious</a:t>
            </a:r>
            <a:r>
              <a:rPr lang="en-US" altLang="zh-CN" sz="1600" dirty="0" smtClean="0"/>
              <a:t>():</a:t>
            </a:r>
            <a:r>
              <a:rPr lang="zh-CN" altLang="en-US" sz="1600" dirty="0" smtClean="0"/>
              <a:t>判断是否有元素</a:t>
            </a:r>
            <a:endParaRPr lang="en-US" altLang="zh-CN" sz="1600" dirty="0" smtClean="0"/>
          </a:p>
          <a:p>
            <a:pPr lvl="3">
              <a:defRPr/>
            </a:pPr>
            <a:r>
              <a:rPr lang="zh-CN" altLang="en-US" sz="1600" dirty="0" smtClean="0"/>
              <a:t>注意：</a:t>
            </a:r>
            <a:r>
              <a:rPr lang="en-US" altLang="zh-CN" sz="1600" dirty="0" err="1" smtClean="0"/>
              <a:t>ListIterator</a:t>
            </a:r>
            <a:r>
              <a:rPr lang="zh-CN" altLang="en-US" sz="1600" dirty="0" smtClean="0"/>
              <a:t>可以实现逆向遍历，但是必须先正向遍历，才能逆向遍历，所以一般无意义，不使用。</a:t>
            </a:r>
            <a:endParaRPr lang="en-US" altLang="zh-CN" sz="16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并发修改异常的原因及解决方案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2800" dirty="0" smtClean="0"/>
              <a:t>需求：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300" dirty="0" smtClean="0"/>
              <a:t>我有一个集合：</a:t>
            </a:r>
            <a:r>
              <a:rPr lang="en-US" altLang="zh-CN" sz="2300" dirty="0" smtClean="0"/>
              <a:t>List&lt;String&gt; list = new </a:t>
            </a:r>
            <a:r>
              <a:rPr lang="en-US" altLang="zh-CN" sz="2300" dirty="0" err="1" smtClean="0"/>
              <a:t>ArrayList</a:t>
            </a:r>
            <a:r>
              <a:rPr lang="en-US" altLang="zh-CN" sz="2300" dirty="0" smtClean="0"/>
              <a:t>&lt;String&gt;();</a:t>
            </a:r>
            <a:r>
              <a:rPr lang="zh-CN" altLang="en-US" sz="2300" dirty="0" smtClean="0"/>
              <a:t>里面有三个元素</a:t>
            </a:r>
            <a:r>
              <a:rPr lang="en-US" altLang="zh-CN" sz="2300" dirty="0" err="1" smtClean="0"/>
              <a:t>list.add</a:t>
            </a:r>
            <a:r>
              <a:rPr lang="en-US" altLang="zh-CN" sz="2300" dirty="0" smtClean="0"/>
              <a:t>("hello");</a:t>
            </a:r>
            <a:r>
              <a:rPr lang="en-US" altLang="zh-CN" sz="2300" dirty="0" err="1" smtClean="0"/>
              <a:t>list.add</a:t>
            </a:r>
            <a:r>
              <a:rPr lang="en-US" altLang="zh-CN" sz="2300" dirty="0" smtClean="0"/>
              <a:t>("world");</a:t>
            </a:r>
            <a:r>
              <a:rPr lang="en-US" altLang="zh-CN" sz="2300" dirty="0" err="1" smtClean="0"/>
              <a:t>list.add</a:t>
            </a:r>
            <a:r>
              <a:rPr lang="en-US" altLang="zh-CN" sz="2300" dirty="0" smtClean="0"/>
              <a:t>("java");</a:t>
            </a:r>
          </a:p>
          <a:p>
            <a:pPr lvl="1">
              <a:buNone/>
              <a:defRPr/>
            </a:pPr>
            <a:r>
              <a:rPr lang="en-US" altLang="zh-CN" sz="2300" dirty="0" smtClean="0"/>
              <a:t>	</a:t>
            </a:r>
            <a:r>
              <a:rPr lang="zh-CN" altLang="en-US" sz="2300" dirty="0" smtClean="0"/>
              <a:t>我想判断里面有没有</a:t>
            </a:r>
            <a:r>
              <a:rPr lang="en-US" altLang="zh-CN" sz="2300" dirty="0" smtClean="0"/>
              <a:t>"world"</a:t>
            </a:r>
            <a:r>
              <a:rPr lang="zh-CN" altLang="en-US" sz="2300" dirty="0" smtClean="0"/>
              <a:t>这个元素，如果有，我就添加一个</a:t>
            </a:r>
            <a:r>
              <a:rPr lang="en-US" altLang="zh-CN" sz="2300" dirty="0" smtClean="0"/>
              <a:t>"</a:t>
            </a:r>
            <a:r>
              <a:rPr lang="en-US" altLang="zh-CN" sz="2300" dirty="0" err="1" smtClean="0"/>
              <a:t>javaee</a:t>
            </a:r>
            <a:r>
              <a:rPr lang="en-US" altLang="zh-CN" sz="2300" dirty="0" smtClean="0"/>
              <a:t>"</a:t>
            </a:r>
            <a:r>
              <a:rPr lang="zh-CN" altLang="en-US" sz="2300" dirty="0" smtClean="0"/>
              <a:t>元素，请写代码实现。</a:t>
            </a:r>
            <a:endParaRPr lang="en-US" altLang="zh-CN" sz="2300" dirty="0" smtClean="0"/>
          </a:p>
          <a:p>
            <a:pPr>
              <a:defRPr/>
            </a:pPr>
            <a:r>
              <a:rPr lang="en-US" altLang="zh-CN" sz="2800" dirty="0" err="1" smtClean="0"/>
              <a:t>ConcurrentModificationException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300" dirty="0" smtClean="0"/>
              <a:t>现象</a:t>
            </a:r>
            <a:endParaRPr lang="en-US" altLang="zh-CN" sz="2300" dirty="0" smtClean="0"/>
          </a:p>
          <a:p>
            <a:pPr lvl="1">
              <a:defRPr/>
            </a:pPr>
            <a:r>
              <a:rPr lang="zh-CN" altLang="en-US" sz="2300" dirty="0" smtClean="0"/>
              <a:t>原因</a:t>
            </a:r>
            <a:endParaRPr lang="en-US" altLang="zh-CN" sz="2300" dirty="0" smtClean="0"/>
          </a:p>
          <a:p>
            <a:pPr lvl="1">
              <a:defRPr/>
            </a:pPr>
            <a:r>
              <a:rPr lang="zh-CN" altLang="en-US" sz="2300" dirty="0" smtClean="0"/>
              <a:t>解决方案</a:t>
            </a:r>
            <a:endParaRPr lang="en-US" altLang="zh-CN" sz="2300" dirty="0" smtClean="0"/>
          </a:p>
          <a:p>
            <a:pPr lvl="1">
              <a:defRPr/>
            </a:pPr>
            <a:endParaRPr lang="en-US" altLang="zh-CN" sz="23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增强</a:t>
            </a:r>
            <a:r>
              <a:rPr lang="en-US" altLang="zh-CN" dirty="0" smtClean="0"/>
              <a:t>for</a:t>
            </a:r>
            <a:r>
              <a:rPr lang="zh-CN" altLang="en-US" dirty="0" smtClean="0"/>
              <a:t>的概述及使用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2800" dirty="0" smtClean="0"/>
              <a:t>增强</a:t>
            </a:r>
            <a:r>
              <a:rPr lang="en-US" altLang="zh-CN" sz="2800" dirty="0" smtClean="0"/>
              <a:t>for</a:t>
            </a:r>
            <a:r>
              <a:rPr lang="zh-CN" altLang="en-US" sz="2800" dirty="0" smtClean="0"/>
              <a:t>概述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300" dirty="0" smtClean="0"/>
              <a:t>简化数组和</a:t>
            </a:r>
            <a:r>
              <a:rPr lang="en-US" altLang="zh-CN" sz="2300" dirty="0" smtClean="0"/>
              <a:t>Collection</a:t>
            </a:r>
            <a:r>
              <a:rPr lang="zh-CN" altLang="en-US" sz="2300" dirty="0" smtClean="0"/>
              <a:t>集合的遍历</a:t>
            </a:r>
            <a:endParaRPr lang="en-US" altLang="zh-CN" sz="2300" dirty="0" smtClean="0"/>
          </a:p>
          <a:p>
            <a:pPr>
              <a:defRPr/>
            </a:pPr>
            <a:r>
              <a:rPr lang="zh-CN" altLang="en-US" sz="2800" dirty="0" smtClean="0"/>
              <a:t>格式：</a:t>
            </a:r>
            <a:endParaRPr lang="en-US" altLang="zh-CN" sz="2800" dirty="0" smtClean="0"/>
          </a:p>
          <a:p>
            <a:pPr lvl="1">
              <a:defRPr/>
            </a:pPr>
            <a:r>
              <a:rPr lang="en-US" altLang="zh-CN" sz="2300" dirty="0" smtClean="0"/>
              <a:t>for(</a:t>
            </a:r>
            <a:r>
              <a:rPr lang="zh-CN" altLang="en-US" sz="2300" dirty="0" smtClean="0"/>
              <a:t>元素数据类型 变量 </a:t>
            </a:r>
            <a:r>
              <a:rPr lang="en-US" altLang="zh-CN" sz="2300" dirty="0" smtClean="0"/>
              <a:t>: </a:t>
            </a:r>
            <a:r>
              <a:rPr lang="zh-CN" altLang="en-US" sz="2300" dirty="0" smtClean="0"/>
              <a:t>数组或者</a:t>
            </a:r>
            <a:r>
              <a:rPr lang="en-US" altLang="zh-CN" sz="2300" dirty="0" smtClean="0"/>
              <a:t>Collection</a:t>
            </a:r>
            <a:r>
              <a:rPr lang="zh-CN" altLang="en-US" sz="2300" dirty="0" smtClean="0"/>
              <a:t>集合</a:t>
            </a:r>
            <a:r>
              <a:rPr lang="en-US" altLang="zh-CN" sz="2300" dirty="0" smtClean="0"/>
              <a:t>) {</a:t>
            </a:r>
          </a:p>
          <a:p>
            <a:pPr marL="914400" lvl="2" indent="0">
              <a:buFontTx/>
              <a:buNone/>
              <a:defRPr/>
            </a:pPr>
            <a:r>
              <a:rPr lang="en-US" altLang="zh-CN" sz="2300" dirty="0" smtClean="0"/>
              <a:t>	</a:t>
            </a:r>
            <a:r>
              <a:rPr lang="zh-CN" altLang="en-US" sz="2300" dirty="0" smtClean="0"/>
              <a:t>使用变量即可，该变量就是元素</a:t>
            </a:r>
            <a:endParaRPr lang="en-US" altLang="zh-CN" sz="2300" dirty="0" smtClean="0"/>
          </a:p>
          <a:p>
            <a:pPr marL="457200" lvl="1" indent="0">
              <a:buFontTx/>
              <a:buNone/>
              <a:defRPr/>
            </a:pPr>
            <a:r>
              <a:rPr lang="en-US" altLang="zh-CN" sz="2300" dirty="0" smtClean="0"/>
              <a:t>    }</a:t>
            </a:r>
          </a:p>
          <a:p>
            <a:pPr>
              <a:defRPr/>
            </a:pPr>
            <a:r>
              <a:rPr lang="zh-CN" altLang="en-US" sz="2800" dirty="0" smtClean="0"/>
              <a:t>好处：简化了数组和</a:t>
            </a:r>
            <a:r>
              <a:rPr lang="en-US" altLang="zh-CN" sz="2800" dirty="0" smtClean="0"/>
              <a:t>Collection</a:t>
            </a:r>
            <a:r>
              <a:rPr lang="zh-CN" altLang="en-US" sz="2800" dirty="0" smtClean="0"/>
              <a:t>集合的遍历</a:t>
            </a:r>
            <a:endParaRPr lang="en-US" altLang="zh-CN" sz="2800" dirty="0" smtClean="0"/>
          </a:p>
          <a:p>
            <a:pPr>
              <a:defRPr/>
            </a:pPr>
            <a:r>
              <a:rPr lang="zh-CN" altLang="en-US" sz="2800" dirty="0" smtClean="0"/>
              <a:t>注意事项：增强</a:t>
            </a:r>
            <a:r>
              <a:rPr lang="en-US" altLang="zh-CN" sz="2800" dirty="0" smtClean="0"/>
              <a:t>for</a:t>
            </a:r>
            <a:r>
              <a:rPr lang="zh-CN" altLang="en-US" sz="2800" dirty="0" smtClean="0"/>
              <a:t>的目标要判断是否为</a:t>
            </a:r>
            <a:r>
              <a:rPr lang="en-US" altLang="zh-CN" sz="2800" dirty="0" smtClean="0"/>
              <a:t>null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增强</a:t>
            </a:r>
            <a:r>
              <a:rPr lang="en-US" altLang="zh-CN" dirty="0" smtClean="0"/>
              <a:t>for</a:t>
            </a:r>
            <a:r>
              <a:rPr lang="zh-CN" altLang="en-US" dirty="0" smtClean="0"/>
              <a:t>的练习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2800" dirty="0" smtClean="0"/>
              <a:t>List</a:t>
            </a:r>
            <a:r>
              <a:rPr lang="zh-CN" altLang="en-US" sz="2800" dirty="0" smtClean="0"/>
              <a:t>集合存储自定义对象并遍历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1900" dirty="0" smtClean="0"/>
              <a:t>提示：自定义一个学生类，给出成员变量</a:t>
            </a:r>
            <a:r>
              <a:rPr lang="en-US" altLang="zh-CN" sz="1900" dirty="0" smtClean="0"/>
              <a:t>name</a:t>
            </a:r>
            <a:r>
              <a:rPr lang="zh-CN" altLang="en-US" sz="1900" dirty="0" smtClean="0"/>
              <a:t>和</a:t>
            </a:r>
            <a:r>
              <a:rPr lang="en-US" altLang="zh-CN" sz="1900" dirty="0" smtClean="0"/>
              <a:t>age</a:t>
            </a:r>
            <a:r>
              <a:rPr lang="zh-CN" altLang="en-US" sz="1900" dirty="0" smtClean="0"/>
              <a:t>。遍历集合的时候，在控制台输出学生对象的成员变量值。</a:t>
            </a:r>
            <a:endParaRPr lang="en-US" altLang="zh-CN" sz="1900" dirty="0" smtClean="0"/>
          </a:p>
          <a:p>
            <a:pPr lvl="1">
              <a:defRPr/>
            </a:pPr>
            <a:r>
              <a:rPr lang="zh-CN" altLang="en-US" sz="1900" dirty="0" smtClean="0"/>
              <a:t>遍历方式</a:t>
            </a:r>
            <a:endParaRPr lang="en-US" altLang="zh-CN" sz="1900" dirty="0" smtClean="0"/>
          </a:p>
          <a:p>
            <a:pPr lvl="2">
              <a:defRPr/>
            </a:pPr>
            <a:r>
              <a:rPr lang="zh-CN" altLang="en-US" sz="1500" dirty="0" smtClean="0"/>
              <a:t>增强</a:t>
            </a:r>
            <a:r>
              <a:rPr lang="en-US" altLang="zh-CN" sz="1500" dirty="0" smtClean="0"/>
              <a:t>for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常见数据结构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2800" dirty="0" smtClean="0"/>
              <a:t>栈</a:t>
            </a:r>
            <a:endParaRPr lang="en-US" altLang="zh-CN" sz="2800" dirty="0" smtClean="0"/>
          </a:p>
          <a:p>
            <a:pPr>
              <a:defRPr/>
            </a:pPr>
            <a:r>
              <a:rPr lang="zh-CN" altLang="en-US" sz="2800" dirty="0" smtClean="0"/>
              <a:t>队列</a:t>
            </a:r>
            <a:endParaRPr lang="en-US" altLang="zh-CN" sz="2800" dirty="0" smtClean="0"/>
          </a:p>
          <a:p>
            <a:pPr>
              <a:defRPr/>
            </a:pPr>
            <a:r>
              <a:rPr lang="zh-CN" altLang="en-US" sz="2800" dirty="0" smtClean="0"/>
              <a:t>数组</a:t>
            </a:r>
            <a:endParaRPr lang="en-US" altLang="zh-CN" sz="2800" dirty="0" smtClean="0"/>
          </a:p>
          <a:p>
            <a:pPr>
              <a:defRPr/>
            </a:pPr>
            <a:r>
              <a:rPr lang="zh-CN" altLang="en-US" sz="2800" dirty="0" smtClean="0"/>
              <a:t>链表</a:t>
            </a:r>
          </a:p>
          <a:p>
            <a:pPr>
              <a:buNone/>
              <a:defRPr/>
            </a:pPr>
            <a:endParaRPr lang="en-US" altLang="zh-CN" sz="28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List</a:t>
            </a:r>
            <a:r>
              <a:rPr lang="zh-CN" altLang="en-US" dirty="0" smtClean="0"/>
              <a:t>集合子类特点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2800" dirty="0" err="1" smtClean="0"/>
              <a:t>ArrayList</a:t>
            </a:r>
            <a:r>
              <a:rPr lang="zh-CN" altLang="en-US" sz="2800" dirty="0" smtClean="0"/>
              <a:t>类概述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300" dirty="0" smtClean="0"/>
              <a:t>底层数据结构是数组，查询快，增删慢</a:t>
            </a:r>
            <a:endParaRPr lang="en-US" altLang="zh-CN" sz="2300" dirty="0" smtClean="0"/>
          </a:p>
          <a:p>
            <a:pPr>
              <a:defRPr/>
            </a:pPr>
            <a:r>
              <a:rPr lang="en-US" altLang="zh-CN" sz="2800" dirty="0" err="1" smtClean="0"/>
              <a:t>LinkedList</a:t>
            </a:r>
            <a:r>
              <a:rPr lang="zh-CN" altLang="en-US" sz="2800" dirty="0" smtClean="0"/>
              <a:t>类概述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300" dirty="0" smtClean="0"/>
              <a:t>底层数据结构是链表，查询慢，增删快</a:t>
            </a:r>
            <a:endParaRPr lang="en-US" altLang="zh-CN" sz="2300" dirty="0" smtClean="0"/>
          </a:p>
          <a:p>
            <a:pPr lvl="1">
              <a:defRPr/>
            </a:pPr>
            <a:endParaRPr lang="en-US" altLang="zh-CN" sz="2300" dirty="0" smtClean="0"/>
          </a:p>
          <a:p>
            <a:pPr>
              <a:defRPr/>
            </a:pPr>
            <a:r>
              <a:rPr lang="en-US" altLang="zh-CN" sz="2800" dirty="0" err="1" smtClean="0"/>
              <a:t>ArrayList</a:t>
            </a:r>
            <a:r>
              <a:rPr lang="zh-CN" altLang="en-US" sz="2800" dirty="0" smtClean="0"/>
              <a:t>集合案例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300" dirty="0" smtClean="0"/>
              <a:t>存储字符串并遍历</a:t>
            </a:r>
            <a:endParaRPr lang="en-US" altLang="zh-CN" sz="2300" dirty="0" smtClean="0"/>
          </a:p>
          <a:p>
            <a:pPr lvl="1">
              <a:defRPr/>
            </a:pPr>
            <a:r>
              <a:rPr lang="zh-CN" altLang="en-US" sz="1900" dirty="0" smtClean="0"/>
              <a:t>三种方式遍历</a:t>
            </a:r>
            <a:endParaRPr lang="en-US" altLang="zh-CN" sz="1900" dirty="0" smtClean="0"/>
          </a:p>
          <a:p>
            <a:pPr lvl="2">
              <a:defRPr/>
            </a:pPr>
            <a:r>
              <a:rPr lang="zh-CN" altLang="en-US" sz="1500" dirty="0" smtClean="0"/>
              <a:t>迭代器</a:t>
            </a:r>
            <a:endParaRPr lang="en-US" altLang="zh-CN" sz="1500" dirty="0" smtClean="0"/>
          </a:p>
          <a:p>
            <a:pPr lvl="2">
              <a:defRPr/>
            </a:pPr>
            <a:r>
              <a:rPr lang="zh-CN" altLang="en-US" sz="1500" dirty="0" smtClean="0"/>
              <a:t>普通</a:t>
            </a:r>
            <a:r>
              <a:rPr lang="en-US" altLang="zh-CN" sz="1500" dirty="0" smtClean="0"/>
              <a:t>for</a:t>
            </a:r>
          </a:p>
          <a:p>
            <a:pPr lvl="2">
              <a:defRPr/>
            </a:pPr>
            <a:r>
              <a:rPr lang="zh-CN" altLang="en-US" sz="1500" dirty="0" smtClean="0"/>
              <a:t>增强</a:t>
            </a:r>
            <a:r>
              <a:rPr lang="en-US" altLang="zh-CN" sz="1500" dirty="0" smtClean="0"/>
              <a:t>for</a:t>
            </a:r>
          </a:p>
          <a:p>
            <a:pPr lvl="1">
              <a:defRPr/>
            </a:pPr>
            <a:endParaRPr lang="en-US" altLang="zh-CN" sz="2300" dirty="0" smtClean="0"/>
          </a:p>
          <a:p>
            <a:pPr lvl="1">
              <a:defRPr/>
            </a:pPr>
            <a:endParaRPr lang="en-US" altLang="zh-CN" sz="2300" dirty="0" smtClean="0"/>
          </a:p>
          <a:p>
            <a:pPr lvl="1">
              <a:defRPr/>
            </a:pPr>
            <a:endParaRPr lang="en-US" altLang="zh-CN" sz="2300" dirty="0" smtClean="0"/>
          </a:p>
          <a:p>
            <a:pPr lvl="1">
              <a:buNone/>
              <a:defRPr/>
            </a:pPr>
            <a:endParaRPr lang="en-US" altLang="zh-CN" sz="23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ArrayList</a:t>
            </a:r>
            <a:r>
              <a:rPr lang="zh-CN" altLang="en-US" dirty="0" smtClean="0"/>
              <a:t>集合的练习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2800" dirty="0" err="1" smtClean="0"/>
              <a:t>ArrayList</a:t>
            </a:r>
            <a:r>
              <a:rPr lang="zh-CN" altLang="en-US" sz="2800" dirty="0" smtClean="0"/>
              <a:t>集合存储自定义对象并遍历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1900" dirty="0" smtClean="0"/>
              <a:t>提示：自定义一个学生类，给出成员变量</a:t>
            </a:r>
            <a:r>
              <a:rPr lang="en-US" altLang="zh-CN" sz="1900" dirty="0" smtClean="0"/>
              <a:t>name</a:t>
            </a:r>
            <a:r>
              <a:rPr lang="zh-CN" altLang="en-US" sz="1900" dirty="0" smtClean="0"/>
              <a:t>和</a:t>
            </a:r>
            <a:r>
              <a:rPr lang="en-US" altLang="zh-CN" sz="1900" dirty="0" smtClean="0"/>
              <a:t>age</a:t>
            </a:r>
            <a:r>
              <a:rPr lang="zh-CN" altLang="en-US" sz="1900" dirty="0" smtClean="0"/>
              <a:t>。遍历集合的时候，在控制台输出学生对象的成员变量值。</a:t>
            </a:r>
            <a:endParaRPr lang="en-US" altLang="zh-CN" sz="1900" dirty="0" smtClean="0"/>
          </a:p>
          <a:p>
            <a:pPr lvl="1">
              <a:defRPr/>
            </a:pPr>
            <a:r>
              <a:rPr lang="zh-CN" altLang="en-US" sz="1900" dirty="0" smtClean="0"/>
              <a:t>三种方式遍历</a:t>
            </a:r>
            <a:endParaRPr lang="en-US" altLang="zh-CN" sz="1900" dirty="0" smtClean="0"/>
          </a:p>
          <a:p>
            <a:pPr lvl="2">
              <a:defRPr/>
            </a:pPr>
            <a:r>
              <a:rPr lang="zh-CN" altLang="en-US" sz="1500" dirty="0" smtClean="0"/>
              <a:t>迭代器</a:t>
            </a:r>
            <a:endParaRPr lang="en-US" altLang="zh-CN" sz="1500" dirty="0" smtClean="0"/>
          </a:p>
          <a:p>
            <a:pPr lvl="2">
              <a:defRPr/>
            </a:pPr>
            <a:r>
              <a:rPr lang="zh-CN" altLang="en-US" sz="1500" dirty="0" smtClean="0"/>
              <a:t>普通</a:t>
            </a:r>
            <a:r>
              <a:rPr lang="en-US" altLang="zh-CN" sz="1500" dirty="0" smtClean="0"/>
              <a:t>for</a:t>
            </a:r>
          </a:p>
          <a:p>
            <a:pPr lvl="2">
              <a:defRPr/>
            </a:pPr>
            <a:r>
              <a:rPr lang="zh-CN" altLang="en-US" sz="1500" dirty="0" smtClean="0"/>
              <a:t>增强</a:t>
            </a:r>
            <a:r>
              <a:rPr lang="en-US" altLang="zh-CN" sz="1500" dirty="0" smtClean="0"/>
              <a:t>for</a:t>
            </a:r>
          </a:p>
          <a:p>
            <a:pPr lvl="1">
              <a:defRPr/>
            </a:pPr>
            <a:endParaRPr lang="en-US" altLang="zh-CN" sz="2300" dirty="0" smtClean="0"/>
          </a:p>
          <a:p>
            <a:pPr lvl="1">
              <a:buNone/>
              <a:defRPr/>
            </a:pPr>
            <a:endParaRPr lang="en-US" altLang="zh-CN" sz="23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集合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集合类概述</a:t>
            </a:r>
            <a:endParaRPr lang="en-US" altLang="zh-CN" sz="2400" dirty="0" smtClean="0"/>
          </a:p>
          <a:p>
            <a:r>
              <a:rPr lang="en-US" altLang="zh-CN" sz="2400" dirty="0" smtClean="0"/>
              <a:t>Collection</a:t>
            </a:r>
          </a:p>
          <a:p>
            <a:r>
              <a:rPr lang="zh-CN" altLang="en-US" sz="2400" dirty="0" smtClean="0"/>
              <a:t>迭代器</a:t>
            </a:r>
            <a:endParaRPr lang="en-US" altLang="zh-CN" sz="2400" dirty="0" smtClean="0"/>
          </a:p>
          <a:p>
            <a:r>
              <a:rPr lang="en-US" altLang="zh-CN" sz="2400" dirty="0" smtClean="0"/>
              <a:t>List</a:t>
            </a:r>
          </a:p>
          <a:p>
            <a:r>
              <a:rPr lang="zh-CN" altLang="en-US" sz="2400" dirty="0" smtClean="0"/>
              <a:t>并发修改异常</a:t>
            </a:r>
            <a:endParaRPr lang="en-US" altLang="zh-CN" sz="2400" dirty="0" smtClean="0"/>
          </a:p>
          <a:p>
            <a:r>
              <a:rPr lang="zh-CN" altLang="en-US" sz="2400" dirty="0" smtClean="0"/>
              <a:t>增强</a:t>
            </a:r>
            <a:r>
              <a:rPr lang="en-US" altLang="zh-CN" sz="2400" dirty="0" smtClean="0"/>
              <a:t>for</a:t>
            </a:r>
          </a:p>
          <a:p>
            <a:r>
              <a:rPr lang="zh-CN" altLang="en-US" sz="2400" dirty="0" smtClean="0"/>
              <a:t>数据结构</a:t>
            </a:r>
            <a:endParaRPr lang="en-US" altLang="zh-CN" sz="2400" dirty="0" smtClean="0"/>
          </a:p>
          <a:p>
            <a:r>
              <a:rPr lang="en-US" altLang="zh-CN" sz="2400" dirty="0" smtClean="0"/>
              <a:t>Set</a:t>
            </a:r>
          </a:p>
          <a:p>
            <a:r>
              <a:rPr lang="en-US" altLang="zh-CN" sz="2400" dirty="0" smtClean="0"/>
              <a:t>Map</a:t>
            </a:r>
          </a:p>
          <a:p>
            <a:endParaRPr lang="en-US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Set</a:t>
            </a:r>
            <a:r>
              <a:rPr lang="zh-CN" altLang="en-US" dirty="0" smtClean="0"/>
              <a:t>集合的特点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2800" dirty="0" smtClean="0"/>
              <a:t>Set</a:t>
            </a:r>
            <a:r>
              <a:rPr lang="zh-CN" altLang="en-US" sz="2800" dirty="0" smtClean="0"/>
              <a:t>集合的特点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400" dirty="0" smtClean="0"/>
              <a:t>一个不包含重复元素的 </a:t>
            </a:r>
            <a:r>
              <a:rPr lang="en-US" sz="2400" dirty="0" smtClean="0"/>
              <a:t>collection。</a:t>
            </a:r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en-US" altLang="zh-CN" dirty="0" smtClean="0"/>
              <a:t>Set</a:t>
            </a:r>
            <a:r>
              <a:rPr lang="zh-CN" altLang="en-US" dirty="0" smtClean="0"/>
              <a:t>集合的案例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sz="2400" dirty="0" smtClean="0"/>
              <a:t>存储字符串并遍历</a:t>
            </a:r>
            <a:endParaRPr lang="en-US" altLang="zh-CN" sz="2300" dirty="0" smtClean="0"/>
          </a:p>
          <a:p>
            <a:pPr lvl="1">
              <a:buNone/>
              <a:defRPr/>
            </a:pPr>
            <a:endParaRPr lang="en-US" altLang="zh-CN" sz="2300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HashSet</a:t>
            </a:r>
            <a:r>
              <a:rPr lang="zh-CN" altLang="en-US" dirty="0" smtClean="0"/>
              <a:t>集合保证元素唯一性的原理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2800" dirty="0" err="1" smtClean="0"/>
              <a:t>HashSet</a:t>
            </a:r>
            <a:r>
              <a:rPr lang="zh-CN" altLang="en-US" sz="2800" dirty="0" smtClean="0"/>
              <a:t>如何保证元素唯一性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300" dirty="0" smtClean="0"/>
              <a:t>底层数据结构是哈希表</a:t>
            </a:r>
            <a:endParaRPr lang="en-US" altLang="zh-CN" sz="2300" dirty="0" smtClean="0"/>
          </a:p>
          <a:p>
            <a:pPr lvl="1">
              <a:defRPr/>
            </a:pPr>
            <a:r>
              <a:rPr lang="zh-CN" altLang="en-US" sz="2300" dirty="0" smtClean="0"/>
              <a:t>哈希表依赖于哈希值存储</a:t>
            </a:r>
            <a:endParaRPr lang="en-US" altLang="zh-CN" sz="2300" dirty="0" smtClean="0"/>
          </a:p>
          <a:p>
            <a:pPr lvl="1">
              <a:defRPr/>
            </a:pPr>
            <a:r>
              <a:rPr lang="zh-CN" altLang="en-US" sz="2300" dirty="0" smtClean="0"/>
              <a:t>添加功能底层依赖两个方法：</a:t>
            </a:r>
            <a:endParaRPr lang="en-US" altLang="zh-CN" sz="2300" dirty="0" smtClean="0"/>
          </a:p>
          <a:p>
            <a:pPr lvl="2">
              <a:defRPr/>
            </a:pPr>
            <a:r>
              <a:rPr lang="en-US" altLang="zh-CN" sz="1900" dirty="0" err="1" smtClean="0"/>
              <a:t>int</a:t>
            </a:r>
            <a:r>
              <a:rPr lang="en-US" altLang="zh-CN" sz="1900" dirty="0" smtClean="0"/>
              <a:t> </a:t>
            </a:r>
            <a:r>
              <a:rPr lang="en-US" altLang="zh-CN" sz="1900" dirty="0" err="1" smtClean="0"/>
              <a:t>hashCode</a:t>
            </a:r>
            <a:r>
              <a:rPr lang="en-US" altLang="zh-CN" sz="1900" dirty="0" smtClean="0"/>
              <a:t>()</a:t>
            </a:r>
          </a:p>
          <a:p>
            <a:pPr lvl="2">
              <a:defRPr/>
            </a:pPr>
            <a:r>
              <a:rPr lang="en-US" altLang="zh-CN" sz="1900" dirty="0" err="1" smtClean="0"/>
              <a:t>boolean</a:t>
            </a:r>
            <a:r>
              <a:rPr lang="en-US" altLang="zh-CN" sz="1900" dirty="0" smtClean="0"/>
              <a:t> equals(Object </a:t>
            </a:r>
            <a:r>
              <a:rPr lang="en-US" altLang="zh-CN" sz="1900" dirty="0" err="1" smtClean="0"/>
              <a:t>obj</a:t>
            </a:r>
            <a:r>
              <a:rPr lang="en-US" altLang="zh-CN" sz="1900" dirty="0" smtClean="0"/>
              <a:t>)</a:t>
            </a:r>
          </a:p>
          <a:p>
            <a:pPr lvl="1">
              <a:buNone/>
              <a:defRPr/>
            </a:pPr>
            <a:endParaRPr lang="en-US" altLang="zh-CN" sz="2300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HashSet</a:t>
            </a:r>
            <a:r>
              <a:rPr lang="zh-CN" altLang="en-US" dirty="0" smtClean="0"/>
              <a:t>集合的练习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2800" dirty="0" err="1" smtClean="0"/>
              <a:t>HashSet</a:t>
            </a:r>
            <a:r>
              <a:rPr lang="zh-CN" altLang="en-US" sz="2800" dirty="0" smtClean="0"/>
              <a:t>集合存储自定义对象并遍历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1900" dirty="0" smtClean="0"/>
              <a:t>提示：自定义一个学生类，给出成员变量</a:t>
            </a:r>
            <a:r>
              <a:rPr lang="en-US" altLang="zh-CN" sz="1900" dirty="0" smtClean="0"/>
              <a:t>name</a:t>
            </a:r>
            <a:r>
              <a:rPr lang="zh-CN" altLang="en-US" sz="1900" dirty="0" smtClean="0"/>
              <a:t>和</a:t>
            </a:r>
            <a:r>
              <a:rPr lang="en-US" altLang="zh-CN" sz="1900" dirty="0" smtClean="0"/>
              <a:t>age</a:t>
            </a:r>
            <a:r>
              <a:rPr lang="zh-CN" altLang="en-US" sz="1900" dirty="0" smtClean="0"/>
              <a:t>。遍历集合的时候，在控制台输出学生对象的成员变量值。</a:t>
            </a:r>
            <a:endParaRPr lang="en-US" altLang="zh-CN" sz="1900" dirty="0" smtClean="0"/>
          </a:p>
          <a:p>
            <a:pPr lvl="1">
              <a:defRPr/>
            </a:pPr>
            <a:r>
              <a:rPr lang="zh-CN" altLang="en-US" sz="1900" dirty="0" smtClean="0"/>
              <a:t>两种方式遍历</a:t>
            </a:r>
            <a:endParaRPr lang="en-US" altLang="zh-CN" sz="1900" dirty="0" smtClean="0"/>
          </a:p>
          <a:p>
            <a:pPr lvl="2">
              <a:defRPr/>
            </a:pPr>
            <a:r>
              <a:rPr lang="zh-CN" altLang="en-US" sz="1500" dirty="0" smtClean="0"/>
              <a:t>迭代器</a:t>
            </a:r>
            <a:endParaRPr lang="en-US" altLang="zh-CN" sz="1500" dirty="0" smtClean="0"/>
          </a:p>
          <a:p>
            <a:pPr lvl="2">
              <a:defRPr/>
            </a:pPr>
            <a:r>
              <a:rPr lang="zh-CN" altLang="en-US" sz="1500" dirty="0" smtClean="0"/>
              <a:t>增强</a:t>
            </a:r>
            <a:r>
              <a:rPr lang="en-US" altLang="zh-CN" sz="1500" dirty="0" smtClean="0"/>
              <a:t>for</a:t>
            </a:r>
          </a:p>
          <a:p>
            <a:pPr>
              <a:defRPr/>
            </a:pPr>
            <a:r>
              <a:rPr lang="en-US" altLang="zh-CN" sz="2800" dirty="0" err="1" smtClean="0"/>
              <a:t>HashSet</a:t>
            </a:r>
            <a:r>
              <a:rPr lang="zh-CN" altLang="en-US" sz="2800" dirty="0" smtClean="0"/>
              <a:t>集合存储自定义对象并遍历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1900" dirty="0" smtClean="0"/>
              <a:t>要求：如果对象的成员变量值相同，就认为是同一个元素。</a:t>
            </a:r>
            <a:endParaRPr lang="en-US" altLang="zh-CN" sz="1900" dirty="0" smtClean="0"/>
          </a:p>
          <a:p>
            <a:pPr lvl="1">
              <a:defRPr/>
            </a:pPr>
            <a:r>
              <a:rPr lang="zh-CN" altLang="en-US" sz="1900" dirty="0" smtClean="0"/>
              <a:t>提示：自定义一个学生类，给出成员变量</a:t>
            </a:r>
            <a:r>
              <a:rPr lang="en-US" altLang="zh-CN" sz="1900" dirty="0" smtClean="0"/>
              <a:t>name</a:t>
            </a:r>
            <a:r>
              <a:rPr lang="zh-CN" altLang="en-US" sz="1900" dirty="0" smtClean="0"/>
              <a:t>和</a:t>
            </a:r>
            <a:r>
              <a:rPr lang="en-US" altLang="zh-CN" sz="1900" dirty="0" smtClean="0"/>
              <a:t>age</a:t>
            </a:r>
            <a:r>
              <a:rPr lang="zh-CN" altLang="en-US" sz="1900" dirty="0" smtClean="0"/>
              <a:t>。遍历集合的时候，在控制台输出学生对象的成员变量值。</a:t>
            </a:r>
            <a:endParaRPr lang="en-US" altLang="zh-CN" sz="1900" dirty="0" smtClean="0"/>
          </a:p>
          <a:p>
            <a:pPr lvl="1">
              <a:defRPr/>
            </a:pPr>
            <a:r>
              <a:rPr lang="zh-CN" altLang="en-US" sz="1900" dirty="0" smtClean="0"/>
              <a:t>两种方式遍历</a:t>
            </a:r>
            <a:endParaRPr lang="en-US" altLang="zh-CN" sz="1900" dirty="0" smtClean="0"/>
          </a:p>
          <a:p>
            <a:pPr lvl="2">
              <a:defRPr/>
            </a:pPr>
            <a:r>
              <a:rPr lang="zh-CN" altLang="en-US" sz="1500" dirty="0" smtClean="0"/>
              <a:t>迭代器</a:t>
            </a:r>
            <a:endParaRPr lang="en-US" altLang="zh-CN" sz="1500" dirty="0" smtClean="0"/>
          </a:p>
          <a:p>
            <a:pPr lvl="2">
              <a:defRPr/>
            </a:pPr>
            <a:r>
              <a:rPr lang="zh-CN" altLang="en-US" sz="1500" dirty="0" smtClean="0"/>
              <a:t>增强</a:t>
            </a:r>
            <a:r>
              <a:rPr lang="en-US" altLang="zh-CN" sz="1500" dirty="0" smtClean="0"/>
              <a:t>for</a:t>
            </a:r>
          </a:p>
          <a:p>
            <a:pPr lvl="1">
              <a:buNone/>
              <a:defRPr/>
            </a:pPr>
            <a:endParaRPr lang="en-US" altLang="zh-CN" sz="2300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Map</a:t>
            </a:r>
            <a:r>
              <a:rPr lang="zh-CN" altLang="en-US" dirty="0" smtClean="0"/>
              <a:t>集合的概述和使用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2800" dirty="0" smtClean="0"/>
              <a:t>Map</a:t>
            </a:r>
            <a:r>
              <a:rPr lang="zh-CN" altLang="en-US" sz="2800" dirty="0" smtClean="0"/>
              <a:t>集合概述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将键映射到值的对象。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一个映射不能包含重复的键。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每个键最多只能映射到一个值。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举例：学生的学号和姓名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创建</a:t>
            </a:r>
            <a:r>
              <a:rPr lang="en-US" altLang="zh-CN" sz="2400" dirty="0" smtClean="0"/>
              <a:t>Map</a:t>
            </a:r>
            <a:r>
              <a:rPr lang="zh-CN" altLang="en-US" sz="2400" dirty="0" smtClean="0"/>
              <a:t>集合对象</a:t>
            </a:r>
            <a:endParaRPr lang="en-US" altLang="zh-CN" sz="2400" dirty="0" smtClean="0"/>
          </a:p>
          <a:p>
            <a:pPr lvl="2"/>
            <a:r>
              <a:rPr lang="zh-CN" altLang="en-US" sz="1900" dirty="0" smtClean="0"/>
              <a:t>多态的方式</a:t>
            </a:r>
            <a:endParaRPr lang="en-US" altLang="zh-CN" sz="1900" dirty="0" smtClean="0"/>
          </a:p>
          <a:p>
            <a:pPr lvl="2"/>
            <a:r>
              <a:rPr lang="zh-CN" altLang="en-US" sz="1900" dirty="0" smtClean="0"/>
              <a:t>具体的实现类</a:t>
            </a:r>
            <a:r>
              <a:rPr lang="en-US" altLang="zh-CN" sz="1900" dirty="0" err="1" smtClean="0"/>
              <a:t>HashMap</a:t>
            </a:r>
            <a:endParaRPr lang="en-US" altLang="zh-CN" sz="1900" dirty="0" smtClean="0"/>
          </a:p>
          <a:p>
            <a:pPr lvl="3"/>
            <a:r>
              <a:rPr lang="en-US" altLang="zh-CN" sz="1500" dirty="0" err="1" smtClean="0"/>
              <a:t>HashMap</a:t>
            </a:r>
            <a:r>
              <a:rPr lang="en-US" altLang="zh-CN" sz="1500" dirty="0" smtClean="0"/>
              <a:t>()</a:t>
            </a:r>
          </a:p>
          <a:p>
            <a:pPr lvl="1"/>
            <a:r>
              <a:rPr lang="zh-CN" altLang="en-US" sz="2400" dirty="0" smtClean="0"/>
              <a:t>添加元素</a:t>
            </a:r>
            <a:endParaRPr lang="en-US" altLang="zh-CN" sz="2400" dirty="0" smtClean="0"/>
          </a:p>
          <a:p>
            <a:pPr lvl="2"/>
            <a:r>
              <a:rPr lang="en-US" altLang="zh-CN" sz="2000" dirty="0" smtClean="0"/>
              <a:t>put(K </a:t>
            </a:r>
            <a:r>
              <a:rPr lang="en-US" altLang="zh-CN" sz="2000" dirty="0" err="1" smtClean="0"/>
              <a:t>key,V</a:t>
            </a:r>
            <a:r>
              <a:rPr lang="en-US" altLang="zh-CN" sz="2000" dirty="0" smtClean="0"/>
              <a:t> value):</a:t>
            </a:r>
            <a:r>
              <a:rPr lang="zh-CN" altLang="en-US" sz="2000" dirty="0" smtClean="0"/>
              <a:t>添加元素。</a:t>
            </a:r>
            <a:endParaRPr lang="en-US" altLang="zh-CN" sz="2000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Map</a:t>
            </a:r>
            <a:r>
              <a:rPr lang="zh-CN" altLang="en-US" dirty="0" smtClean="0"/>
              <a:t>集合的成员方法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2800" dirty="0" smtClean="0"/>
              <a:t>V put(K </a:t>
            </a:r>
            <a:r>
              <a:rPr lang="en-US" altLang="zh-CN" sz="2800" dirty="0" err="1" smtClean="0"/>
              <a:t>key,V</a:t>
            </a:r>
            <a:r>
              <a:rPr lang="en-US" altLang="zh-CN" sz="2800" dirty="0" smtClean="0"/>
              <a:t> value):</a:t>
            </a:r>
            <a:r>
              <a:rPr lang="zh-CN" altLang="en-US" sz="2800" dirty="0" smtClean="0"/>
              <a:t>添加元素</a:t>
            </a:r>
            <a:endParaRPr lang="en-US" altLang="zh-CN" sz="2800" dirty="0" smtClean="0"/>
          </a:p>
          <a:p>
            <a:pPr>
              <a:defRPr/>
            </a:pPr>
            <a:r>
              <a:rPr lang="en-US" altLang="zh-CN" sz="2800" dirty="0" smtClean="0"/>
              <a:t>V remove(Object key):</a:t>
            </a:r>
            <a:r>
              <a:rPr lang="zh-CN" altLang="en-US" sz="2800" dirty="0" smtClean="0"/>
              <a:t>根据键删除键值对元素</a:t>
            </a:r>
            <a:endParaRPr lang="en-US" altLang="zh-CN" sz="2800" dirty="0" smtClean="0"/>
          </a:p>
          <a:p>
            <a:pPr>
              <a:defRPr/>
            </a:pPr>
            <a:r>
              <a:rPr lang="en-US" altLang="zh-CN" sz="2800" dirty="0" smtClean="0"/>
              <a:t>void clear():</a:t>
            </a:r>
            <a:r>
              <a:rPr lang="zh-CN" altLang="en-US" sz="2800" dirty="0" smtClean="0"/>
              <a:t>移除所有的键值对元素</a:t>
            </a:r>
            <a:endParaRPr lang="en-US" altLang="zh-CN" sz="2800" dirty="0" smtClean="0"/>
          </a:p>
          <a:p>
            <a:pPr>
              <a:defRPr/>
            </a:pPr>
            <a:r>
              <a:rPr lang="en-US" altLang="zh-CN" sz="2800" dirty="0" err="1" smtClean="0"/>
              <a:t>boolean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containsKey</a:t>
            </a:r>
            <a:r>
              <a:rPr lang="en-US" altLang="zh-CN" sz="2800" dirty="0" smtClean="0"/>
              <a:t>(Object key)</a:t>
            </a:r>
            <a:r>
              <a:rPr lang="zh-CN" altLang="en-US" sz="2800" dirty="0" smtClean="0"/>
              <a:t>：判断集合是否包含指定的键</a:t>
            </a:r>
            <a:endParaRPr lang="en-US" altLang="zh-CN" sz="2800" dirty="0" smtClean="0"/>
          </a:p>
          <a:p>
            <a:pPr>
              <a:defRPr/>
            </a:pPr>
            <a:r>
              <a:rPr lang="en-US" altLang="zh-CN" sz="2800" dirty="0" err="1" smtClean="0"/>
              <a:t>boolean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containsValue</a:t>
            </a:r>
            <a:r>
              <a:rPr lang="en-US" altLang="zh-CN" sz="2800" dirty="0" smtClean="0"/>
              <a:t>(Object value):</a:t>
            </a:r>
            <a:r>
              <a:rPr lang="zh-CN" altLang="en-US" sz="2800" dirty="0" smtClean="0"/>
              <a:t>判断集合是否包含指定的值</a:t>
            </a:r>
            <a:endParaRPr lang="en-US" altLang="zh-CN" sz="2800" dirty="0" smtClean="0"/>
          </a:p>
          <a:p>
            <a:pPr>
              <a:defRPr/>
            </a:pPr>
            <a:r>
              <a:rPr lang="en-US" altLang="zh-CN" sz="2800" dirty="0" err="1" smtClean="0"/>
              <a:t>boolean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isEmpty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：判断集合是否为空</a:t>
            </a:r>
            <a:endParaRPr lang="en-US" altLang="zh-CN" sz="2800" dirty="0" smtClean="0"/>
          </a:p>
          <a:p>
            <a:pPr>
              <a:defRPr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size()</a:t>
            </a:r>
            <a:r>
              <a:rPr lang="zh-CN" altLang="en-US" sz="2800" dirty="0" smtClean="0"/>
              <a:t>：返回集合中的键值对的对数</a:t>
            </a:r>
            <a:endParaRPr lang="en-US" altLang="zh-CN" sz="2800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Map</a:t>
            </a:r>
            <a:r>
              <a:rPr lang="zh-CN" altLang="en-US" dirty="0" smtClean="0"/>
              <a:t>集合的获取方法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2800" dirty="0" smtClean="0"/>
              <a:t>V get(Object key):</a:t>
            </a:r>
            <a:r>
              <a:rPr lang="zh-CN" altLang="en-US" sz="2800" dirty="0" smtClean="0"/>
              <a:t>根据键获取值</a:t>
            </a:r>
            <a:endParaRPr lang="en-US" altLang="zh-CN" sz="2800" dirty="0" smtClean="0"/>
          </a:p>
          <a:p>
            <a:pPr>
              <a:defRPr/>
            </a:pPr>
            <a:r>
              <a:rPr lang="en-US" altLang="zh-CN" sz="2800" dirty="0" smtClean="0"/>
              <a:t>Set&lt;K&gt; </a:t>
            </a:r>
            <a:r>
              <a:rPr lang="en-US" altLang="zh-CN" sz="2800" dirty="0" err="1" smtClean="0"/>
              <a:t>keySet</a:t>
            </a:r>
            <a:r>
              <a:rPr lang="en-US" altLang="zh-CN" sz="2800" dirty="0" smtClean="0"/>
              <a:t>():</a:t>
            </a:r>
            <a:r>
              <a:rPr lang="zh-CN" altLang="en-US" sz="2800" dirty="0" smtClean="0"/>
              <a:t>获取所有键的集合</a:t>
            </a:r>
            <a:endParaRPr lang="en-US" altLang="zh-CN" sz="2800" dirty="0" smtClean="0"/>
          </a:p>
          <a:p>
            <a:pPr>
              <a:defRPr/>
            </a:pPr>
            <a:r>
              <a:rPr lang="en-US" altLang="zh-CN" sz="2800" dirty="0" smtClean="0"/>
              <a:t>Collection&lt;V&gt; values():</a:t>
            </a:r>
            <a:r>
              <a:rPr lang="zh-CN" altLang="en-US" sz="2800" dirty="0" smtClean="0"/>
              <a:t>获取所有值的集合</a:t>
            </a:r>
            <a:endParaRPr lang="en-US" altLang="zh-CN" sz="2800" dirty="0" smtClean="0"/>
          </a:p>
          <a:p>
            <a:pPr>
              <a:defRPr/>
            </a:pPr>
            <a:endParaRPr lang="en-US" altLang="zh-CN" sz="2800" dirty="0" smtClean="0"/>
          </a:p>
          <a:p>
            <a:pPr>
              <a:defRPr/>
            </a:pPr>
            <a:r>
              <a:rPr lang="en-US" altLang="zh-CN" sz="2800" dirty="0" smtClean="0"/>
              <a:t>Set&lt;</a:t>
            </a:r>
            <a:r>
              <a:rPr lang="en-US" altLang="zh-CN" sz="2800" dirty="0" err="1" smtClean="0"/>
              <a:t>Map.Entry</a:t>
            </a:r>
            <a:r>
              <a:rPr lang="en-US" altLang="zh-CN" sz="2800" dirty="0" smtClean="0"/>
              <a:t>&lt;K,V&gt;&gt; </a:t>
            </a:r>
            <a:r>
              <a:rPr lang="en-US" altLang="zh-CN" sz="2800" dirty="0" err="1" smtClean="0"/>
              <a:t>entrySet</a:t>
            </a:r>
            <a:r>
              <a:rPr lang="en-US" altLang="zh-CN" sz="2800" dirty="0" smtClean="0"/>
              <a:t>()</a:t>
            </a:r>
          </a:p>
          <a:p>
            <a:pPr lvl="1">
              <a:defRPr/>
            </a:pPr>
            <a:r>
              <a:rPr lang="zh-CN" altLang="en-US" sz="2400" dirty="0" smtClean="0"/>
              <a:t>获取键值对对象的集合</a:t>
            </a:r>
            <a:endParaRPr lang="en-US" altLang="zh-CN" sz="2400" dirty="0" smtClean="0"/>
          </a:p>
          <a:p>
            <a:pPr lvl="1">
              <a:defRPr/>
            </a:pPr>
            <a:r>
              <a:rPr lang="zh-CN" altLang="en-US" sz="2400" dirty="0" smtClean="0"/>
              <a:t>遍历的时候再讲解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Map</a:t>
            </a:r>
            <a:r>
              <a:rPr lang="zh-CN" altLang="en-US" dirty="0" smtClean="0"/>
              <a:t>集合的遍历方式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2800" dirty="0" smtClean="0"/>
              <a:t>方式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：根据键找值</a:t>
            </a:r>
          </a:p>
          <a:p>
            <a:pPr lvl="1">
              <a:defRPr/>
            </a:pPr>
            <a:r>
              <a:rPr lang="zh-CN" altLang="en-US" sz="2400" dirty="0" smtClean="0"/>
              <a:t>获取所有键的集合</a:t>
            </a:r>
          </a:p>
          <a:p>
            <a:pPr lvl="1">
              <a:defRPr/>
            </a:pPr>
            <a:r>
              <a:rPr lang="zh-CN" altLang="en-US" sz="2400" dirty="0" smtClean="0"/>
              <a:t>遍历键的集合，获取到每一个键</a:t>
            </a:r>
          </a:p>
          <a:p>
            <a:pPr lvl="1">
              <a:defRPr/>
            </a:pPr>
            <a:r>
              <a:rPr lang="zh-CN" altLang="en-US" sz="2400" dirty="0" smtClean="0"/>
              <a:t>根据键找值</a:t>
            </a:r>
            <a:endParaRPr lang="en-US" altLang="zh-CN" sz="2400" dirty="0" smtClean="0"/>
          </a:p>
          <a:p>
            <a:pPr lvl="1">
              <a:defRPr/>
            </a:pPr>
            <a:endParaRPr lang="zh-CN" altLang="en-US" sz="2400" dirty="0" smtClean="0"/>
          </a:p>
          <a:p>
            <a:pPr>
              <a:defRPr/>
            </a:pPr>
            <a:r>
              <a:rPr lang="zh-CN" altLang="en-US" sz="2800" dirty="0" smtClean="0"/>
              <a:t>方式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：根据键值对对象找键和值</a:t>
            </a:r>
          </a:p>
          <a:p>
            <a:pPr lvl="1">
              <a:defRPr/>
            </a:pPr>
            <a:r>
              <a:rPr lang="zh-CN" altLang="en-US" sz="2400" dirty="0" smtClean="0"/>
              <a:t>获取所有键值对对象的集合</a:t>
            </a:r>
          </a:p>
          <a:p>
            <a:pPr lvl="1">
              <a:defRPr/>
            </a:pPr>
            <a:r>
              <a:rPr lang="zh-CN" altLang="en-US" sz="2400" dirty="0" smtClean="0"/>
              <a:t>遍历键值对对象的集合，获取到每一个键值对对象</a:t>
            </a:r>
          </a:p>
          <a:p>
            <a:pPr lvl="1">
              <a:defRPr/>
            </a:pPr>
            <a:r>
              <a:rPr lang="zh-CN" altLang="en-US" sz="2400" dirty="0" smtClean="0"/>
              <a:t>根据键值对对象找键和值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HashMap</a:t>
            </a:r>
            <a:r>
              <a:rPr lang="zh-CN" altLang="en-US" dirty="0" smtClean="0"/>
              <a:t>集合的练习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  <a:defRPr/>
            </a:pPr>
            <a:r>
              <a:rPr lang="zh-CN" altLang="en-US" dirty="0" smtClean="0"/>
              <a:t>练习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：两种方式遍历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sz="2400" dirty="0" err="1" smtClean="0"/>
              <a:t>HashMap</a:t>
            </a:r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String,Student</a:t>
            </a:r>
            <a:r>
              <a:rPr lang="en-US" altLang="zh-CN" sz="2400" dirty="0" smtClean="0"/>
              <a:t>&gt;</a:t>
            </a:r>
          </a:p>
          <a:p>
            <a:pPr lvl="1">
              <a:defRPr/>
            </a:pPr>
            <a:r>
              <a:rPr lang="zh-CN" altLang="en-US" sz="2400" dirty="0" smtClean="0"/>
              <a:t>键：</a:t>
            </a:r>
            <a:r>
              <a:rPr lang="en-US" altLang="zh-CN" sz="2400" dirty="0" smtClean="0"/>
              <a:t>String </a:t>
            </a:r>
            <a:r>
              <a:rPr lang="zh-CN" altLang="en-US" sz="2400" dirty="0" smtClean="0"/>
              <a:t>学号</a:t>
            </a:r>
            <a:endParaRPr lang="en-US" altLang="zh-CN" sz="2400" dirty="0" smtClean="0"/>
          </a:p>
          <a:p>
            <a:pPr lvl="1">
              <a:defRPr/>
            </a:pPr>
            <a:r>
              <a:rPr lang="zh-CN" altLang="en-US" sz="2400" dirty="0" smtClean="0"/>
              <a:t>值：</a:t>
            </a:r>
            <a:r>
              <a:rPr lang="en-US" altLang="zh-CN" sz="2400" dirty="0" smtClean="0"/>
              <a:t>Student </a:t>
            </a:r>
            <a:r>
              <a:rPr lang="zh-CN" altLang="en-US" sz="2400" dirty="0" smtClean="0"/>
              <a:t>学生对象</a:t>
            </a:r>
            <a:endParaRPr lang="en-US" altLang="zh-CN" sz="2400" dirty="0" err="1" smtClean="0"/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zh-CN" altLang="en-US" dirty="0" smtClean="0"/>
              <a:t>练习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：任选一种方式遍历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sz="2400" dirty="0" err="1" smtClean="0"/>
              <a:t>HashMap</a:t>
            </a:r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Student,String</a:t>
            </a:r>
            <a:r>
              <a:rPr lang="en-US" altLang="zh-CN" sz="2400" dirty="0" smtClean="0"/>
              <a:t>&gt;</a:t>
            </a:r>
          </a:p>
          <a:p>
            <a:pPr lvl="1">
              <a:defRPr/>
            </a:pPr>
            <a:r>
              <a:rPr lang="zh-CN" altLang="en-US" sz="2400" dirty="0" smtClean="0"/>
              <a:t>键：</a:t>
            </a:r>
            <a:r>
              <a:rPr lang="en-US" altLang="zh-CN" sz="2400" dirty="0" smtClean="0"/>
              <a:t>Student </a:t>
            </a:r>
            <a:r>
              <a:rPr lang="zh-CN" altLang="en-US" sz="2400" dirty="0" smtClean="0"/>
              <a:t>学生对象</a:t>
            </a:r>
            <a:endParaRPr lang="en-US" altLang="zh-CN" sz="2400" dirty="0" smtClean="0"/>
          </a:p>
          <a:p>
            <a:pPr lvl="1">
              <a:defRPr/>
            </a:pPr>
            <a:r>
              <a:rPr lang="zh-CN" altLang="en-US" sz="2400" dirty="0" smtClean="0"/>
              <a:t>值：</a:t>
            </a:r>
            <a:r>
              <a:rPr lang="en-US" altLang="zh-CN" sz="2400" dirty="0" smtClean="0"/>
              <a:t>String </a:t>
            </a:r>
            <a:r>
              <a:rPr lang="zh-CN" altLang="en-US" sz="2400" dirty="0" smtClean="0"/>
              <a:t>学生住址</a:t>
            </a:r>
            <a:endParaRPr lang="en-US" altLang="zh-CN" sz="2400" dirty="0" smtClean="0"/>
          </a:p>
          <a:p>
            <a:pPr lvl="1">
              <a:defRPr/>
            </a:pPr>
            <a:r>
              <a:rPr lang="zh-CN" altLang="en-US" sz="2400" dirty="0" smtClean="0"/>
              <a:t>要求：如果学生对象的成员变量值相同，就说明是同一个键。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集合的嵌套练习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  <a:defRPr/>
            </a:pPr>
            <a:r>
              <a:rPr lang="zh-CN" altLang="en-US" dirty="0" smtClean="0"/>
              <a:t>练习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sz="2400" dirty="0" err="1" smtClean="0"/>
              <a:t>ArrayList</a:t>
            </a:r>
            <a:r>
              <a:rPr lang="zh-CN" altLang="en-US" sz="2400" dirty="0" smtClean="0"/>
              <a:t>嵌套</a:t>
            </a:r>
            <a:r>
              <a:rPr lang="en-US" altLang="zh-CN" sz="2400" dirty="0" err="1" smtClean="0"/>
              <a:t>HashMap</a:t>
            </a:r>
            <a:endParaRPr lang="en-US" altLang="zh-CN" sz="2400" dirty="0" smtClean="0"/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zh-CN" altLang="en-US" dirty="0" smtClean="0"/>
              <a:t>练习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sz="2400" dirty="0" err="1" smtClean="0"/>
              <a:t>HashMap</a:t>
            </a:r>
            <a:r>
              <a:rPr lang="zh-CN" altLang="en-US" sz="2400" dirty="0" smtClean="0"/>
              <a:t>嵌套</a:t>
            </a:r>
            <a:r>
              <a:rPr lang="en-US" altLang="zh-CN" sz="2400" dirty="0" err="1" smtClean="0"/>
              <a:t>ArrayList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集合类概述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sz="2800" dirty="0" smtClean="0"/>
              <a:t>为什么出现集合类？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我们学习的是面向对象编程语言，而面向对象语言对事物的描述是通过对象体现的，为了方便对多个对象进行操作，我们就必须把这多个对象进行存储。而要想存储多个对象，就不能是一个基本的变量，应该是一个容器类型的变量，在我们目前所学过的知识里面，有哪些是容器类型的呢</a:t>
            </a:r>
            <a:r>
              <a:rPr lang="en-US" altLang="zh-CN" sz="2400" dirty="0" smtClean="0"/>
              <a:t>?</a:t>
            </a:r>
            <a:r>
              <a:rPr lang="zh-CN" altLang="en-US" sz="2400" dirty="0" smtClean="0"/>
              <a:t>数组和</a:t>
            </a:r>
            <a:r>
              <a:rPr lang="en-US" altLang="zh-CN" sz="2400" dirty="0" err="1" smtClean="0"/>
              <a:t>StringBuilder</a:t>
            </a:r>
            <a:r>
              <a:rPr lang="zh-CN" altLang="en-US" sz="2400" dirty="0" smtClean="0"/>
              <a:t>。首先说</a:t>
            </a:r>
            <a:r>
              <a:rPr lang="en-US" altLang="zh-CN" sz="2400" dirty="0" err="1" smtClean="0"/>
              <a:t>StringBuilder</a:t>
            </a:r>
            <a:r>
              <a:rPr lang="zh-CN" altLang="en-US" sz="2400" dirty="0" smtClean="0"/>
              <a:t>，它的结果是一个字符串，不一定满足我们的要求，所以我们只能选择数组，而数组的长度是固定的，不能适应变化的需求，在这种情况下，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就提供了集合类供我们使用。由此可见集合的长度是可变的。</a:t>
            </a:r>
            <a:endParaRPr lang="en-US" altLang="zh-CN" sz="1900" dirty="0" smtClean="0"/>
          </a:p>
          <a:p>
            <a:endParaRPr lang="en-US" altLang="zh-CN" sz="28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集合类体系结构图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643049"/>
            <a:ext cx="6286544" cy="4572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Collection</a:t>
            </a:r>
            <a:r>
              <a:rPr lang="zh-CN" altLang="en-US" dirty="0" smtClean="0"/>
              <a:t>集合概述和使用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2800" dirty="0" smtClean="0"/>
              <a:t>Collection</a:t>
            </a:r>
            <a:r>
              <a:rPr lang="zh-CN" altLang="en-US" sz="2800" dirty="0" smtClean="0"/>
              <a:t>集合概述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是单例集合的顶层接口，</a:t>
            </a:r>
            <a:r>
              <a:rPr lang="en-US" altLang="zh-CN" sz="2400" dirty="0" smtClean="0"/>
              <a:t>Collection</a:t>
            </a:r>
            <a:r>
              <a:rPr lang="zh-CN" altLang="en-US" sz="2400" dirty="0" smtClean="0"/>
              <a:t>表示一组对象，这些对象也称为 </a:t>
            </a:r>
            <a:r>
              <a:rPr lang="en-US" altLang="zh-CN" sz="2400" dirty="0" smtClean="0"/>
              <a:t>collection</a:t>
            </a:r>
            <a:r>
              <a:rPr lang="zh-CN" altLang="en-US" sz="2400" dirty="0" smtClean="0"/>
              <a:t>的元素。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JDK </a:t>
            </a:r>
            <a:r>
              <a:rPr lang="zh-CN" altLang="en-US" sz="2400" dirty="0" smtClean="0"/>
              <a:t>不提供此接口的任何直接 实现：它提供更具体的子接口（如 </a:t>
            </a:r>
            <a:r>
              <a:rPr lang="en-US" altLang="zh-CN" sz="2400" dirty="0" smtClean="0"/>
              <a:t>Set </a:t>
            </a:r>
            <a:r>
              <a:rPr lang="zh-CN" altLang="en-US" sz="2400" dirty="0" smtClean="0"/>
              <a:t>和 </a:t>
            </a:r>
            <a:r>
              <a:rPr lang="en-US" altLang="zh-CN" sz="2400" dirty="0" smtClean="0"/>
              <a:t>List</a:t>
            </a:r>
            <a:r>
              <a:rPr lang="zh-CN" altLang="en-US" sz="2400" dirty="0" smtClean="0"/>
              <a:t>）实现。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创建</a:t>
            </a:r>
            <a:r>
              <a:rPr lang="en-US" altLang="zh-CN" sz="2400" dirty="0" smtClean="0"/>
              <a:t>Collection</a:t>
            </a:r>
            <a:r>
              <a:rPr lang="zh-CN" altLang="en-US" sz="2400" dirty="0" smtClean="0"/>
              <a:t>集合对象</a:t>
            </a:r>
            <a:endParaRPr lang="en-US" altLang="zh-CN" sz="2400" dirty="0" smtClean="0"/>
          </a:p>
          <a:p>
            <a:pPr lvl="2"/>
            <a:r>
              <a:rPr lang="zh-CN" altLang="en-US" sz="1900" dirty="0" smtClean="0"/>
              <a:t>多态的方式</a:t>
            </a:r>
            <a:endParaRPr lang="en-US" altLang="zh-CN" sz="1900" dirty="0" smtClean="0"/>
          </a:p>
          <a:p>
            <a:pPr lvl="2"/>
            <a:r>
              <a:rPr lang="zh-CN" altLang="en-US" sz="1900" dirty="0" smtClean="0"/>
              <a:t>具体的实现类</a:t>
            </a:r>
            <a:r>
              <a:rPr lang="en-US" altLang="zh-CN" sz="1900" dirty="0" err="1" smtClean="0"/>
              <a:t>ArrayList</a:t>
            </a:r>
            <a:endParaRPr lang="en-US" altLang="zh-CN" sz="1900" dirty="0" smtClean="0"/>
          </a:p>
          <a:p>
            <a:pPr lvl="3"/>
            <a:r>
              <a:rPr lang="en-US" altLang="zh-CN" sz="1500" dirty="0" err="1" smtClean="0"/>
              <a:t>ArrayList</a:t>
            </a:r>
            <a:r>
              <a:rPr lang="en-US" altLang="zh-CN" sz="1500" dirty="0" smtClean="0"/>
              <a:t>()</a:t>
            </a:r>
          </a:p>
          <a:p>
            <a:pPr lvl="1"/>
            <a:r>
              <a:rPr lang="zh-CN" altLang="en-US" sz="2400" dirty="0" smtClean="0"/>
              <a:t>添加元素</a:t>
            </a:r>
            <a:endParaRPr lang="en-US" altLang="zh-CN" sz="2400" dirty="0" smtClean="0"/>
          </a:p>
          <a:p>
            <a:pPr lvl="2"/>
            <a:r>
              <a:rPr lang="en-US" altLang="zh-CN" sz="1900" dirty="0" smtClean="0"/>
              <a:t>add(E </a:t>
            </a:r>
            <a:r>
              <a:rPr lang="en-US" altLang="zh-CN" sz="1900" dirty="0" err="1" smtClean="0"/>
              <a:t>e</a:t>
            </a:r>
            <a:r>
              <a:rPr lang="en-US" altLang="zh-CN" sz="1900" dirty="0" smtClean="0"/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Collection</a:t>
            </a:r>
            <a:r>
              <a:rPr lang="zh-CN" altLang="en-US" dirty="0" smtClean="0"/>
              <a:t>集合的成员方法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2800" dirty="0" err="1" smtClean="0"/>
              <a:t>boolean</a:t>
            </a:r>
            <a:r>
              <a:rPr lang="en-US" altLang="zh-CN" sz="2800" dirty="0" smtClean="0"/>
              <a:t> add(E </a:t>
            </a:r>
            <a:r>
              <a:rPr lang="en-US" altLang="zh-CN" sz="2800" dirty="0" err="1" smtClean="0"/>
              <a:t>e</a:t>
            </a:r>
            <a:r>
              <a:rPr lang="en-US" altLang="zh-CN" sz="2800" dirty="0" smtClean="0"/>
              <a:t>):</a:t>
            </a:r>
            <a:r>
              <a:rPr lang="zh-CN" altLang="en-US" sz="2800" dirty="0" smtClean="0"/>
              <a:t>添加元素</a:t>
            </a:r>
            <a:endParaRPr lang="en-US" altLang="zh-CN" sz="2800" dirty="0" smtClean="0"/>
          </a:p>
          <a:p>
            <a:pPr>
              <a:defRPr/>
            </a:pPr>
            <a:r>
              <a:rPr lang="en-US" altLang="zh-CN" sz="2800" dirty="0" err="1" smtClean="0"/>
              <a:t>boolean</a:t>
            </a:r>
            <a:r>
              <a:rPr lang="en-US" altLang="zh-CN" sz="2800" dirty="0" smtClean="0"/>
              <a:t> remove(Object o):</a:t>
            </a:r>
            <a:r>
              <a:rPr lang="zh-CN" altLang="en-US" sz="2800" dirty="0" smtClean="0"/>
              <a:t>从集合中移除元素</a:t>
            </a:r>
            <a:endParaRPr lang="en-US" altLang="zh-CN" sz="2800" dirty="0" smtClean="0"/>
          </a:p>
          <a:p>
            <a:pPr>
              <a:defRPr/>
            </a:pPr>
            <a:r>
              <a:rPr lang="en-US" altLang="zh-CN" sz="2800" dirty="0" smtClean="0"/>
              <a:t>void clear():</a:t>
            </a:r>
            <a:r>
              <a:rPr lang="zh-CN" altLang="en-US" sz="2800" dirty="0" smtClean="0"/>
              <a:t>清空集合中的元素</a:t>
            </a:r>
            <a:endParaRPr lang="en-US" altLang="zh-CN" sz="2800" dirty="0" smtClean="0"/>
          </a:p>
          <a:p>
            <a:pPr>
              <a:defRPr/>
            </a:pPr>
            <a:r>
              <a:rPr lang="en-US" altLang="zh-CN" sz="2800" dirty="0" err="1" smtClean="0"/>
              <a:t>boolean</a:t>
            </a:r>
            <a:r>
              <a:rPr lang="en-US" altLang="zh-CN" sz="2800" dirty="0" smtClean="0"/>
              <a:t> contains(Object o):</a:t>
            </a:r>
            <a:r>
              <a:rPr lang="zh-CN" altLang="en-US" sz="2800" dirty="0" smtClean="0"/>
              <a:t>判断集合中是否存在指定的元素</a:t>
            </a:r>
            <a:endParaRPr lang="en-US" altLang="zh-CN" sz="2800" dirty="0" smtClean="0"/>
          </a:p>
          <a:p>
            <a:pPr>
              <a:defRPr/>
            </a:pPr>
            <a:r>
              <a:rPr lang="en-US" altLang="zh-CN" sz="2800" dirty="0" err="1" smtClean="0"/>
              <a:t>boolean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isEmpty</a:t>
            </a:r>
            <a:r>
              <a:rPr lang="en-US" altLang="zh-CN" sz="2800" dirty="0" smtClean="0"/>
              <a:t>():</a:t>
            </a:r>
            <a:r>
              <a:rPr lang="zh-CN" altLang="en-US" sz="2800" dirty="0" smtClean="0"/>
              <a:t>判断集合是否为空</a:t>
            </a:r>
            <a:endParaRPr lang="en-US" altLang="zh-CN" sz="2800" dirty="0" smtClean="0"/>
          </a:p>
          <a:p>
            <a:pPr>
              <a:defRPr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size():</a:t>
            </a:r>
            <a:r>
              <a:rPr lang="zh-CN" altLang="en-US" sz="2800" dirty="0" smtClean="0"/>
              <a:t>集合的长度，也就是集合中元素的个数</a:t>
            </a:r>
            <a:endParaRPr lang="en-US" altLang="zh-CN" sz="28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Collection</a:t>
            </a:r>
            <a:r>
              <a:rPr lang="zh-CN" altLang="en-US" dirty="0" smtClean="0"/>
              <a:t>集合的遍历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2800" dirty="0" err="1" smtClean="0"/>
              <a:t>Iterator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300" dirty="0" smtClean="0"/>
              <a:t>通过集合的</a:t>
            </a:r>
            <a:r>
              <a:rPr lang="en-US" altLang="zh-CN" sz="2300" dirty="0" err="1" smtClean="0"/>
              <a:t>iterator</a:t>
            </a:r>
            <a:r>
              <a:rPr lang="en-US" altLang="zh-CN" sz="2300" dirty="0" smtClean="0"/>
              <a:t>()</a:t>
            </a:r>
            <a:r>
              <a:rPr lang="zh-CN" altLang="en-US" sz="2300" dirty="0" smtClean="0"/>
              <a:t>方法得到</a:t>
            </a:r>
            <a:endParaRPr lang="en-US" altLang="zh-CN" sz="2300" dirty="0" smtClean="0"/>
          </a:p>
          <a:p>
            <a:pPr lvl="2">
              <a:defRPr/>
            </a:pPr>
            <a:r>
              <a:rPr lang="zh-CN" altLang="en-US" sz="2000" dirty="0" smtClean="0"/>
              <a:t>依赖于集合而存在</a:t>
            </a:r>
            <a:endParaRPr lang="en-US" altLang="zh-CN" sz="2000" dirty="0" smtClean="0"/>
          </a:p>
          <a:p>
            <a:pPr lvl="2">
              <a:defRPr/>
            </a:pPr>
            <a:r>
              <a:rPr lang="zh-CN" altLang="en-US" sz="2000" dirty="0" smtClean="0"/>
              <a:t>迭代器，集合的专用遍历方式</a:t>
            </a:r>
            <a:endParaRPr lang="en-US" altLang="zh-CN" sz="2000" dirty="0" smtClean="0"/>
          </a:p>
          <a:p>
            <a:pPr lvl="1">
              <a:defRPr/>
            </a:pPr>
            <a:r>
              <a:rPr lang="en-US" altLang="zh-CN" sz="2400" dirty="0" err="1" smtClean="0"/>
              <a:t>Iterator</a:t>
            </a:r>
            <a:endParaRPr lang="en-US" altLang="zh-CN" sz="2400" dirty="0" smtClean="0"/>
          </a:p>
          <a:p>
            <a:pPr lvl="2">
              <a:defRPr/>
            </a:pPr>
            <a:r>
              <a:rPr lang="en-US" altLang="zh-CN" sz="2000" dirty="0" err="1" smtClean="0"/>
              <a:t>boolean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hasNext</a:t>
            </a:r>
            <a:r>
              <a:rPr lang="en-US" altLang="zh-CN" sz="2000" dirty="0" smtClean="0"/>
              <a:t>():</a:t>
            </a:r>
            <a:r>
              <a:rPr lang="zh-CN" altLang="en-US" sz="2000" dirty="0" smtClean="0"/>
              <a:t>如果仍有元素可以迭代，则返回 </a:t>
            </a:r>
            <a:r>
              <a:rPr lang="en-US" sz="2000" dirty="0" smtClean="0"/>
              <a:t>true。</a:t>
            </a:r>
            <a:endParaRPr lang="en-US" altLang="zh-CN" sz="2000" dirty="0" smtClean="0"/>
          </a:p>
          <a:p>
            <a:pPr lvl="2">
              <a:defRPr/>
            </a:pPr>
            <a:r>
              <a:rPr lang="en-US" altLang="zh-CN" sz="2000" dirty="0" smtClean="0"/>
              <a:t>E next():</a:t>
            </a:r>
            <a:r>
              <a:rPr lang="zh-CN" altLang="en-US" sz="2000" dirty="0" smtClean="0"/>
              <a:t>返回迭代的下一个元素</a:t>
            </a:r>
            <a:endParaRPr lang="en-US" altLang="zh-CN" sz="2000" dirty="0" smtClean="0"/>
          </a:p>
          <a:p>
            <a:pPr lvl="2">
              <a:buNone/>
              <a:defRPr/>
            </a:pPr>
            <a:endParaRPr lang="en-US" altLang="zh-CN" sz="1900" dirty="0" smtClean="0"/>
          </a:p>
          <a:p>
            <a:pPr lvl="1">
              <a:defRPr/>
            </a:pPr>
            <a:endParaRPr lang="en-US" altLang="zh-CN" sz="2300" dirty="0" smtClean="0"/>
          </a:p>
          <a:p>
            <a:pPr lvl="1">
              <a:defRPr/>
            </a:pPr>
            <a:endParaRPr lang="en-US" altLang="zh-CN" sz="2300" dirty="0" smtClean="0"/>
          </a:p>
          <a:p>
            <a:pPr>
              <a:defRPr/>
            </a:pPr>
            <a:endParaRPr lang="en-US" altLang="zh-CN" sz="28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Collection</a:t>
            </a:r>
            <a:r>
              <a:rPr lang="zh-CN" altLang="en-US" dirty="0" smtClean="0"/>
              <a:t>集合的练习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2800" dirty="0" smtClean="0"/>
              <a:t>Collection</a:t>
            </a:r>
            <a:r>
              <a:rPr lang="zh-CN" altLang="en-US" sz="2800" dirty="0" smtClean="0"/>
              <a:t>集合存储自定义对象并遍历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1900" dirty="0" smtClean="0"/>
              <a:t>提示：自定义一个学生类，给出成员变量</a:t>
            </a:r>
            <a:r>
              <a:rPr lang="en-US" altLang="zh-CN" sz="1900" dirty="0" smtClean="0"/>
              <a:t>name</a:t>
            </a:r>
            <a:r>
              <a:rPr lang="zh-CN" altLang="en-US" sz="1900" dirty="0" smtClean="0"/>
              <a:t>和</a:t>
            </a:r>
            <a:r>
              <a:rPr lang="en-US" altLang="zh-CN" sz="1900" dirty="0" smtClean="0"/>
              <a:t>age</a:t>
            </a:r>
            <a:r>
              <a:rPr lang="zh-CN" altLang="en-US" sz="1900" dirty="0" smtClean="0"/>
              <a:t>。遍历集合的时候，在控制台输出学生对象的成员变量值。</a:t>
            </a:r>
            <a:endParaRPr lang="en-US" altLang="zh-CN" sz="1900" dirty="0" smtClean="0"/>
          </a:p>
          <a:p>
            <a:pPr lvl="1">
              <a:defRPr/>
            </a:pPr>
            <a:endParaRPr lang="en-US" altLang="zh-CN" sz="2300" dirty="0" smtClean="0"/>
          </a:p>
          <a:p>
            <a:pPr>
              <a:defRPr/>
            </a:pPr>
            <a:endParaRPr lang="en-US" altLang="zh-CN" sz="28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List</a:t>
            </a:r>
            <a:r>
              <a:rPr lang="zh-CN" altLang="en-US" dirty="0" smtClean="0"/>
              <a:t>集合的特点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2800" dirty="0" smtClean="0"/>
              <a:t>List</a:t>
            </a:r>
            <a:r>
              <a:rPr lang="zh-CN" altLang="en-US" sz="2800" dirty="0" smtClean="0"/>
              <a:t>集合的特点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400" dirty="0" smtClean="0"/>
              <a:t>有序的 </a:t>
            </a:r>
            <a:r>
              <a:rPr lang="en-US" altLang="zh-CN" sz="2400" dirty="0" smtClean="0"/>
              <a:t>collection</a:t>
            </a:r>
            <a:r>
              <a:rPr lang="zh-CN" altLang="en-US" sz="2400" dirty="0" smtClean="0"/>
              <a:t>（也称为序列）。此接口的用户可以对列表中每个元素的插入位置进行精确地控制。用户可以根据元素的整数索引（在列表中的位置）访问元素，并搜索列表中的元素。</a:t>
            </a:r>
            <a:endParaRPr lang="en-US" altLang="zh-CN" sz="2400" dirty="0" smtClean="0"/>
          </a:p>
          <a:p>
            <a:pPr lvl="1">
              <a:defRPr/>
            </a:pPr>
            <a:r>
              <a:rPr lang="zh-CN" altLang="en-US" sz="2400" dirty="0" smtClean="0"/>
              <a:t>与</a:t>
            </a:r>
            <a:r>
              <a:rPr lang="en-US" altLang="zh-CN" sz="2400" dirty="0" smtClean="0"/>
              <a:t>set </a:t>
            </a:r>
            <a:r>
              <a:rPr lang="zh-CN" altLang="en-US" sz="2400" dirty="0" smtClean="0"/>
              <a:t>不同，列表通常允许重复的元素</a:t>
            </a:r>
            <a:endParaRPr lang="en-US" altLang="zh-CN" sz="2300" dirty="0" smtClean="0"/>
          </a:p>
          <a:p>
            <a:pPr>
              <a:defRPr/>
            </a:pPr>
            <a:r>
              <a:rPr lang="en-US" altLang="zh-CN" sz="2800" dirty="0" smtClean="0"/>
              <a:t>List</a:t>
            </a:r>
            <a:r>
              <a:rPr lang="zh-CN" altLang="en-US" sz="2800" dirty="0" smtClean="0"/>
              <a:t>集合的案例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400" dirty="0" smtClean="0"/>
              <a:t>存储字符串并遍历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sz="2400" dirty="0" smtClean="0"/>
              <a:t>存储自定义对象并遍历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练习</a:t>
            </a:r>
            <a:r>
              <a:rPr lang="en-US" altLang="zh-CN" sz="2400" dirty="0" smtClean="0"/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80482895</TotalTime>
  <Words>1335</Words>
  <Application>Microsoft Office PowerPoint</Application>
  <PresentationFormat>全屏显示(4:3)</PresentationFormat>
  <Paragraphs>213</Paragraphs>
  <Slides>29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</vt:lpstr>
      <vt:lpstr>幻灯片 1</vt:lpstr>
      <vt:lpstr> 集合 </vt:lpstr>
      <vt:lpstr> 集合类概述 </vt:lpstr>
      <vt:lpstr> 集合类体系结构图 </vt:lpstr>
      <vt:lpstr> Collection集合概述和使用 </vt:lpstr>
      <vt:lpstr> Collection集合的成员方法</vt:lpstr>
      <vt:lpstr> Collection集合的遍历</vt:lpstr>
      <vt:lpstr> Collection集合的练习</vt:lpstr>
      <vt:lpstr> List集合的特点</vt:lpstr>
      <vt:lpstr> List集合特有成员方法</vt:lpstr>
      <vt:lpstr> List集合的普通for循环遍历 </vt:lpstr>
      <vt:lpstr> List集合的练习</vt:lpstr>
      <vt:lpstr> List集合特有的列表迭代器</vt:lpstr>
      <vt:lpstr> 并发修改异常的原因及解决方案</vt:lpstr>
      <vt:lpstr> 增强for的概述及使用</vt:lpstr>
      <vt:lpstr> 增强for的练习</vt:lpstr>
      <vt:lpstr> 常见数据结构</vt:lpstr>
      <vt:lpstr> List集合子类特点</vt:lpstr>
      <vt:lpstr> ArrayList集合的练习</vt:lpstr>
      <vt:lpstr> Set集合的特点</vt:lpstr>
      <vt:lpstr> HashSet集合保证元素唯一性的原理</vt:lpstr>
      <vt:lpstr> HashSet集合的练习</vt:lpstr>
      <vt:lpstr> Map集合的概述和使用</vt:lpstr>
      <vt:lpstr> Map集合的成员方法</vt:lpstr>
      <vt:lpstr> Map集合的获取方法</vt:lpstr>
      <vt:lpstr> Map集合的遍历方式</vt:lpstr>
      <vt:lpstr> HashMap集合的练习</vt:lpstr>
      <vt:lpstr> 集合的嵌套练习</vt:lpstr>
      <vt:lpstr>幻灯片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fqy</cp:lastModifiedBy>
  <cp:revision>560</cp:revision>
  <dcterms:created xsi:type="dcterms:W3CDTF">2015-06-29T07:19:00Z</dcterms:created>
  <dcterms:modified xsi:type="dcterms:W3CDTF">2088-08-31T19:01:54Z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