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61" r:id="rId4"/>
    <p:sldId id="262" r:id="rId5"/>
    <p:sldId id="263" r:id="rId6"/>
    <p:sldId id="265" r:id="rId7"/>
    <p:sldId id="387" r:id="rId8"/>
    <p:sldId id="309" r:id="rId9"/>
    <p:sldId id="415" r:id="rId10"/>
    <p:sldId id="360" r:id="rId11"/>
    <p:sldId id="310" r:id="rId12"/>
    <p:sldId id="416" r:id="rId13"/>
    <p:sldId id="417" r:id="rId14"/>
    <p:sldId id="418" r:id="rId15"/>
    <p:sldId id="362" r:id="rId16"/>
    <p:sldId id="393" r:id="rId17"/>
    <p:sldId id="364" r:id="rId18"/>
    <p:sldId id="366" r:id="rId19"/>
    <p:sldId id="367" r:id="rId20"/>
    <p:sldId id="368" r:id="rId21"/>
    <p:sldId id="369" r:id="rId22"/>
    <p:sldId id="413" r:id="rId23"/>
    <p:sldId id="370" r:id="rId24"/>
    <p:sldId id="419" r:id="rId25"/>
    <p:sldId id="395" r:id="rId26"/>
    <p:sldId id="420" r:id="rId27"/>
    <p:sldId id="375" r:id="rId28"/>
    <p:sldId id="402" r:id="rId29"/>
    <p:sldId id="404" r:id="rId30"/>
    <p:sldId id="406" r:id="rId31"/>
    <p:sldId id="412" r:id="rId32"/>
    <p:sldId id="421" r:id="rId33"/>
    <p:sldId id="422" r:id="rId34"/>
    <p:sldId id="423" r:id="rId35"/>
    <p:sldId id="424" r:id="rId36"/>
    <p:sldId id="25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7" autoAdjust="0"/>
    <p:restoredTop sz="88497" autoAdjust="0"/>
  </p:normalViewPr>
  <p:slideViewPr>
    <p:cSldViewPr>
      <p:cViewPr varScale="1">
        <p:scale>
          <a:sx n="65" d="100"/>
          <a:sy n="65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7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4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63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0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17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10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20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54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3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1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17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51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9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8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3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9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vi/13.04_&#32534;&#35793;&#26102;&#24322;&#24120;&#21644;&#36816;&#34892;&#26102;&#24322;&#24120;&#30340;&#21306;&#2103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vi/13.05_&#24322;&#24120;&#22788;&#29702;&#26041;&#26696;throws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vi/13.06_File&#31867;&#30340;&#27010;&#36848;&#21644;&#26500;&#36896;&#26041;&#2786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vi/13.07_File&#31867;&#30340;&#21019;&#24314;&#21151;&#3302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vi/13.08_File&#31867;&#30340;&#21024;&#38500;&#21151;&#3302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avi/13.09_File&#31867;&#30340;&#21028;&#26029;&#21644;&#33719;&#21462;&#21151;&#33021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avi/13.10_IO&#27969;&#30340;&#27010;&#36848;&#21644;&#20998;&#31867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avi/13.11_FileOutputStream&#20889;&#25968;&#25454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avi/13.12_FileOutputStream&#20889;&#25968;&#25454;&#30340;&#19977;&#31181;&#26041;&#24335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vi/13.13_FileOutputStream&#22914;&#20309;&#23454;&#29616;&#25442;&#34892;&#21644;&#36861;&#21152;&#20889;&#25968;&#25454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avi/13.14_FileOutputStream&#20889;&#25968;&#25454;&#21152;&#20837;&#24322;&#24120;&#22788;&#29702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avi/13.15_FileInputStream&#35835;&#25968;&#25454;&#26041;&#24335;1&#19968;&#27425;&#35835;&#21462;&#19968;&#20010;&#23383;&#3341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avi/13.16_FileInputStream&#35835;&#25968;&#25454;&#26041;&#24335;2&#19968;&#27425;&#35835;&#21462;&#19968;&#20010;&#23383;&#33410;&#25968;&#3245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avi/13.17_&#23383;&#33410;&#27969;&#32451;&#20064;&#20043;&#22797;&#21046;&#25991;&#26412;&#25991;&#2021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avi/13.18_&#23383;&#33410;&#27969;&#32451;&#20064;&#20043;&#22797;&#21046;&#22270;&#29255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avi/13.01_&#24322;&#24120;&#30340;&#27010;&#36848;&#21644;&#32487;&#25215;&#20307;&#31995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vi/13.02_JVM&#38024;&#23545;&#24322;&#24120;&#30340;&#40664;&#35748;&#22788;&#29702;&#26041;&#2433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vi/13.03_&#24322;&#24120;&#22788;&#29702;&#26041;&#26696;try_catch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2471991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编写一段代码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要求代码中会产生索引越界异常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try...catch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进行处理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定义数组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在打印语句中访问不存在的索引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将可能发生问题的代码用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:catch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中捕获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IndexOutOfBoundsException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对异常进行处理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printStackTrace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打印出异常信息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try…catch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1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86258" y="1588586"/>
            <a:ext cx="8190198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75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：阐述编译时异常和运行时异常的区别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时异常和运行时异常的区别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能够说出两种异常的区别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2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编译时异常和运行时异常的区别是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编译时异常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//TODO: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运行时异常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//TODO: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时异常和运行时异常的区别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40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86258" y="1588586"/>
            <a:ext cx="8190198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75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：阐述异常处理方案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如果抛出的是运行时异常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有什么效果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15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53307" y="2707796"/>
            <a:ext cx="9189106" cy="1728193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02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99418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File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2.1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File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类的概述和构造方法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2.2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File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类的创建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2.3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File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类的删除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.4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File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类的判断和获取功能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7717" y="1218791"/>
            <a:ext cx="1536151" cy="820891"/>
            <a:chOff x="525732" y="3741210"/>
            <a:chExt cx="1536151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715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异常</a:t>
              </a:r>
              <a:endParaRPr lang="id-ID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5412975"/>
            <a:ext cx="2156294" cy="820891"/>
            <a:chOff x="545316" y="4142099"/>
            <a:chExt cx="2156294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14237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IO(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字节流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)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2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类的概述和构造方法的使用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类的概述和构造方法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文件和文件夹都可以通过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类封装成对象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66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类的三种构造方法将硬盘中的文件或文件夹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File(String pathname)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File(String parent, String child)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File(File parent, String child)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File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类的概述和构造方法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(3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0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类创建功能的案例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类的创建功能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熟悉课上三个创建方法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85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类的删除功能的案例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类的删除功能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方法只能删除的是空文件夹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相对路径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绝对路径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类的删除功能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使用相对路径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用创建方法在当前项目下准备文件和文件夹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将创建好的文件或文件夹封装成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方法删除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File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类的删除功能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(7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37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28"/>
          <p:cNvSpPr txBox="1"/>
          <p:nvPr/>
        </p:nvSpPr>
        <p:spPr>
          <a:xfrm>
            <a:off x="2123728" y="2525013"/>
            <a:ext cx="309024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阐述异常的概念和分类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143977" y="4274749"/>
            <a:ext cx="3630461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阐述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流的应用场景和分类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5" name="TextBox 128"/>
          <p:cNvSpPr txBox="1"/>
          <p:nvPr/>
        </p:nvSpPr>
        <p:spPr>
          <a:xfrm>
            <a:off x="2144359" y="3080235"/>
            <a:ext cx="3323069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独立编写处理异常的案例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8" name="TextBox 128"/>
          <p:cNvSpPr txBox="1"/>
          <p:nvPr/>
        </p:nvSpPr>
        <p:spPr>
          <a:xfrm>
            <a:off x="2143976" y="4963346"/>
            <a:ext cx="616801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独立编写使用字节流复制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文本文件或者图片的案例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3650411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独立编写测试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File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类创建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\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删除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\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获取功能的案例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：独立编写测试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类的判断和获取功能的案例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类的判断和获取功能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熟练掌握课上方法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69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8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判断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  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isDirectory</a:t>
            </a:r>
            <a:r>
              <a:rPr lang="en-US" altLang="zh-CN" dirty="0"/>
              <a:t>():</a:t>
            </a:r>
            <a:r>
              <a:rPr lang="zh-CN" altLang="en-US" dirty="0"/>
              <a:t>判断是否是</a:t>
            </a:r>
            <a:r>
              <a:rPr lang="zh-CN" altLang="en-US" dirty="0" smtClean="0"/>
              <a:t>目录</a:t>
            </a:r>
          </a:p>
          <a:p>
            <a:r>
              <a:rPr lang="en-US" altLang="zh-CN" dirty="0" smtClean="0"/>
              <a:t>  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isFile</a:t>
            </a:r>
            <a:r>
              <a:rPr lang="en-US" altLang="zh-CN" dirty="0" smtClean="0"/>
              <a:t>():</a:t>
            </a:r>
            <a:r>
              <a:rPr lang="zh-CN" altLang="en-US" dirty="0" smtClean="0"/>
              <a:t>判断是否是文件</a:t>
            </a:r>
          </a:p>
          <a:p>
            <a:r>
              <a:rPr lang="en-US" altLang="zh-CN" dirty="0" smtClean="0"/>
              <a:t>  </a:t>
            </a:r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exists():</a:t>
            </a:r>
            <a:r>
              <a:rPr lang="zh-CN" altLang="en-US" dirty="0"/>
              <a:t>判断是否存在</a:t>
            </a:r>
          </a:p>
          <a:p>
            <a:r>
              <a:rPr lang="zh-CN" altLang="en-US" dirty="0" smtClean="0"/>
              <a:t>获取</a:t>
            </a:r>
            <a:r>
              <a:rPr lang="zh-CN" altLang="en-US" dirty="0"/>
              <a:t>功能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public String </a:t>
            </a:r>
            <a:r>
              <a:rPr lang="en-US" altLang="zh-CN" dirty="0" err="1"/>
              <a:t>getAbsolutePath</a:t>
            </a:r>
            <a:r>
              <a:rPr lang="en-US" altLang="zh-CN" dirty="0"/>
              <a:t>():</a:t>
            </a:r>
            <a:r>
              <a:rPr lang="zh-CN" altLang="en-US" dirty="0"/>
              <a:t>获取绝对路径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public </a:t>
            </a:r>
            <a:r>
              <a:rPr lang="en-US" altLang="zh-CN" dirty="0"/>
              <a:t>String </a:t>
            </a:r>
            <a:r>
              <a:rPr lang="en-US" altLang="zh-CN" dirty="0" err="1"/>
              <a:t>getPath</a:t>
            </a:r>
            <a:r>
              <a:rPr lang="en-US" altLang="zh-CN" dirty="0"/>
              <a:t>():</a:t>
            </a:r>
            <a:r>
              <a:rPr lang="zh-CN" altLang="en-US" dirty="0"/>
              <a:t>获取相对路径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public String </a:t>
            </a:r>
            <a:r>
              <a:rPr lang="en-US" altLang="zh-CN" dirty="0" err="1"/>
              <a:t>getName</a:t>
            </a:r>
            <a:r>
              <a:rPr lang="en-US" altLang="zh-CN" dirty="0"/>
              <a:t>():</a:t>
            </a:r>
            <a:r>
              <a:rPr lang="zh-CN" altLang="en-US" dirty="0"/>
              <a:t>获取名称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类的判断和获取功能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87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4293096"/>
            <a:ext cx="10081120" cy="2088232"/>
            <a:chOff x="525732" y="1268759"/>
            <a:chExt cx="9937104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03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165301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IO(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字节流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)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8280920" cy="1146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3.1 IO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流的概述和分类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3.7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FileInputStream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读数据方式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3.2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FileOutputStream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写数据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          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次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读取一个字节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数组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3.3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FileOutputStream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写数据的三种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方式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3.8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流练习之复制文本文件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3.4 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FileOutputStream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如何实现换行和追加写数据 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3.9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字节流练习之复制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图片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3.5 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FileOutputStream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写数据加入异常处理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</a:p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3.6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FileInputStream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读数据方式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一次读取一个字节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1196752"/>
            <a:ext cx="1536151" cy="820891"/>
            <a:chOff x="525732" y="3741210"/>
            <a:chExt cx="1536151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715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异常</a:t>
              </a:r>
              <a:endParaRPr lang="id-ID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2996952"/>
            <a:ext cx="1662569" cy="820891"/>
            <a:chOff x="545316" y="4142099"/>
            <a:chExt cx="1662569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9300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File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2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572191" y="1556792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603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流的概述和分类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IO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流的概述和分类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83568" y="3674925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/>
              <a:t>IO</a:t>
            </a:r>
            <a:r>
              <a:rPr lang="zh-CN" altLang="en-US" dirty="0" smtClean="0"/>
              <a:t>流的作用和分类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970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流按照类型分为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流按照流向分为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流的概述和分类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6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099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写数据的案例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字节流写出数据的三个步骤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7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需求 </a:t>
            </a:r>
            <a:r>
              <a:rPr lang="en-US" altLang="zh-CN" dirty="0" smtClean="0"/>
              <a:t>: </a:t>
            </a:r>
            <a:r>
              <a:rPr lang="zh-CN" altLang="en-US" dirty="0" smtClean="0"/>
              <a:t>向当前项目下的</a:t>
            </a:r>
            <a:r>
              <a:rPr lang="en-US" altLang="zh-CN" dirty="0" smtClean="0"/>
              <a:t>info.txt</a:t>
            </a:r>
            <a:r>
              <a:rPr lang="zh-CN" altLang="en-US" dirty="0" smtClean="0"/>
              <a:t>文件中写出</a:t>
            </a:r>
            <a:r>
              <a:rPr lang="en-US" altLang="zh-CN" dirty="0" smtClean="0"/>
              <a:t>abdcd5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创建输出流对象关联</a:t>
            </a:r>
            <a:r>
              <a:rPr lang="en-US" altLang="zh-CN" dirty="0" smtClean="0"/>
              <a:t>info.txt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第二步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方法写出数据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第三步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释放资源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写数据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71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26502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902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的三种方式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写数据的案例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写数据的三种方式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写出数据的三种方式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6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32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：独立编写实现换行和追加写数据的案例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如何实现换行和追加写数据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文件的追加写入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0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902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写数据加入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异常处理的案例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.5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FileOutputStream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写数据加入异常处理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try..catch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…finally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56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339752" y="2448153"/>
            <a:ext cx="963064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异常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9" name="TextBox 128"/>
          <p:cNvSpPr txBox="1"/>
          <p:nvPr/>
        </p:nvSpPr>
        <p:spPr>
          <a:xfrm>
            <a:off x="2339752" y="3105467"/>
            <a:ext cx="1126570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File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类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0" name="TextBox 128"/>
          <p:cNvSpPr txBox="1"/>
          <p:nvPr/>
        </p:nvSpPr>
        <p:spPr>
          <a:xfrm>
            <a:off x="2324762" y="436229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1" name="TextBox 128"/>
          <p:cNvSpPr txBox="1"/>
          <p:nvPr/>
        </p:nvSpPr>
        <p:spPr>
          <a:xfrm>
            <a:off x="2324762" y="3702180"/>
            <a:ext cx="1673195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IO(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字节流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一次读取一个字符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.6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读数据方式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一次读取一个字节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读取到文件末尾的标记值是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53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读取当前项目下的某个文件并将读取到的字符打印在控制台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创建输入流对象关联文件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循环不断调用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方法读取数据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将读取到的数据强转成字符并打印在控制台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释放资源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读数据方式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一次读取一个字节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93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632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：独立使用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一次读取一个字节数组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.7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FileInputStream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读数据方式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一次读取一个字节数组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read(byte[] b)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将数据读取到数组中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返回是读取到了多少有效字节个数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41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：独立编写字节流练习值复制文本文件的案例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.8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流练习之复制文本文件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输入流关联数据源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流关联数据目的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38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89364" y="3174080"/>
            <a:ext cx="582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拷贝文本文件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创建输入输出流对象关联数据源和数据目的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定义字节数组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为了提高效率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循环不断读取到字节数组中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将数据从字节数组中取出并写出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释放资源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3.8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字节流练习之复制文本文件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220072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76" y="2564904"/>
            <a:ext cx="2232248" cy="2016224"/>
            <a:chOff x="829871" y="4136673"/>
            <a:chExt cx="2232248" cy="201622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4" name="圆角矩形 23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18274" y="2793176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87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5924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7026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：独立编写字节流练习之复制图片的案例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：应用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.9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流练习之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44524" y="3666083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68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7544" y="1336358"/>
            <a:ext cx="9189106" cy="1728193"/>
            <a:chOff x="525732" y="1268759"/>
            <a:chExt cx="9189106" cy="1728193"/>
          </a:xfrm>
        </p:grpSpPr>
        <p:sp>
          <p:nvSpPr>
            <p:cNvPr id="16" name="矩形 15"/>
            <p:cNvSpPr/>
            <p:nvPr/>
          </p:nvSpPr>
          <p:spPr>
            <a:xfrm>
              <a:off x="525732" y="1268760"/>
              <a:ext cx="1656184" cy="1728192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b="1" dirty="0" smtClean="0">
                  <a:latin typeface="+mn-ea"/>
                </a:rPr>
                <a:t>01</a:t>
              </a:r>
              <a:endParaRPr lang="zh-CN" altLang="en-US" sz="7200" b="1" dirty="0">
                <a:latin typeface="+mn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39033" y="1383953"/>
              <a:ext cx="80021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异常</a:t>
              </a: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  <a:p>
              <a:pPr>
                <a:buClr>
                  <a:srgbClr val="C0392B"/>
                </a:buClr>
              </a:pPr>
              <a:endParaRPr lang="id-ID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181916" y="1771578"/>
              <a:ext cx="753292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1.1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异常的概述和继承体系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	1.5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异常处理方案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throws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1.2 JVM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针对异常的默认处理方式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1.3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异常的处理方案</a:t>
              </a:r>
              <a:r>
                <a:rPr lang="en-US" altLang="zh-CN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try..catch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1.4 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编译时异常和运行时异常的的区别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81916" y="1268759"/>
              <a:ext cx="6854389" cy="1706051"/>
            </a:xfrm>
            <a:prstGeom prst="rect">
              <a:avLst/>
            </a:prstGeom>
            <a:noFill/>
            <a:ln w="6350">
              <a:solidFill>
                <a:srgbClr val="C03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3915782"/>
            <a:ext cx="1682024" cy="820891"/>
            <a:chOff x="525732" y="3741210"/>
            <a:chExt cx="1682024" cy="820891"/>
          </a:xfrm>
        </p:grpSpPr>
        <p:sp>
          <p:nvSpPr>
            <p:cNvPr id="30" name="矩形 29"/>
            <p:cNvSpPr/>
            <p:nvPr/>
          </p:nvSpPr>
          <p:spPr>
            <a:xfrm>
              <a:off x="525732" y="3741210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346623" y="3954585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File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类</a:t>
              </a:r>
              <a:endParaRPr lang="id-ID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7544" y="5412975"/>
            <a:ext cx="2156294" cy="820891"/>
            <a:chOff x="545316" y="4142099"/>
            <a:chExt cx="2156294" cy="820891"/>
          </a:xfrm>
        </p:grpSpPr>
        <p:sp>
          <p:nvSpPr>
            <p:cNvPr id="11" name="矩形 10"/>
            <p:cNvSpPr/>
            <p:nvPr/>
          </p:nvSpPr>
          <p:spPr>
            <a:xfrm>
              <a:off x="545316" y="4142099"/>
              <a:ext cx="820891" cy="820891"/>
            </a:xfrm>
            <a:prstGeom prst="rect">
              <a:avLst/>
            </a:prstGeom>
            <a:solidFill>
              <a:srgbClr val="F472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822" y="4367878"/>
              <a:ext cx="14237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392B"/>
                </a:buClr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  IO(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字节流</a:t>
              </a: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" panose="020F0502020204030203" pitchFamily="34" charset="0"/>
                </a:rPr>
                <a:t>)</a:t>
              </a:r>
              <a:endParaRPr lang="id-ID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的概述和继承体系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457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：阐述异常的概念及体系结构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异常的概念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异常的分类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" name="图片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针对异常的默认处理方式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JVM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针对异常的默认处理方式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默认处理异常的方式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82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默认是怎样处理异常的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JVM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针对异常的默认处理方式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94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01700" y="1805569"/>
            <a:ext cx="6528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：阐述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try..catch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异常处理的流程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：理解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try…catch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666084"/>
            <a:ext cx="3308004" cy="25418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try..catch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的格式和执行流程</a:t>
            </a:r>
          </a:p>
        </p:txBody>
      </p:sp>
      <p:pic>
        <p:nvPicPr>
          <p:cNvPr id="47" name="图片 4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  <p:sp>
        <p:nvSpPr>
          <p:cNvPr id="49" name="椭圆 48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5203959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69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15816" y="3306530"/>
            <a:ext cx="58021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try..catch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的格式是什么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try..catch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的执行流程是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语句当中遇到了会抛出异常的语句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那么这个语句下面的代码还会执行吗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 {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[]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null;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[0]);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执行吗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”):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} catch (</a:t>
            </a:r>
            <a:r>
              <a:rPr lang="en-US" altLang="zh-CN" dirty="0" err="1" smtClean="0"/>
              <a:t>NullPointerException</a:t>
            </a:r>
            <a:r>
              <a:rPr lang="en-US" altLang="zh-CN" dirty="0" smtClean="0"/>
              <a:t> 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){ …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try…catch</a:t>
            </a:r>
          </a:p>
        </p:txBody>
      </p:sp>
      <p:sp>
        <p:nvSpPr>
          <p:cNvPr id="12" name="椭圆 11"/>
          <p:cNvSpPr/>
          <p:nvPr/>
        </p:nvSpPr>
        <p:spPr>
          <a:xfrm>
            <a:off x="4860032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2348880"/>
            <a:ext cx="2232248" cy="2016224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19" name="椭圆 18"/>
          <p:cNvSpPr/>
          <p:nvPr/>
        </p:nvSpPr>
        <p:spPr>
          <a:xfrm>
            <a:off x="5159923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67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10969</TotalTime>
  <Words>1723</Words>
  <Application>Microsoft Office PowerPoint</Application>
  <PresentationFormat>全屏显示(4:3)</PresentationFormat>
  <Paragraphs>445</Paragraphs>
  <Slides>36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异常的概述和继承体系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smhjx2006</cp:lastModifiedBy>
  <cp:revision>3800</cp:revision>
  <dcterms:created xsi:type="dcterms:W3CDTF">2015-06-29T07:19:00Z</dcterms:created>
  <dcterms:modified xsi:type="dcterms:W3CDTF">2017-09-25T02:02:40Z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