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8" r:id="rId3"/>
    <p:sldId id="319" r:id="rId4"/>
    <p:sldId id="343" r:id="rId5"/>
    <p:sldId id="344" r:id="rId6"/>
    <p:sldId id="345" r:id="rId7"/>
    <p:sldId id="346" r:id="rId8"/>
    <p:sldId id="320" r:id="rId9"/>
    <p:sldId id="321" r:id="rId10"/>
    <p:sldId id="324" r:id="rId11"/>
    <p:sldId id="325" r:id="rId12"/>
    <p:sldId id="326" r:id="rId13"/>
    <p:sldId id="328" r:id="rId14"/>
    <p:sldId id="327" r:id="rId15"/>
    <p:sldId id="329" r:id="rId16"/>
    <p:sldId id="330" r:id="rId17"/>
    <p:sldId id="331" r:id="rId18"/>
    <p:sldId id="322" r:id="rId19"/>
    <p:sldId id="333" r:id="rId20"/>
    <p:sldId id="334" r:id="rId21"/>
    <p:sldId id="332" r:id="rId22"/>
    <p:sldId id="336" r:id="rId23"/>
    <p:sldId id="335" r:id="rId24"/>
    <p:sldId id="337" r:id="rId25"/>
    <p:sldId id="339" r:id="rId26"/>
    <p:sldId id="340" r:id="rId27"/>
    <p:sldId id="341" r:id="rId28"/>
    <p:sldId id="342" r:id="rId29"/>
    <p:sldId id="323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2022" autoAdjust="0"/>
  </p:normalViewPr>
  <p:slideViewPr>
    <p:cSldViewPr>
      <p:cViewPr>
        <p:scale>
          <a:sx n="70" d="100"/>
          <a:sy n="70" d="100"/>
        </p:scale>
        <p:origin x="-136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058" y="2571744"/>
            <a:ext cx="15103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类的删除功能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删除功能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delete():</a:t>
            </a:r>
            <a:r>
              <a:rPr lang="zh-CN" altLang="en-US" sz="2300" dirty="0" smtClean="0"/>
              <a:t>删除文件和目录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类的判断和获取功能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判断功能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isDirectory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判断是否是目录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isFile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判断是否是文件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exists():</a:t>
            </a:r>
            <a:r>
              <a:rPr lang="zh-CN" altLang="en-US" sz="2300" dirty="0" smtClean="0"/>
              <a:t>判断是否存在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获取功能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String </a:t>
            </a:r>
            <a:r>
              <a:rPr lang="en-US" altLang="zh-CN" sz="2300" dirty="0" err="1" smtClean="0"/>
              <a:t>getAbsolutePath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获取绝对路径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String </a:t>
            </a:r>
            <a:r>
              <a:rPr lang="en-US" altLang="zh-CN" sz="2300" dirty="0" err="1" smtClean="0"/>
              <a:t>getPath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获取相对路径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String </a:t>
            </a:r>
            <a:r>
              <a:rPr lang="en-US" altLang="zh-CN" sz="2300" dirty="0" err="1" smtClean="0"/>
              <a:t>getName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获取名称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IO</a:t>
            </a:r>
            <a:r>
              <a:rPr lang="zh-CN" altLang="en-US" dirty="0" smtClean="0"/>
              <a:t>流概述和分类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IO流是用来处理设备之间的数据传输问题的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zh-CN" altLang="en-US" sz="2300" dirty="0" smtClean="0"/>
              <a:t>文件复制，文件上传和文件</a:t>
            </a:r>
            <a:r>
              <a:rPr lang="zh-CN" altLang="en-US" sz="2400" dirty="0" smtClean="0"/>
              <a:t>下载</a:t>
            </a:r>
            <a:endParaRPr lang="en-US" altLang="zh-CN" sz="2400" dirty="0" smtClean="0"/>
          </a:p>
          <a:p>
            <a:r>
              <a:rPr lang="en-US" altLang="zh-CN" sz="2400" dirty="0" smtClean="0"/>
              <a:t>IO</a:t>
            </a:r>
            <a:r>
              <a:rPr lang="zh-CN" altLang="en-US" sz="2400" dirty="0" smtClean="0"/>
              <a:t>流分类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流向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输入流</a:t>
            </a:r>
            <a:r>
              <a:rPr lang="en-US" altLang="zh-CN" sz="1600" dirty="0" smtClean="0"/>
              <a:t> 	</a:t>
            </a:r>
            <a:r>
              <a:rPr lang="zh-CN" altLang="en-US" sz="1600" dirty="0" smtClean="0"/>
              <a:t>读数据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输出流 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写数据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数据类型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字节流</a:t>
            </a:r>
            <a:r>
              <a:rPr lang="en-US" altLang="zh-CN" sz="1600" dirty="0" smtClean="0"/>
              <a:t> </a:t>
            </a:r>
          </a:p>
          <a:p>
            <a:pPr lvl="2"/>
            <a:r>
              <a:rPr lang="zh-CN" altLang="en-US" sz="1600" dirty="0" smtClean="0"/>
              <a:t>字符流</a:t>
            </a:r>
            <a:endParaRPr lang="en-US" altLang="zh-CN" sz="1600" dirty="0" smtClean="0"/>
          </a:p>
          <a:p>
            <a:pPr lvl="2"/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字节流抽象基类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InputStream,OutputStream</a:t>
            </a:r>
            <a:endParaRPr lang="en-US" altLang="zh-CN" sz="2000" dirty="0" smtClean="0"/>
          </a:p>
          <a:p>
            <a:r>
              <a:rPr lang="zh-CN" altLang="en-US" sz="2400" dirty="0" smtClean="0"/>
              <a:t>字符流抽象基类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Reader,Writer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由这四个类派生出来的子类名称都是以其父类名作为子类名的后缀。</a:t>
            </a:r>
            <a:endParaRPr lang="en-US" altLang="zh-CN" sz="2400" dirty="0" smtClean="0"/>
          </a:p>
          <a:p>
            <a:r>
              <a:rPr lang="en-US" altLang="zh-CN" sz="2800" dirty="0" err="1" smtClean="0"/>
              <a:t>FileOutputStream</a:t>
            </a:r>
            <a:r>
              <a:rPr lang="zh-CN" altLang="en-US" sz="2800" dirty="0" smtClean="0"/>
              <a:t>的构造方法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FileOutputStream</a:t>
            </a:r>
            <a:r>
              <a:rPr lang="en-US" altLang="zh-CN" sz="2300" dirty="0" smtClean="0"/>
              <a:t>(String name)</a:t>
            </a:r>
          </a:p>
          <a:p>
            <a:pPr lvl="2"/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字节流写数据的三种方式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构造方法：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(String name) </a:t>
            </a:r>
          </a:p>
          <a:p>
            <a:pPr lvl="1"/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(File </a:t>
            </a:r>
            <a:r>
              <a:rPr lang="en-US" altLang="zh-CN" sz="2000" dirty="0" err="1" smtClean="0"/>
              <a:t>file</a:t>
            </a:r>
            <a:r>
              <a:rPr lang="en-US" altLang="zh-CN" sz="2000" dirty="0" smtClean="0"/>
              <a:t>) </a:t>
            </a:r>
          </a:p>
          <a:p>
            <a:r>
              <a:rPr lang="en-US" altLang="zh-CN" sz="2400" dirty="0" smtClean="0"/>
              <a:t>public void write(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b):</a:t>
            </a:r>
            <a:r>
              <a:rPr lang="zh-CN" altLang="en-US" sz="2400" dirty="0" smtClean="0"/>
              <a:t>一次写一个字节</a:t>
            </a:r>
            <a:endParaRPr lang="en-US" altLang="zh-CN" sz="2400" dirty="0" smtClean="0"/>
          </a:p>
          <a:p>
            <a:r>
              <a:rPr lang="en-US" altLang="zh-CN" sz="2400" dirty="0" smtClean="0"/>
              <a:t>public void write(byte[] b):</a:t>
            </a:r>
            <a:r>
              <a:rPr lang="zh-CN" altLang="en-US" sz="2400" dirty="0" smtClean="0"/>
              <a:t>一次写一个字节数组</a:t>
            </a:r>
            <a:endParaRPr lang="en-US" altLang="zh-CN" sz="2400" dirty="0" smtClean="0"/>
          </a:p>
          <a:p>
            <a:r>
              <a:rPr lang="en-US" altLang="zh-CN" sz="2400" dirty="0" smtClean="0"/>
              <a:t>public void write(byte[] </a:t>
            </a:r>
            <a:r>
              <a:rPr lang="en-US" altLang="zh-CN" sz="2400" dirty="0" err="1" smtClean="0"/>
              <a:t>b,int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off,int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一次写一个字节数组的一部分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字节流写数据常见问题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如何实现数据的换行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如何实现数据的追加写入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字节流写数据加入异常处理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加入异常处理的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流操作</a:t>
            </a:r>
            <a:endParaRPr lang="en-US" altLang="zh-CN" sz="2400" dirty="0" smtClean="0"/>
          </a:p>
          <a:p>
            <a:r>
              <a:rPr lang="zh-CN" altLang="en-US" sz="2400" dirty="0" smtClean="0"/>
              <a:t>异常处理方案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的加强版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try…catch…finally…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字节流读数据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InputStream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err="1" smtClean="0"/>
              <a:t>FileInputStream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需求：把文件</a:t>
            </a:r>
            <a:r>
              <a:rPr lang="en-US" altLang="zh-CN" sz="2800" dirty="0" smtClean="0"/>
              <a:t>a.txt</a:t>
            </a:r>
            <a:r>
              <a:rPr lang="zh-CN" altLang="en-US" sz="2800" dirty="0" smtClean="0"/>
              <a:t>中的内容读取出来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FileInputStream</a:t>
            </a:r>
            <a:r>
              <a:rPr lang="zh-CN" altLang="en-US" sz="2800" dirty="0" smtClean="0"/>
              <a:t>的构造方法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err="1" smtClean="0"/>
              <a:t>FileInputStream</a:t>
            </a:r>
            <a:r>
              <a:rPr lang="en-US" altLang="zh-CN" sz="2300" dirty="0" smtClean="0"/>
              <a:t>(String name)</a:t>
            </a:r>
          </a:p>
          <a:p>
            <a:pPr>
              <a:defRPr/>
            </a:pPr>
            <a:r>
              <a:rPr lang="en-US" altLang="zh-CN" sz="2800" dirty="0" err="1" smtClean="0"/>
              <a:t>FileInputStream</a:t>
            </a:r>
            <a:r>
              <a:rPr lang="zh-CN" altLang="en-US" sz="2800" dirty="0" smtClean="0"/>
              <a:t>的成员方法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read()</a:t>
            </a:r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read(byte[] b)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字节流的练习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</a:t>
            </a:r>
            <a:r>
              <a:rPr lang="en-US" altLang="zh-CN" sz="2400" dirty="0" smtClean="0"/>
              <a:t>d:\\</a:t>
            </a:r>
            <a:r>
              <a:rPr lang="zh-CN" altLang="en-US" sz="2400" dirty="0" smtClean="0"/>
              <a:t>窗里窗外</a:t>
            </a:r>
            <a:r>
              <a:rPr lang="en-US" altLang="zh-CN" sz="2400" dirty="0" smtClean="0"/>
              <a:t>.txt</a:t>
            </a:r>
            <a:r>
              <a:rPr lang="zh-CN" altLang="en-US" sz="2400" dirty="0" smtClean="0"/>
              <a:t>内容复制到项目目录下的林青霞</a:t>
            </a:r>
            <a:r>
              <a:rPr lang="en-US" altLang="zh-CN" sz="2400" dirty="0" smtClean="0"/>
              <a:t>.txt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400" dirty="0" smtClean="0"/>
              <a:t>把</a:t>
            </a:r>
            <a:r>
              <a:rPr lang="en-US" altLang="zh-CN" sz="2400" dirty="0" smtClean="0"/>
              <a:t>d:\\mn.jpg</a:t>
            </a:r>
            <a:r>
              <a:rPr lang="zh-CN" altLang="en-US" sz="2400" dirty="0" smtClean="0"/>
              <a:t>内容复制到当前项目目录下的</a:t>
            </a:r>
            <a:r>
              <a:rPr lang="en-US" altLang="zh-CN" sz="2400" dirty="0" smtClean="0"/>
              <a:t>mn.jpg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</a:t>
            </a:r>
            <a:r>
              <a:rPr lang="zh-CN" altLang="en-US" dirty="0" smtClean="0"/>
              <a:t>缓冲区流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字节流一次读写一个数组的</a:t>
            </a:r>
            <a:r>
              <a:rPr lang="zh-CN" altLang="en-US" sz="2800" dirty="0" smtClean="0"/>
              <a:t>速度比</a:t>
            </a:r>
            <a:r>
              <a:rPr lang="zh-CN" altLang="en-US" sz="2800" dirty="0" smtClean="0"/>
              <a:t>一次读写一个字节的速度快</a:t>
            </a:r>
            <a:r>
              <a:rPr lang="zh-CN" altLang="en-US" sz="2800" dirty="0" smtClean="0"/>
              <a:t>很多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一会测试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这是加入了数组这样的缓冲区效果，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本身在设计的时候，也考虑到了这样的设计思想，所以提供了字节缓冲区流</a:t>
            </a:r>
            <a:endParaRPr lang="en-US" altLang="zh-CN" sz="2800" dirty="0" smtClean="0"/>
          </a:p>
          <a:p>
            <a:r>
              <a:rPr lang="zh-CN" altLang="en-US" sz="2800" dirty="0" smtClean="0"/>
              <a:t>字节缓冲输出流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BufferedOutputStream</a:t>
            </a:r>
            <a:endParaRPr lang="en-US" altLang="zh-CN" sz="2300" dirty="0" smtClean="0"/>
          </a:p>
          <a:p>
            <a:r>
              <a:rPr lang="zh-CN" altLang="en-US" sz="2800" dirty="0" smtClean="0"/>
              <a:t>字节缓冲输入流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BufferedInputStream</a:t>
            </a:r>
            <a:endParaRPr lang="en-US" altLang="zh-CN" sz="23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异常</a:t>
            </a:r>
            <a:endParaRPr lang="en-US" altLang="zh-CN" sz="2400" dirty="0" smtClean="0"/>
          </a:p>
          <a:p>
            <a:r>
              <a:rPr lang="en-US" altLang="zh-CN" sz="2400" dirty="0" smtClean="0"/>
              <a:t>File</a:t>
            </a:r>
          </a:p>
          <a:p>
            <a:r>
              <a:rPr lang="zh-CN" altLang="en-US" sz="2400" dirty="0" smtClean="0"/>
              <a:t>字节流</a:t>
            </a:r>
            <a:endParaRPr lang="en-US" altLang="zh-CN" sz="2400" dirty="0" smtClean="0"/>
          </a:p>
          <a:p>
            <a:r>
              <a:rPr lang="zh-CN" altLang="en-US" sz="2400" dirty="0" smtClean="0"/>
              <a:t>转换流</a:t>
            </a:r>
            <a:endParaRPr lang="en-US" altLang="zh-CN" sz="2400" dirty="0" smtClean="0"/>
          </a:p>
          <a:p>
            <a:r>
              <a:rPr lang="zh-CN" altLang="en-US" sz="2400" dirty="0" smtClean="0"/>
              <a:t>字符流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字节流练习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测试复制效率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 smtClean="0"/>
              <a:t>把</a:t>
            </a:r>
            <a:r>
              <a:rPr lang="en-US" altLang="zh-CN" sz="2800" dirty="0" smtClean="0"/>
              <a:t>d:\\</a:t>
            </a:r>
            <a:r>
              <a:rPr lang="zh-CN" altLang="en-US" sz="2800" dirty="0" smtClean="0"/>
              <a:t>复制图片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avi</a:t>
            </a:r>
            <a:r>
              <a:rPr lang="zh-CN" altLang="en-US" sz="2800" dirty="0" smtClean="0"/>
              <a:t>复制到当前项目目录下的</a:t>
            </a:r>
            <a:r>
              <a:rPr lang="en-US" altLang="zh-CN" sz="2800" dirty="0" smtClean="0"/>
              <a:t>copy.avi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r>
              <a:rPr lang="zh-CN" altLang="en-US" sz="2800" dirty="0" smtClean="0"/>
              <a:t>四种方式比较复制效率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基本字节流一次读写一个字节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基本字节流一次读写一个字节数组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缓冲字节</a:t>
            </a:r>
            <a:r>
              <a:rPr lang="zh-CN" altLang="en-US" sz="2400" dirty="0" smtClean="0"/>
              <a:t>流一次读写一个字节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缓冲字节</a:t>
            </a:r>
            <a:r>
              <a:rPr lang="zh-CN" altLang="en-US" sz="2400" dirty="0" smtClean="0"/>
              <a:t>流一次读写一个字节数组</a:t>
            </a:r>
            <a:endParaRPr lang="en-US" altLang="zh-CN" sz="2400" dirty="0" smtClean="0"/>
          </a:p>
          <a:p>
            <a:r>
              <a:rPr lang="zh-CN" altLang="en-US" sz="2800" dirty="0" smtClean="0"/>
              <a:t>提示：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复制文件的时间计算可以采用</a:t>
            </a:r>
            <a:r>
              <a:rPr lang="en-US" altLang="zh-CN" sz="2400" dirty="0" smtClean="0"/>
              <a:t>System</a:t>
            </a:r>
            <a:r>
              <a:rPr lang="zh-CN" altLang="en-US" sz="2400" dirty="0" smtClean="0"/>
              <a:t>类的方法实现</a:t>
            </a:r>
            <a:endParaRPr lang="en-US" altLang="zh-CN" sz="2400" dirty="0" smtClean="0"/>
          </a:p>
          <a:p>
            <a:pPr lvl="1"/>
            <a:r>
              <a:rPr lang="en-US" altLang="en-US" sz="2400" dirty="0" smtClean="0"/>
              <a:t>public static long </a:t>
            </a:r>
            <a:r>
              <a:rPr lang="en-US" altLang="en-US" sz="2400" dirty="0" err="1" smtClean="0"/>
              <a:t>currentTimeMillis</a:t>
            </a:r>
            <a:r>
              <a:rPr lang="en-US" altLang="en-US" sz="2400" dirty="0" smtClean="0"/>
              <a:t>():</a:t>
            </a:r>
            <a:r>
              <a:rPr lang="zh-CN" altLang="en-US" sz="2400" dirty="0" smtClean="0"/>
              <a:t>返回以毫秒为单位的当前时间。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转换流出现的</a:t>
            </a:r>
            <a:r>
              <a:rPr lang="zh-CN" altLang="en-US" dirty="0" smtClean="0"/>
              <a:t>原因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由于字节流操作中文不是特别方便，所以，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就提供了转换流。</a:t>
            </a:r>
            <a:endParaRPr lang="en-US" altLang="zh-CN" sz="2400" dirty="0" smtClean="0"/>
          </a:p>
          <a:p>
            <a:r>
              <a:rPr lang="zh-CN" altLang="en-US" sz="2400" dirty="0" smtClean="0"/>
              <a:t>转换</a:t>
            </a:r>
            <a:r>
              <a:rPr lang="zh-CN" altLang="en-US" sz="2400" dirty="0" smtClean="0"/>
              <a:t>流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字节流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编码表的概述和常见编码表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编码表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由字符及其对应的数值组成的一张表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‘a’	97</a:t>
            </a:r>
          </a:p>
          <a:p>
            <a:pPr lvl="1"/>
            <a:r>
              <a:rPr lang="en-US" altLang="zh-CN" sz="2300" dirty="0" smtClean="0"/>
              <a:t>‘A’	65</a:t>
            </a:r>
          </a:p>
          <a:p>
            <a:pPr lvl="1"/>
            <a:r>
              <a:rPr lang="en-US" altLang="zh-CN" sz="2300" dirty="0" smtClean="0"/>
              <a:t>‘0’	48</a:t>
            </a:r>
          </a:p>
          <a:p>
            <a:r>
              <a:rPr lang="zh-CN" altLang="en-US" sz="2800" dirty="0" smtClean="0"/>
              <a:t>常见编码表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ASCII</a:t>
            </a:r>
          </a:p>
          <a:p>
            <a:pPr lvl="1"/>
            <a:r>
              <a:rPr lang="en-US" altLang="zh-CN" sz="2300" dirty="0" smtClean="0"/>
              <a:t>ISO-8859-1</a:t>
            </a:r>
          </a:p>
          <a:p>
            <a:pPr lvl="1"/>
            <a:r>
              <a:rPr lang="en-US" altLang="zh-CN" sz="2300" dirty="0" smtClean="0"/>
              <a:t>GB2312</a:t>
            </a:r>
          </a:p>
          <a:p>
            <a:pPr lvl="1"/>
            <a:r>
              <a:rPr lang="en-US" altLang="zh-CN" sz="2300" dirty="0" smtClean="0"/>
              <a:t>GBK</a:t>
            </a:r>
          </a:p>
          <a:p>
            <a:pPr lvl="1"/>
            <a:r>
              <a:rPr lang="en-US" altLang="zh-CN" sz="2300" dirty="0" smtClean="0"/>
              <a:t>UTF-8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字符串中的编码解码问题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编码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把看得懂的变成看不懂的</a:t>
            </a:r>
            <a:endParaRPr lang="en-US" altLang="zh-CN" sz="2300" dirty="0" smtClean="0"/>
          </a:p>
          <a:p>
            <a:pPr lvl="1"/>
            <a:r>
              <a:rPr lang="en-US" altLang="zh-CN" sz="2400" dirty="0" smtClean="0"/>
              <a:t>public byte[] </a:t>
            </a:r>
            <a:r>
              <a:rPr lang="en-US" altLang="zh-CN" sz="2400" dirty="0" err="1" smtClean="0"/>
              <a:t>getBytes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charsetName</a:t>
            </a:r>
            <a:r>
              <a:rPr lang="en-US" altLang="zh-CN" sz="2400" dirty="0" smtClean="0"/>
              <a:t>) throws </a:t>
            </a:r>
            <a:r>
              <a:rPr lang="en-US" altLang="zh-CN" sz="2400" dirty="0" err="1" smtClean="0"/>
              <a:t>UnsupportedEncodingException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使用指定的字符集将此 </a:t>
            </a:r>
            <a:r>
              <a:rPr lang="en-US" altLang="zh-CN" sz="2400" dirty="0" smtClean="0"/>
              <a:t>String </a:t>
            </a:r>
            <a:r>
              <a:rPr lang="zh-CN" altLang="en-US" sz="2400" dirty="0" smtClean="0"/>
              <a:t>编码为 </a:t>
            </a:r>
            <a:r>
              <a:rPr lang="en-US" altLang="zh-CN" sz="2400" dirty="0" smtClean="0"/>
              <a:t>byte </a:t>
            </a:r>
            <a:r>
              <a:rPr lang="zh-CN" altLang="en-US" sz="2400" dirty="0" smtClean="0"/>
              <a:t>序列，并将结果存储到一个新的 </a:t>
            </a:r>
            <a:r>
              <a:rPr lang="en-US" altLang="zh-CN" sz="2400" dirty="0" smtClean="0"/>
              <a:t>byte </a:t>
            </a:r>
            <a:r>
              <a:rPr lang="zh-CN" altLang="en-US" sz="2400" dirty="0" smtClean="0"/>
              <a:t>数组中。 </a:t>
            </a:r>
            <a:endParaRPr lang="en-US" altLang="zh-CN" sz="2300" dirty="0" smtClean="0"/>
          </a:p>
          <a:p>
            <a:r>
              <a:rPr lang="zh-CN" altLang="en-US" sz="2800" dirty="0" smtClean="0"/>
              <a:t>解码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把看不懂的变成看得懂的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public String(byte[] bytes</a:t>
            </a:r>
            <a:r>
              <a:rPr lang="en-US" altLang="zh-CN" sz="2400" dirty="0" smtClean="0"/>
              <a:t>, String </a:t>
            </a:r>
            <a:r>
              <a:rPr lang="en-US" altLang="zh-CN" sz="2400" dirty="0" err="1" smtClean="0"/>
              <a:t>charsetName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通过使用指定的 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解码指定的 </a:t>
            </a:r>
            <a:r>
              <a:rPr lang="en-US" altLang="zh-CN" sz="2400" dirty="0" smtClean="0"/>
              <a:t>byte </a:t>
            </a:r>
            <a:r>
              <a:rPr lang="zh-CN" altLang="en-US" sz="2400" dirty="0" smtClean="0"/>
              <a:t>数组，构造一个新的 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转换</a:t>
            </a:r>
            <a:r>
              <a:rPr lang="zh-CN" altLang="en-US" dirty="0" smtClean="0"/>
              <a:t>流中的编码和解码问题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 err="1" smtClean="0"/>
              <a:t>OutputStreamWriter</a:t>
            </a:r>
            <a:r>
              <a:rPr lang="zh-CN" altLang="en-US" sz="2800" dirty="0" smtClean="0"/>
              <a:t> 字符输出流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OutputStreamWriter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OutputStream</a:t>
            </a:r>
            <a:r>
              <a:rPr lang="en-US" altLang="zh-CN" sz="2300" dirty="0" smtClean="0"/>
              <a:t> out)</a:t>
            </a:r>
          </a:p>
          <a:p>
            <a:pPr lvl="1"/>
            <a:r>
              <a:rPr lang="zh-CN" altLang="en-US" sz="2400" dirty="0" smtClean="0"/>
              <a:t>根据默认编码把字节流的数据转换为字符流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OutputStreamWriter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OutputStream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out,String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charsetName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400" dirty="0" smtClean="0"/>
              <a:t>根据指定编码把字节流数据转换为</a:t>
            </a:r>
            <a:r>
              <a:rPr lang="zh-CN" altLang="en-US" sz="2400" dirty="0" smtClean="0"/>
              <a:t>字符流</a:t>
            </a:r>
            <a:endParaRPr lang="en-US" altLang="zh-CN" sz="2400" dirty="0" smtClean="0"/>
          </a:p>
          <a:p>
            <a:r>
              <a:rPr lang="en-US" altLang="zh-CN" sz="2800" dirty="0" err="1" smtClean="0"/>
              <a:t>InputStreamReader</a:t>
            </a:r>
            <a:r>
              <a:rPr lang="zh-CN" altLang="en-US" sz="2800" dirty="0" smtClean="0"/>
              <a:t> 字符输入流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InputStreamReader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InputStream</a:t>
            </a:r>
            <a:r>
              <a:rPr lang="en-US" altLang="zh-CN" sz="2300" dirty="0" smtClean="0"/>
              <a:t> in)</a:t>
            </a:r>
          </a:p>
          <a:p>
            <a:pPr lvl="1"/>
            <a:r>
              <a:rPr lang="zh-CN" altLang="en-US" sz="2400" dirty="0" smtClean="0"/>
              <a:t>用默认的编码读数据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InputStreamReader</a:t>
            </a:r>
            <a:r>
              <a:rPr lang="en-US" altLang="zh-CN" sz="2300" dirty="0" smtClean="0"/>
              <a:t>(</a:t>
            </a:r>
            <a:r>
              <a:rPr lang="en-US" altLang="zh-CN" sz="2300" dirty="0" err="1" smtClean="0"/>
              <a:t>InputStream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in,String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charsetName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300" dirty="0" smtClean="0"/>
              <a:t>用指定的编码读取数据</a:t>
            </a:r>
            <a:endParaRPr lang="en-US" altLang="zh-CN" sz="2300" dirty="0" smtClean="0"/>
          </a:p>
          <a:p>
            <a:pPr lvl="1"/>
            <a:endParaRPr lang="en-US" altLang="zh-CN" sz="23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</a:t>
            </a:r>
            <a:r>
              <a:rPr lang="en-US" altLang="zh-CN" dirty="0" err="1" smtClean="0"/>
              <a:t>OutputStreamWriter</a:t>
            </a:r>
            <a:r>
              <a:rPr lang="zh-CN" altLang="en-US" dirty="0" smtClean="0"/>
              <a:t>写数据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OutputStreamWriter</a:t>
            </a:r>
            <a:r>
              <a:rPr lang="zh-CN" altLang="en-US" sz="2800" dirty="0" smtClean="0"/>
              <a:t>写数据方法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void write(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c):</a:t>
            </a:r>
            <a:r>
              <a:rPr lang="zh-CN" altLang="en-US" sz="2400" dirty="0" smtClean="0"/>
              <a:t>写一个字符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write(char[] </a:t>
            </a:r>
            <a:r>
              <a:rPr lang="en-US" altLang="zh-CN" sz="2300" dirty="0" err="1" smtClean="0"/>
              <a:t>cbuf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写一个字符数组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write(char[] </a:t>
            </a:r>
            <a:r>
              <a:rPr lang="en-US" altLang="zh-CN" sz="2300" dirty="0" err="1" smtClean="0"/>
              <a:t>cbuf,int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off,int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len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写一个字符数组的一部分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write(String </a:t>
            </a:r>
            <a:r>
              <a:rPr lang="en-US" altLang="zh-CN" sz="2300" dirty="0" err="1" smtClean="0"/>
              <a:t>str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写一个字符串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void write(String </a:t>
            </a:r>
            <a:r>
              <a:rPr lang="en-US" altLang="zh-CN" sz="2300" dirty="0" err="1" smtClean="0"/>
              <a:t>str,int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off,int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len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写一个字符串的一部分</a:t>
            </a:r>
            <a:endParaRPr lang="en-US" altLang="zh-CN" sz="23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</a:t>
            </a:r>
            <a:r>
              <a:rPr lang="en-US" altLang="zh-CN" dirty="0" err="1" smtClean="0"/>
              <a:t>InputStreamReader</a:t>
            </a:r>
            <a:r>
              <a:rPr lang="zh-CN" altLang="en-US" dirty="0" smtClean="0"/>
              <a:t>读数据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InputStreamReader</a:t>
            </a:r>
            <a:r>
              <a:rPr lang="zh-CN" altLang="en-US" sz="2800" dirty="0" smtClean="0"/>
              <a:t>读数据方法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read():</a:t>
            </a:r>
            <a:r>
              <a:rPr lang="zh-CN" altLang="en-US" sz="2400" dirty="0" smtClean="0"/>
              <a:t>一次读取一个字符</a:t>
            </a:r>
            <a:endParaRPr lang="en-US" altLang="zh-CN" sz="2300" dirty="0" smtClean="0"/>
          </a:p>
          <a:p>
            <a:pPr lvl="1"/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int</a:t>
            </a:r>
            <a:r>
              <a:rPr lang="en-US" altLang="zh-CN" sz="2300" dirty="0" smtClean="0"/>
              <a:t> read(char[] </a:t>
            </a:r>
            <a:r>
              <a:rPr lang="en-US" altLang="zh-CN" sz="2300" dirty="0" err="1" smtClean="0"/>
              <a:t>cbuf</a:t>
            </a:r>
            <a:r>
              <a:rPr lang="en-US" altLang="zh-CN" sz="2300" dirty="0" smtClean="0"/>
              <a:t>):</a:t>
            </a:r>
            <a:r>
              <a:rPr lang="zh-CN" altLang="en-US" sz="2400" dirty="0" smtClean="0"/>
              <a:t>一次读取一个字符数组</a:t>
            </a:r>
            <a:endParaRPr lang="en-US" altLang="zh-CN" sz="23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把当前项目目录下的</a:t>
            </a:r>
            <a:r>
              <a:rPr lang="en-US" altLang="zh-CN" sz="2800" dirty="0" smtClean="0"/>
              <a:t>StringDemo.java</a:t>
            </a:r>
            <a:r>
              <a:rPr lang="zh-CN" altLang="en-US" sz="2800" dirty="0" smtClean="0"/>
              <a:t>内容复制到当前项目目录下的</a:t>
            </a:r>
            <a:r>
              <a:rPr lang="en-US" altLang="zh-CN" sz="2800" dirty="0" smtClean="0"/>
              <a:t>Copy.java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r>
              <a:rPr lang="zh-CN" altLang="en-US" sz="2400" dirty="0" smtClean="0"/>
              <a:t>把当前项目目录下的</a:t>
            </a:r>
            <a:r>
              <a:rPr lang="en-US" altLang="zh-CN" sz="2400" dirty="0" smtClean="0"/>
              <a:t>StringDemo.java</a:t>
            </a:r>
            <a:r>
              <a:rPr lang="zh-CN" altLang="en-US" sz="2400" dirty="0" smtClean="0"/>
              <a:t>内容复制到当前项目目录下的</a:t>
            </a:r>
            <a:r>
              <a:rPr lang="en-US" altLang="zh-CN" sz="2400" dirty="0" smtClean="0"/>
              <a:t>Copy.java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改进版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转换流的名字比较长，而我们常见的操作都是按照本地默认编码实现的，所以，为了简化我们的书写，转换流提供了对应的子类。</a:t>
            </a:r>
            <a:endParaRPr lang="en-US" altLang="zh-CN" sz="2400" dirty="0" smtClean="0"/>
          </a:p>
          <a:p>
            <a:pPr lvl="1"/>
            <a:r>
              <a:rPr lang="en-US" altLang="zh-CN" sz="2800" dirty="0" err="1" smtClean="0"/>
              <a:t>FileWriter</a:t>
            </a:r>
            <a:endParaRPr lang="en-US" altLang="zh-CN" dirty="0" smtClean="0"/>
          </a:p>
          <a:p>
            <a:pPr lvl="1"/>
            <a:r>
              <a:rPr lang="en-US" altLang="zh-CN" sz="2800" dirty="0" err="1" smtClean="0"/>
              <a:t>FileReader</a:t>
            </a:r>
            <a:endParaRPr lang="en-US" altLang="zh-CN" sz="28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</a:t>
            </a:r>
            <a:r>
              <a:rPr lang="zh-CN" altLang="en-US" dirty="0" smtClean="0"/>
              <a:t>缓冲区流的概述和使用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BufferedWriter</a:t>
            </a:r>
            <a:r>
              <a:rPr lang="zh-CN" altLang="en-US" sz="2800" dirty="0" smtClean="0"/>
              <a:t>基本用法</a:t>
            </a:r>
            <a:endParaRPr lang="en-US" altLang="zh-CN" sz="2800" dirty="0" smtClean="0"/>
          </a:p>
          <a:p>
            <a:r>
              <a:rPr lang="en-US" altLang="zh-CN" sz="2800" dirty="0" err="1" smtClean="0"/>
              <a:t>BufferedReader</a:t>
            </a:r>
            <a:r>
              <a:rPr lang="zh-CN" altLang="en-US" sz="2800" dirty="0" smtClean="0"/>
              <a:t>基本用法</a:t>
            </a:r>
            <a:endParaRPr lang="en-US" altLang="zh-CN" sz="2800" dirty="0" smtClean="0"/>
          </a:p>
          <a:p>
            <a:r>
              <a:rPr lang="zh-CN" altLang="en-US" sz="2800" dirty="0" smtClean="0"/>
              <a:t>字符缓冲流复制文本文件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把项目目录下的</a:t>
            </a:r>
            <a:r>
              <a:rPr lang="en-US" altLang="zh-CN" sz="2400" dirty="0" smtClean="0"/>
              <a:t>a.txt</a:t>
            </a:r>
            <a:r>
              <a:rPr lang="zh-CN" altLang="en-US" sz="2400" dirty="0" smtClean="0"/>
              <a:t>内容复制到项目目录下的</a:t>
            </a:r>
            <a:r>
              <a:rPr lang="en-US" altLang="zh-CN" sz="2400" dirty="0" smtClean="0"/>
              <a:t>b.txt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800" dirty="0" smtClean="0"/>
              <a:t>特殊功能</a:t>
            </a:r>
            <a:endParaRPr lang="en-US" altLang="zh-CN" sz="2800" dirty="0" smtClean="0"/>
          </a:p>
          <a:p>
            <a:pPr lvl="1"/>
            <a:r>
              <a:rPr lang="en-US" altLang="zh-CN" sz="2300" dirty="0" err="1" smtClean="0"/>
              <a:t>BufferedWriter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void </a:t>
            </a:r>
            <a:r>
              <a:rPr lang="en-US" altLang="zh-CN" sz="1900" dirty="0" err="1" smtClean="0"/>
              <a:t>newLine</a:t>
            </a:r>
            <a:r>
              <a:rPr lang="en-US" altLang="zh-CN" sz="1900" dirty="0" smtClean="0"/>
              <a:t>()</a:t>
            </a:r>
          </a:p>
          <a:p>
            <a:pPr lvl="1"/>
            <a:r>
              <a:rPr lang="en-US" altLang="zh-CN" sz="2300" dirty="0" err="1" smtClean="0"/>
              <a:t>BufferedReader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String </a:t>
            </a:r>
            <a:r>
              <a:rPr lang="en-US" altLang="zh-CN" sz="1900" dirty="0" err="1" smtClean="0"/>
              <a:t>readLine</a:t>
            </a:r>
            <a:r>
              <a:rPr lang="en-US" altLang="zh-CN" sz="1900" dirty="0" smtClean="0"/>
              <a:t>()</a:t>
            </a:r>
          </a:p>
          <a:p>
            <a:r>
              <a:rPr lang="zh-CN" altLang="en-US" sz="2800" dirty="0" smtClean="0"/>
              <a:t>字符缓冲流特殊</a:t>
            </a:r>
            <a:r>
              <a:rPr lang="zh-CN" altLang="en-US" sz="2800" dirty="0" smtClean="0"/>
              <a:t>功能复制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字符流的练习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复制文本文件</a:t>
            </a:r>
            <a:r>
              <a:rPr lang="en-US" altLang="zh-CN" sz="2800" dirty="0" smtClean="0"/>
              <a:t>(5</a:t>
            </a:r>
            <a:r>
              <a:rPr lang="zh-CN" altLang="en-US" sz="2800" dirty="0" smtClean="0"/>
              <a:t>种方式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把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集合中的字符串数据存储到文本文件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每一个字符串元素作为文件中的一行数据</a:t>
            </a:r>
            <a:endParaRPr lang="en-US" altLang="zh-CN" sz="2400" dirty="0" smtClean="0"/>
          </a:p>
          <a:p>
            <a:r>
              <a:rPr lang="zh-CN" altLang="en-US" sz="2800" dirty="0" smtClean="0"/>
              <a:t>从文本文件中读取数据到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集合中，并遍历集合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每一行数据作为一个字符串元素</a:t>
            </a:r>
            <a:endParaRPr lang="en-US" altLang="zh-CN" sz="2400" dirty="0" smtClean="0"/>
          </a:p>
          <a:p>
            <a:r>
              <a:rPr lang="zh-CN" altLang="en-US" sz="2800" dirty="0" smtClean="0"/>
              <a:t>把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集合中的学生数据存储到文本文件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每一个学生数据作为文件中的一行数据</a:t>
            </a:r>
            <a:endParaRPr lang="en-US" altLang="zh-CN" sz="2400" dirty="0" smtClean="0"/>
          </a:p>
          <a:p>
            <a:r>
              <a:rPr lang="zh-CN" altLang="en-US" sz="2800" dirty="0" smtClean="0"/>
              <a:t>从文本文件中读取学生数据到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集合中，并遍历集合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每一行数据作为一个学生元素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异常概述和继承体系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异常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异常就是Java程序出现了不正常的情况。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案例演示异常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异常的继承体系</a:t>
            </a:r>
            <a:endParaRPr lang="en-US" altLang="zh-CN" sz="2400" dirty="0" smtClean="0"/>
          </a:p>
          <a:p>
            <a:r>
              <a:rPr lang="en-US" altLang="zh-CN" sz="2400" dirty="0" err="1" smtClean="0"/>
              <a:t>Throwable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Error</a:t>
            </a:r>
          </a:p>
          <a:p>
            <a:pPr lvl="1"/>
            <a:r>
              <a:rPr lang="en-US" altLang="zh-CN" sz="2000" dirty="0" smtClean="0"/>
              <a:t>Exception</a:t>
            </a:r>
          </a:p>
          <a:p>
            <a:pPr lvl="2"/>
            <a:r>
              <a:rPr lang="en-US" altLang="zh-CN" sz="1600" dirty="0" err="1" smtClean="0"/>
              <a:t>RuntimeExcetpion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非</a:t>
            </a:r>
            <a:r>
              <a:rPr lang="en-US" altLang="zh-CN" sz="1600" dirty="0" err="1" smtClean="0"/>
              <a:t>RuntimeExcetpion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异常的默认处理方式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把异常的名称，错误原因及异常出现的位置等信息输出在了控制台</a:t>
            </a:r>
            <a:endParaRPr lang="en-US" altLang="zh-CN" sz="2400" dirty="0" smtClean="0"/>
          </a:p>
          <a:p>
            <a:r>
              <a:rPr lang="zh-CN" altLang="en-US" sz="2400" dirty="0" smtClean="0"/>
              <a:t>程序停止执行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异常处理方案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方案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en-US" altLang="zh-CN" sz="2000" dirty="0" smtClean="0"/>
              <a:t>try…catch…</a:t>
            </a:r>
          </a:p>
          <a:p>
            <a:pPr lvl="1">
              <a:buNone/>
            </a:pPr>
            <a:endParaRPr lang="en-US" altLang="zh-CN" sz="2000" dirty="0" smtClean="0"/>
          </a:p>
          <a:p>
            <a:pPr lvl="1"/>
            <a:r>
              <a:rPr lang="zh-CN" altLang="en-US" sz="2000" dirty="0" smtClean="0"/>
              <a:t>异常处理调用的方法：</a:t>
            </a:r>
            <a:endParaRPr lang="en-US" altLang="zh-CN" sz="2000" dirty="0" smtClean="0"/>
          </a:p>
          <a:p>
            <a:pPr lvl="1"/>
            <a:r>
              <a:rPr lang="en-US" altLang="en-US" sz="2000" dirty="0" smtClean="0"/>
              <a:t>public void </a:t>
            </a:r>
            <a:r>
              <a:rPr lang="en-US" altLang="en-US" sz="2000" dirty="0" err="1" smtClean="0"/>
              <a:t>printStackTrace</a:t>
            </a:r>
            <a:r>
              <a:rPr lang="en-US" altLang="en-US" sz="2000" dirty="0" smtClean="0"/>
              <a:t>()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编译时异常和运行时异常的区别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中的异常被分为两大类：编译时异常和运行时异常。所有的</a:t>
            </a:r>
            <a:r>
              <a:rPr lang="en-US" altLang="zh-CN" sz="2800" dirty="0" err="1" smtClean="0"/>
              <a:t>RuntimeException</a:t>
            </a:r>
            <a:r>
              <a:rPr lang="zh-CN" altLang="en-US" sz="2800" dirty="0" smtClean="0"/>
              <a:t>类及其子类的实例被称为运行时异常，其他的异常都是编译时异常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编译时异常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Java</a:t>
            </a:r>
            <a:r>
              <a:rPr lang="zh-CN" altLang="en-US" sz="2300" dirty="0" smtClean="0"/>
              <a:t>程序必须显示处理，否则程序就会发生错误，无法通过编译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运行时异常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无需显示处理，也可以和编译时异常一样处理</a:t>
            </a:r>
            <a:endParaRPr lang="en-US" altLang="zh-CN" sz="2300" dirty="0" smtClean="0"/>
          </a:p>
          <a:p>
            <a:pPr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异常处理方案</a:t>
            </a:r>
            <a:r>
              <a:rPr lang="en-US" altLang="zh-CN" dirty="0" smtClean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方案</a:t>
            </a:r>
            <a:r>
              <a:rPr lang="en-US" altLang="zh-CN" sz="2400" dirty="0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throws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举例分别演示编译时异常和运行时异常的抛出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类概述和构造方法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File</a:t>
            </a:r>
            <a:r>
              <a:rPr lang="zh-CN" altLang="en-US" sz="2400" dirty="0" smtClean="0"/>
              <a:t>类的概述</a:t>
            </a:r>
            <a:endParaRPr lang="en-US" altLang="zh-CN" sz="2400" dirty="0" smtClean="0"/>
          </a:p>
          <a:p>
            <a:pPr lvl="1"/>
            <a:r>
              <a:rPr lang="zh-CN" altLang="en-US" sz="1900" dirty="0" smtClean="0"/>
              <a:t>文件和目录路径名的抽象表示形式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File(String pathname)</a:t>
            </a:r>
          </a:p>
          <a:p>
            <a:pPr lvl="1">
              <a:defRPr/>
            </a:pPr>
            <a:r>
              <a:rPr lang="en-US" altLang="zh-CN" sz="2300" dirty="0" smtClean="0"/>
              <a:t>public File(String </a:t>
            </a:r>
            <a:r>
              <a:rPr lang="en-US" altLang="zh-CN" sz="2300" dirty="0" err="1" smtClean="0"/>
              <a:t>parent,String</a:t>
            </a:r>
            <a:r>
              <a:rPr lang="en-US" altLang="zh-CN" sz="2300" dirty="0" smtClean="0"/>
              <a:t> child)</a:t>
            </a:r>
          </a:p>
          <a:p>
            <a:pPr lvl="1">
              <a:defRPr/>
            </a:pPr>
            <a:r>
              <a:rPr lang="en-US" altLang="zh-CN" sz="2300" dirty="0" smtClean="0"/>
              <a:t>public File(File </a:t>
            </a:r>
            <a:r>
              <a:rPr lang="en-US" altLang="zh-CN" sz="2300" dirty="0" err="1" smtClean="0"/>
              <a:t>parent,String</a:t>
            </a:r>
            <a:r>
              <a:rPr lang="en-US" altLang="zh-CN" sz="2300" dirty="0" smtClean="0"/>
              <a:t> child)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File</a:t>
            </a:r>
            <a:r>
              <a:rPr lang="zh-CN" altLang="en-US" dirty="0" smtClean="0"/>
              <a:t>类的创建功能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创建功能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createNewFile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创建文件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mkdir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创建目录</a:t>
            </a:r>
            <a:endParaRPr lang="en-US" altLang="zh-CN" sz="19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 err="1" smtClean="0"/>
              <a:t>boolean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mkdirs</a:t>
            </a:r>
            <a:r>
              <a:rPr lang="en-US" altLang="zh-CN" sz="2300" dirty="0" smtClean="0"/>
              <a:t>():</a:t>
            </a:r>
            <a:r>
              <a:rPr lang="zh-CN" altLang="en-US" sz="2300" dirty="0" smtClean="0"/>
              <a:t>创建多级目录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80486395</TotalTime>
  <Words>1111</Words>
  <Application>Microsoft Office PowerPoint</Application>
  <PresentationFormat>全屏显示(4:3)</PresentationFormat>
  <Paragraphs>196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 IO流 </vt:lpstr>
      <vt:lpstr> 异常概述和继承体系  </vt:lpstr>
      <vt:lpstr> 异常的默认处理方式 </vt:lpstr>
      <vt:lpstr> 异常处理方案1 </vt:lpstr>
      <vt:lpstr> 编译时异常和运行时异常的区别 </vt:lpstr>
      <vt:lpstr> 异常处理方案2 </vt:lpstr>
      <vt:lpstr> File类概述和构造方法 </vt:lpstr>
      <vt:lpstr> File类的创建功能 </vt:lpstr>
      <vt:lpstr> File类的删除功能   </vt:lpstr>
      <vt:lpstr> File类的判断和获取功能 </vt:lpstr>
      <vt:lpstr> IO流概述和分类 </vt:lpstr>
      <vt:lpstr> 字节流写数据 </vt:lpstr>
      <vt:lpstr> 字节流写数据的三种方式 </vt:lpstr>
      <vt:lpstr> 字节流写数据常见问题 </vt:lpstr>
      <vt:lpstr> 字节流写数据加入异常处理 </vt:lpstr>
      <vt:lpstr> 字节流读数据 </vt:lpstr>
      <vt:lpstr> 字节流的练习 </vt:lpstr>
      <vt:lpstr> 字节缓冲区流</vt:lpstr>
      <vt:lpstr> 字节流练习(测试复制效率)</vt:lpstr>
      <vt:lpstr> 转换流出现的原因 </vt:lpstr>
      <vt:lpstr> 编码表的概述和常见编码表 </vt:lpstr>
      <vt:lpstr> 字符串中的编码解码问题 </vt:lpstr>
      <vt:lpstr> 转换流中的编码和解码问题 </vt:lpstr>
      <vt:lpstr> 字符流OutputStreamWriter写数据 </vt:lpstr>
      <vt:lpstr> 字符流InputStreamReader读数据 </vt:lpstr>
      <vt:lpstr> 字符流的练习</vt:lpstr>
      <vt:lpstr> 字符缓冲区流的概述和使用</vt:lpstr>
      <vt:lpstr> 字符流的练习 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643</cp:revision>
  <dcterms:created xsi:type="dcterms:W3CDTF">2015-06-29T07:19:00Z</dcterms:created>
  <dcterms:modified xsi:type="dcterms:W3CDTF">2088-09-07T10:59:59Z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