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0" r:id="rId3"/>
    <p:sldId id="261" r:id="rId4"/>
    <p:sldId id="262" r:id="rId5"/>
    <p:sldId id="263" r:id="rId6"/>
    <p:sldId id="428" r:id="rId7"/>
    <p:sldId id="265" r:id="rId8"/>
    <p:sldId id="425" r:id="rId9"/>
    <p:sldId id="309" r:id="rId10"/>
    <p:sldId id="415" r:id="rId11"/>
    <p:sldId id="310" r:id="rId12"/>
    <p:sldId id="417" r:id="rId13"/>
    <p:sldId id="429" r:id="rId14"/>
    <p:sldId id="430" r:id="rId15"/>
    <p:sldId id="431" r:id="rId16"/>
    <p:sldId id="432" r:id="rId17"/>
    <p:sldId id="433" r:id="rId18"/>
    <p:sldId id="362" r:id="rId19"/>
    <p:sldId id="434" r:id="rId20"/>
    <p:sldId id="393" r:id="rId21"/>
    <p:sldId id="435" r:id="rId22"/>
    <p:sldId id="364" r:id="rId23"/>
    <p:sldId id="367" r:id="rId24"/>
    <p:sldId id="366" r:id="rId25"/>
    <p:sldId id="368" r:id="rId26"/>
    <p:sldId id="369" r:id="rId27"/>
    <p:sldId id="436" r:id="rId28"/>
    <p:sldId id="370" r:id="rId29"/>
    <p:sldId id="395" r:id="rId30"/>
    <p:sldId id="375" r:id="rId31"/>
    <p:sldId id="437" r:id="rId32"/>
    <p:sldId id="438" r:id="rId33"/>
    <p:sldId id="439" r:id="rId34"/>
    <p:sldId id="440" r:id="rId35"/>
    <p:sldId id="259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97" autoAdjust="0"/>
    <p:restoredTop sz="88497" autoAdjust="0"/>
  </p:normalViewPr>
  <p:slideViewPr>
    <p:cSldViewPr>
      <p:cViewPr varScale="1">
        <p:scale>
          <a:sx n="65" d="100"/>
          <a:sy n="65" d="100"/>
        </p:scale>
        <p:origin x="88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276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285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267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821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7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780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562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644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46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251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324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018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303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3172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1101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3401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4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5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182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212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789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721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436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397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1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avi/14.04_&#32534;&#30721;&#34920;&#27010;&#36848;&#21644;&#24120;&#35265;&#32534;&#30721;&#34920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avi/14.05_String&#31867;&#20013;&#30340;&#32534;&#30721;&#21644;&#35299;&#30721;&#38382;&#39064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avi/14.06_&#36716;&#25442;&#27969;&#20013;&#30340;&#32534;&#30721;&#21644;&#35299;&#30721;&#38382;&#39064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avi/14.07_OutputStreamWriter&#20889;&#25968;&#25454;&#30340;5&#31181;&#26041;&#24335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avi/14.08_InputStreamReader&#35835;&#25968;&#25454;&#30340;2&#31181;&#26041;&#24335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avi/14.09_&#23383;&#31526;&#27969;&#30340;&#32451;&#20064;&#20043;&#22797;&#21046;Java&#25991;&#20214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avi/14.10_&#23383;&#31526;&#27969;&#30340;&#32451;&#20064;&#20043;&#22797;&#21046;Java&#25991;&#20214;&#25913;&#36827;&#29256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avi/14.11_&#23383;&#31526;&#32531;&#20914;&#21306;&#27969;&#30340;&#27010;&#36848;&#21644;&#20351;&#29992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avi/14.12_&#23383;&#31526;&#32531;&#20914;&#21306;&#27969;&#30340;&#32451;&#20064;&#20043;&#22797;&#21046;&#25991;&#26412;&#25991;&#20214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avi/14.13_&#23383;&#31526;&#32531;&#20914;&#21306;&#27969;&#30340;&#29305;&#27530;&#21151;&#33021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avi/14.14_&#23383;&#31526;&#32531;&#20914;&#21306;&#27969;&#30340;&#29305;&#27530;&#21151;&#33021;&#22797;&#21046;Java&#25991;&#20214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avi/14.15_&#23383;&#31526;&#27969;&#30340;&#32451;&#20064;&#20043;5&#31181;&#26041;&#24335;&#22797;&#21046;&#25991;&#26412;&#25991;&#20214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avi/14.16_&#23383;&#31526;&#27969;&#30340;&#32451;&#20064;&#20043;&#25226;&#38598;&#21512;&#20013;&#30340;&#23383;&#31526;&#20018;&#25968;&#25454;&#23384;&#20648;&#21040;&#25991;&#26412;&#25991;&#20214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avi/14.17_&#23383;&#31526;&#27969;&#30340;&#32451;&#20064;&#20043;&#25226;&#25991;&#26412;&#25991;&#20214;&#20013;&#30340;&#23383;&#31526;&#20018;&#25968;&#25454;&#35835;&#21462;&#21040;&#38598;&#21512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avi/14.18_&#23383;&#31526;&#27969;&#30340;&#32451;&#20064;&#20043;&#25226;&#38598;&#21512;&#20013;&#30340;&#23398;&#29983;&#23545;&#35937;&#25968;&#25454;&#23384;&#20648;&#21040;&#25991;&#26412;&#25991;&#20214;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avi/14.19_&#23383;&#31526;&#27969;&#30340;&#32451;&#20064;&#20043;&#25226;&#25991;&#26412;&#25991;&#20214;&#20013;&#30340;&#23398;&#29983;&#23545;&#35937;&#25968;&#25454;&#35835;&#21462;&#21040;&#38598;&#21512;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avi/14.01_&#23383;&#33410;&#32531;&#20914;&#21306;&#27969;&#30340;&#27010;&#36848;&#21644;&#20351;&#29992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avi/14.02_&#23383;&#33410;&#27969;&#22235;&#31181;&#26041;&#24335;&#22797;&#21046;AVI&#24182;&#27979;&#35797;&#25928;&#29575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avi/14.03_&#36716;&#25442;&#27969;&#20986;&#29616;&#30340;&#21407;&#22240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2536" y="2471991"/>
            <a:ext cx="9144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IO</a:t>
            </a:r>
          </a:p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15816" y="3306530"/>
            <a:ext cx="5802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字节流读取数据为什么会出现问题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转换流出现的原因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67544" y="2348880"/>
            <a:ext cx="2232248" cy="2016224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19" name="椭圆 18"/>
          <p:cNvSpPr/>
          <p:nvPr/>
        </p:nvSpPr>
        <p:spPr>
          <a:xfrm>
            <a:off x="5159923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4670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486258" y="1588586"/>
            <a:ext cx="8190198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66754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：阐述编码表的概念及常见的编码表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编码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表概述和常见编码表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编码表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由字符及其对应的数据组成的一张表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6215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486258" y="1588586"/>
            <a:ext cx="8190198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66754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中编码和解码的问题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String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类中的编码和解码问题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编码和解码的方式必须一致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3158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486258" y="1588586"/>
            <a:ext cx="8190198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66754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：阐述转换流中的编码和解码问题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-457200" y="838007"/>
            <a:ext cx="100584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流中的编码和解码问题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转换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字节流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编码表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OutputStreamWriter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OutputStream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out, String 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charsetName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1,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字节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2,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编码表的名称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3" name="椭圆 12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016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UTF-8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编码的格式写出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你好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到文件中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并将数据正确的读取出来打印在控制台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OutputStreamWriter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关联文件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在构造方法中指定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编码表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writer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方法写出字符串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InputStreamReader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关联文件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并在构造方法中指定码表进行读取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read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方法读取数据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打印在控制台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转换流中的编码和解码问题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699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486258" y="1588586"/>
            <a:ext cx="8190198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66754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：独立测试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OutputStreamWriter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写数据的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种方式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-457200" y="838007"/>
            <a:ext cx="100584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OutputStreamWriter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写数据的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种方式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/>
              <a:t>public void write(</a:t>
            </a:r>
            <a:r>
              <a:rPr lang="en-US" altLang="zh-CN" dirty="0" err="1"/>
              <a:t>int</a:t>
            </a:r>
            <a:r>
              <a:rPr lang="en-US" altLang="zh-CN" dirty="0"/>
              <a:t> c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/>
              <a:t>public void write(char[] </a:t>
            </a:r>
            <a:r>
              <a:rPr lang="en-US" altLang="zh-CN" dirty="0" err="1"/>
              <a:t>cbuf,int</a:t>
            </a:r>
            <a:r>
              <a:rPr lang="en-US" altLang="zh-CN" dirty="0"/>
              <a:t> </a:t>
            </a:r>
            <a:r>
              <a:rPr lang="en-US" altLang="zh-CN" dirty="0" err="1"/>
              <a:t>off,int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/>
              <a:t>public void write(String </a:t>
            </a:r>
            <a:r>
              <a:rPr lang="en-US" altLang="zh-CN" dirty="0" err="1"/>
              <a:t>str</a:t>
            </a:r>
            <a:r>
              <a:rPr lang="en-US" altLang="zh-CN" u="sng" dirty="0"/>
              <a:t>)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2179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486258" y="1588586"/>
            <a:ext cx="8190198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66754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：独立测试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InputStreamReader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读数据的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种方式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-457200" y="838007"/>
            <a:ext cx="100584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2.6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InputStreamReader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读数据的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种方式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read():</a:t>
            </a:r>
            <a:r>
              <a:rPr lang="zh-CN" altLang="en-US" dirty="0"/>
              <a:t>一次读取一个</a:t>
            </a:r>
            <a:r>
              <a:rPr lang="zh-CN" altLang="en-US" dirty="0" smtClean="0"/>
              <a:t>字符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read(char[] </a:t>
            </a:r>
            <a:r>
              <a:rPr lang="en-US" altLang="zh-CN" dirty="0" err="1"/>
              <a:t>cbuf</a:t>
            </a:r>
            <a:r>
              <a:rPr lang="en-US" altLang="zh-CN" dirty="0"/>
              <a:t>):</a:t>
            </a:r>
            <a:r>
              <a:rPr lang="zh-CN" altLang="en-US" dirty="0"/>
              <a:t>一次读取一个字符数组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919" y="3666084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33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67544" y="3478195"/>
            <a:ext cx="9577064" cy="1679811"/>
            <a:chOff x="525732" y="1268759"/>
            <a:chExt cx="9548055" cy="1756719"/>
          </a:xfrm>
        </p:grpSpPr>
        <p:sp>
          <p:nvSpPr>
            <p:cNvPr id="16" name="矩形 15"/>
            <p:cNvSpPr/>
            <p:nvPr/>
          </p:nvSpPr>
          <p:spPr>
            <a:xfrm>
              <a:off x="525732" y="1268760"/>
              <a:ext cx="1656184" cy="1728192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latin typeface="+mn-ea"/>
                </a:rPr>
                <a:t>03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39033" y="1383953"/>
              <a:ext cx="1104640" cy="16415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字符流</a:t>
              </a: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181916" y="1771578"/>
              <a:ext cx="7891871" cy="11265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3.1 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字符流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的练习之复制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Java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文件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 3.5 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字符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缓冲区流的特殊功能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</a:p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3.2 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字符流的练习之复制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Java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文件改进版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3.3 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字符缓冲区流的概述和使用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3.6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字符缓冲区流的特殊功能复制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Java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文件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3.4 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字符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缓冲区流的练习之复制文本文件</a:t>
              </a:r>
            </a:p>
          </p:txBody>
        </p:sp>
        <p:sp>
          <p:nvSpPr>
            <p:cNvPr id="100" name="矩形 99"/>
            <p:cNvSpPr/>
            <p:nvPr/>
          </p:nvSpPr>
          <p:spPr>
            <a:xfrm>
              <a:off x="2181916" y="1268759"/>
              <a:ext cx="6854389" cy="1706051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18269" y="1124744"/>
            <a:ext cx="2228649" cy="820891"/>
            <a:chOff x="525732" y="3741210"/>
            <a:chExt cx="2228649" cy="820891"/>
          </a:xfrm>
        </p:grpSpPr>
        <p:sp>
          <p:nvSpPr>
            <p:cNvPr id="30" name="矩形 29"/>
            <p:cNvSpPr/>
            <p:nvPr/>
          </p:nvSpPr>
          <p:spPr>
            <a:xfrm>
              <a:off x="525732" y="3741210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+mn-ea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346623" y="3954585"/>
              <a:ext cx="14077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字节缓冲流</a:t>
              </a:r>
              <a:endParaRPr lang="id-ID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13540" y="2351204"/>
            <a:ext cx="1747527" cy="820891"/>
            <a:chOff x="545316" y="4142099"/>
            <a:chExt cx="1747527" cy="820891"/>
          </a:xfrm>
        </p:grpSpPr>
        <p:sp>
          <p:nvSpPr>
            <p:cNvPr id="11" name="矩形 10"/>
            <p:cNvSpPr/>
            <p:nvPr/>
          </p:nvSpPr>
          <p:spPr>
            <a:xfrm>
              <a:off x="545316" y="4142099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+mn-ea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77822" y="4367878"/>
              <a:ext cx="10150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 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转换流</a:t>
              </a: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7544" y="5445224"/>
            <a:ext cx="2670857" cy="820891"/>
            <a:chOff x="545316" y="4142099"/>
            <a:chExt cx="2670857" cy="820891"/>
          </a:xfrm>
        </p:grpSpPr>
        <p:sp>
          <p:nvSpPr>
            <p:cNvPr id="14" name="矩形 13"/>
            <p:cNvSpPr/>
            <p:nvPr/>
          </p:nvSpPr>
          <p:spPr>
            <a:xfrm>
              <a:off x="545316" y="4142099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+mn-ea"/>
                </a:rPr>
                <a:t>04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77822" y="4367878"/>
              <a:ext cx="19383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 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字符流相关练习</a:t>
              </a: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11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：独立编写使用字符流复制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字符流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的练习之复制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InputStreamReader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OutputStreamWriter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667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69269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字符流的练习之复制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文件改进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字符流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的练习之复制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文件改进版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FileReader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FileWriter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5357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28"/>
          <p:cNvSpPr txBox="1"/>
          <p:nvPr/>
        </p:nvSpPr>
        <p:spPr>
          <a:xfrm>
            <a:off x="2123728" y="2525013"/>
            <a:ext cx="6250024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独立编写字节流四种方式复制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AVI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并测试效率的案例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3" name="TextBox 128"/>
          <p:cNvSpPr txBox="1"/>
          <p:nvPr/>
        </p:nvSpPr>
        <p:spPr>
          <a:xfrm>
            <a:off x="2143977" y="4274749"/>
            <a:ext cx="5836193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独立编写使用字符缓冲区流复制文本文件的案例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5" name="TextBox 128"/>
          <p:cNvSpPr txBox="1"/>
          <p:nvPr/>
        </p:nvSpPr>
        <p:spPr>
          <a:xfrm>
            <a:off x="2144359" y="3080235"/>
            <a:ext cx="4297310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阐述编码表的概念及常见的编码表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8" name="TextBox 128"/>
          <p:cNvSpPr txBox="1"/>
          <p:nvPr/>
        </p:nvSpPr>
        <p:spPr>
          <a:xfrm>
            <a:off x="2143976" y="4963346"/>
            <a:ext cx="3527869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独立编写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字符流的四个练习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04607" y="3657288"/>
            <a:ext cx="6552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独立编写使用字符流复制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java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文件的案例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85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/>
              <a:t>把当前项目目录下的</a:t>
            </a:r>
            <a:r>
              <a:rPr lang="en-US" altLang="zh-CN" dirty="0"/>
              <a:t>StringDemo.java</a:t>
            </a:r>
            <a:r>
              <a:rPr lang="zh-CN" altLang="en-US" dirty="0"/>
              <a:t>内容复制到当前项目目录下的</a:t>
            </a:r>
            <a:r>
              <a:rPr lang="en-US" altLang="zh-CN" dirty="0"/>
              <a:t>Copy.java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创建字符输入流读取文件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创建字符输出流关联目标文件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自定义字符数组提高效率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不断的读写操作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第五步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关闭流释放资源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字符流的练习之复制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文件改进版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09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：阐述字符缓冲区流的概述和使用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缓冲区流的概述和使用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BufferedRreader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BufferedWriter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536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65135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：独立编写使用字符缓冲区流复制文本文件的案例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缓冲区流的练习之复制文本文件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0852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把项目目录下的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a.txt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内容复制到项目目录下的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b.txt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BufferedReader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关联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a.txt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BufferedWriter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关联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b.txt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读写操作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关闭流释放资源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字符缓冲区流的练习之复制文本文件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373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：独立测试字符缓冲去的特殊功能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3.5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缓冲区流的特殊功能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BufferedReader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readLine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BufferedWrieter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newLine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225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65135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：独立编写使用字符缓冲区流的特殊功能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复制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文本文件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3.6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缓冲区流的特殊功能复制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readLine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方法不会读取到换行符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所以写出的时候需要手动换行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169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781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字符缓冲流特殊功能复制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readLine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方法读取不到换行符的问题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3.6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字符缓冲区流的特殊功能复制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872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67555" y="4293096"/>
            <a:ext cx="9217024" cy="1937711"/>
            <a:chOff x="525732" y="1268759"/>
            <a:chExt cx="9189106" cy="1728193"/>
          </a:xfrm>
        </p:grpSpPr>
        <p:sp>
          <p:nvSpPr>
            <p:cNvPr id="16" name="矩形 15"/>
            <p:cNvSpPr/>
            <p:nvPr/>
          </p:nvSpPr>
          <p:spPr>
            <a:xfrm>
              <a:off x="525732" y="1268760"/>
              <a:ext cx="1656184" cy="1728192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latin typeface="+mn-ea"/>
                </a:rPr>
                <a:t>04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39033" y="1383953"/>
              <a:ext cx="2638861" cy="12552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字符流的相关练习</a:t>
              </a: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181916" y="1771578"/>
              <a:ext cx="7532922" cy="11803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4.1 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字符流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的练习之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种方式复制文本文件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	</a:t>
              </a:r>
            </a:p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4.2 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字符流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的练习之把集合中的字符串数据存储到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文本文件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4.3 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字符流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的练习之把文本文件中的字符串数据读取到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集合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4.4 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字符流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的练习之把集合中的学生对象数据存储到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文本文件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4.5 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字符流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的练习之把文本文件中的学生对象数据读取到集合</a:t>
              </a:r>
            </a:p>
          </p:txBody>
        </p:sp>
        <p:sp>
          <p:nvSpPr>
            <p:cNvPr id="100" name="矩形 99"/>
            <p:cNvSpPr/>
            <p:nvPr/>
          </p:nvSpPr>
          <p:spPr>
            <a:xfrm>
              <a:off x="2181916" y="1268759"/>
              <a:ext cx="6854389" cy="1706051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3347" y="980728"/>
            <a:ext cx="2228649" cy="820891"/>
            <a:chOff x="525732" y="3741210"/>
            <a:chExt cx="2228649" cy="820891"/>
          </a:xfrm>
        </p:grpSpPr>
        <p:sp>
          <p:nvSpPr>
            <p:cNvPr id="30" name="矩形 29"/>
            <p:cNvSpPr/>
            <p:nvPr/>
          </p:nvSpPr>
          <p:spPr>
            <a:xfrm>
              <a:off x="525732" y="3741210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+mn-ea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346623" y="3954585"/>
              <a:ext cx="14077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字节缓冲流</a:t>
              </a:r>
              <a:endParaRPr lang="id-ID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79397" y="2177257"/>
            <a:ext cx="1747527" cy="820891"/>
            <a:chOff x="545316" y="4142099"/>
            <a:chExt cx="1747527" cy="820891"/>
          </a:xfrm>
        </p:grpSpPr>
        <p:sp>
          <p:nvSpPr>
            <p:cNvPr id="11" name="矩形 10"/>
            <p:cNvSpPr/>
            <p:nvPr/>
          </p:nvSpPr>
          <p:spPr>
            <a:xfrm>
              <a:off x="545316" y="4142099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+mn-ea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77822" y="4367878"/>
              <a:ext cx="10150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 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转换流</a:t>
              </a: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90460" y="3255303"/>
            <a:ext cx="1747527" cy="820891"/>
            <a:chOff x="545316" y="4142099"/>
            <a:chExt cx="1747527" cy="820891"/>
          </a:xfrm>
        </p:grpSpPr>
        <p:sp>
          <p:nvSpPr>
            <p:cNvPr id="14" name="矩形 13"/>
            <p:cNvSpPr/>
            <p:nvPr/>
          </p:nvSpPr>
          <p:spPr>
            <a:xfrm>
              <a:off x="545316" y="4142099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+mn-ea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77822" y="4367878"/>
              <a:ext cx="10150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 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字符流</a:t>
              </a: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38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572191" y="1556792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66034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：独立编写字符流的练习之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种方式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复制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文本文件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字符流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的练习之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种方式复制文本文件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83568" y="3674925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/>
              <a:t>无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970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58814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：独立编写字符流的练习之把集合中的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字符串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   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存储到文本文件的案例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字符流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的练习之把集合中的字符串数据存储到文本文件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掌握课上代码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970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TextBox 128"/>
          <p:cNvSpPr txBox="1"/>
          <p:nvPr/>
        </p:nvSpPr>
        <p:spPr>
          <a:xfrm>
            <a:off x="2339752" y="2448153"/>
            <a:ext cx="1732505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字节缓冲流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9" name="TextBox 128"/>
          <p:cNvSpPr txBox="1"/>
          <p:nvPr/>
        </p:nvSpPr>
        <p:spPr>
          <a:xfrm>
            <a:off x="2339752" y="3105467"/>
            <a:ext cx="1219544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转换流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0" name="TextBox 128"/>
          <p:cNvSpPr txBox="1"/>
          <p:nvPr/>
        </p:nvSpPr>
        <p:spPr>
          <a:xfrm>
            <a:off x="2324762" y="4362299"/>
            <a:ext cx="450103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1" name="TextBox 128"/>
          <p:cNvSpPr txBox="1"/>
          <p:nvPr/>
        </p:nvSpPr>
        <p:spPr>
          <a:xfrm>
            <a:off x="2324762" y="3702180"/>
            <a:ext cx="1219544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字符流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4" name="TextBox 128"/>
          <p:cNvSpPr txBox="1"/>
          <p:nvPr/>
        </p:nvSpPr>
        <p:spPr>
          <a:xfrm>
            <a:off x="2339752" y="4362299"/>
            <a:ext cx="2501947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字符流的相关练习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69020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：独立编写字符流的练习之把文本文件中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字符串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数据读取到集合的案例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字符流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的练习之把文本文件中的字符串数据读取到集合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流对象尽量晚开早关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3634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69020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：独立编写字符流的练习之把集合中的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学生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数据存储到文本文件的案例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字符流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的练习之把集合中的学生对象数据存储到文本文件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写出学生信息的时候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数据以逗号分隔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方便下个案例的读取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2846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将集合中的学生信息以指定格式写出到文件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分析：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类用于封装数据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创建集合对象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并添加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创建输出流对象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关联目标文件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遍历集合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获取到每一个学生对象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将学生对象的信息以指定格式拼接字符串并写出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第六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关闭流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释放资源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字符流的练习之把集合中的学生对象数据存储到文本文件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(7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770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69020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：独立编写字符流的练习之把文本文件中的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学生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数据读取到集合的案例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4.5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字符流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的练习之把文本文件中的学生对象数据读取到集合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将读取到的每一行数据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split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方法进行切割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4335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需求：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从文本文件中读取学生数据到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ArrayList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集合中，并遍历集合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每一行数据作为一个学生元素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分析：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创建字符缓冲输入流对象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创建集合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读取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数据，每一次读取一行数据，把该行数据想办法封装成学生对象，并把学生对象存储到集合中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释放资源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第五步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遍历集合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4.5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字符流的练习之把文本文件中的学生对象数据读取到集合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(7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91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67544" y="1052736"/>
            <a:ext cx="9217024" cy="1652534"/>
            <a:chOff x="525732" y="1268759"/>
            <a:chExt cx="9189106" cy="1728193"/>
          </a:xfrm>
        </p:grpSpPr>
        <p:sp>
          <p:nvSpPr>
            <p:cNvPr id="16" name="矩形 15"/>
            <p:cNvSpPr/>
            <p:nvPr/>
          </p:nvSpPr>
          <p:spPr>
            <a:xfrm>
              <a:off x="525732" y="1268760"/>
              <a:ext cx="1656184" cy="1728192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latin typeface="+mn-ea"/>
                </a:rPr>
                <a:t>01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39033" y="1383953"/>
              <a:ext cx="1723549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字节缓冲流</a:t>
              </a: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181916" y="1771578"/>
              <a:ext cx="753292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1.1 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字节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缓冲区流的概述和使用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	</a:t>
              </a:r>
            </a:p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1.2 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字节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流四种方式复制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AVI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并测试效率</a:t>
              </a:r>
            </a:p>
          </p:txBody>
        </p:sp>
        <p:sp>
          <p:nvSpPr>
            <p:cNvPr id="100" name="矩形 99"/>
            <p:cNvSpPr/>
            <p:nvPr/>
          </p:nvSpPr>
          <p:spPr>
            <a:xfrm>
              <a:off x="2181916" y="1268759"/>
              <a:ext cx="6854389" cy="1706051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7544" y="3114755"/>
            <a:ext cx="1766984" cy="820891"/>
            <a:chOff x="525732" y="3741210"/>
            <a:chExt cx="1766984" cy="820891"/>
          </a:xfrm>
        </p:grpSpPr>
        <p:sp>
          <p:nvSpPr>
            <p:cNvPr id="30" name="矩形 29"/>
            <p:cNvSpPr/>
            <p:nvPr/>
          </p:nvSpPr>
          <p:spPr>
            <a:xfrm>
              <a:off x="525732" y="3741210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+mn-ea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346623" y="3954585"/>
              <a:ext cx="9460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转换流</a:t>
              </a:r>
              <a:endParaRPr lang="id-ID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82804" y="4281352"/>
            <a:ext cx="1747527" cy="820891"/>
            <a:chOff x="545316" y="4142099"/>
            <a:chExt cx="1747527" cy="820891"/>
          </a:xfrm>
        </p:grpSpPr>
        <p:sp>
          <p:nvSpPr>
            <p:cNvPr id="11" name="矩形 10"/>
            <p:cNvSpPr/>
            <p:nvPr/>
          </p:nvSpPr>
          <p:spPr>
            <a:xfrm>
              <a:off x="545316" y="4142099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+mn-ea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77822" y="4367878"/>
              <a:ext cx="10150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 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字符流</a:t>
              </a: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7544" y="5445224"/>
            <a:ext cx="2670857" cy="820891"/>
            <a:chOff x="545316" y="4142099"/>
            <a:chExt cx="2670857" cy="820891"/>
          </a:xfrm>
        </p:grpSpPr>
        <p:sp>
          <p:nvSpPr>
            <p:cNvPr id="14" name="矩形 13"/>
            <p:cNvSpPr/>
            <p:nvPr/>
          </p:nvSpPr>
          <p:spPr>
            <a:xfrm>
              <a:off x="545316" y="4142099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+mn-ea"/>
                </a:rPr>
                <a:t>04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77822" y="4367878"/>
              <a:ext cx="19383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 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字符流相关练习</a:t>
              </a: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02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字节缓冲区流的概述和使用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4574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：独立编写使用字节缓冲区流完成数据的读和写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字节流缓冲区的作用是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" name="图片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6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15816" y="3306530"/>
            <a:ext cx="5802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为什么字节缓冲流的构造方法需要接受一个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OutputStream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字节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缓冲区流的概述和使用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67544" y="2348880"/>
            <a:ext cx="2232248" cy="2016224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19" name="椭圆 18"/>
          <p:cNvSpPr/>
          <p:nvPr/>
        </p:nvSpPr>
        <p:spPr>
          <a:xfrm>
            <a:off x="5159923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9304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01700" y="1805569"/>
            <a:ext cx="6912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：独立编写字节流四种方式复制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AVI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文件的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字节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流四种方式复制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AVI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并测试效率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static long 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currentTimeMillis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() 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582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67544" y="2274877"/>
            <a:ext cx="9217024" cy="1679811"/>
            <a:chOff x="525732" y="1268759"/>
            <a:chExt cx="9189106" cy="1756719"/>
          </a:xfrm>
        </p:grpSpPr>
        <p:sp>
          <p:nvSpPr>
            <p:cNvPr id="16" name="矩形 15"/>
            <p:cNvSpPr/>
            <p:nvPr/>
          </p:nvSpPr>
          <p:spPr>
            <a:xfrm>
              <a:off x="525732" y="1268760"/>
              <a:ext cx="1656184" cy="1728192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latin typeface="+mn-ea"/>
                </a:rPr>
                <a:t>02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39033" y="1383953"/>
              <a:ext cx="1104640" cy="16415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转换流</a:t>
              </a: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181916" y="1771578"/>
              <a:ext cx="7532922" cy="11265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2.1 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转换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流出现的原因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2.5 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OutputStreamWriter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写数据的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种方式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</a:p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2.2 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编码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表概述和常见编码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表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2.6 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InputStreamReader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读数据的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种方式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2.3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String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类中的编码和解码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问题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2.4 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转换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流中的编码和解码问题</a:t>
              </a:r>
            </a:p>
          </p:txBody>
        </p:sp>
        <p:sp>
          <p:nvSpPr>
            <p:cNvPr id="100" name="矩形 99"/>
            <p:cNvSpPr/>
            <p:nvPr/>
          </p:nvSpPr>
          <p:spPr>
            <a:xfrm>
              <a:off x="2181916" y="1268759"/>
              <a:ext cx="6854389" cy="1706051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98064" y="1124744"/>
            <a:ext cx="2228649" cy="820891"/>
            <a:chOff x="525732" y="3741210"/>
            <a:chExt cx="2228649" cy="820891"/>
          </a:xfrm>
        </p:grpSpPr>
        <p:sp>
          <p:nvSpPr>
            <p:cNvPr id="30" name="矩形 29"/>
            <p:cNvSpPr/>
            <p:nvPr/>
          </p:nvSpPr>
          <p:spPr>
            <a:xfrm>
              <a:off x="525732" y="3741210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+mn-ea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346623" y="3954585"/>
              <a:ext cx="14077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字节缓冲流</a:t>
              </a:r>
              <a:endParaRPr lang="id-ID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82804" y="4281352"/>
            <a:ext cx="1747527" cy="820891"/>
            <a:chOff x="545316" y="4142099"/>
            <a:chExt cx="1747527" cy="820891"/>
          </a:xfrm>
        </p:grpSpPr>
        <p:sp>
          <p:nvSpPr>
            <p:cNvPr id="11" name="矩形 10"/>
            <p:cNvSpPr/>
            <p:nvPr/>
          </p:nvSpPr>
          <p:spPr>
            <a:xfrm>
              <a:off x="545316" y="4142099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+mn-ea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77822" y="4367878"/>
              <a:ext cx="10150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 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字符流</a:t>
              </a: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7544" y="5445224"/>
            <a:ext cx="2670857" cy="820891"/>
            <a:chOff x="545316" y="4142099"/>
            <a:chExt cx="2670857" cy="820891"/>
          </a:xfrm>
        </p:grpSpPr>
        <p:sp>
          <p:nvSpPr>
            <p:cNvPr id="14" name="矩形 13"/>
            <p:cNvSpPr/>
            <p:nvPr/>
          </p:nvSpPr>
          <p:spPr>
            <a:xfrm>
              <a:off x="545316" y="4142099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+mn-ea"/>
                </a:rPr>
                <a:t>04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77822" y="4367878"/>
              <a:ext cx="19383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 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字符流相关练习</a:t>
              </a: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67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01700" y="1805569"/>
            <a:ext cx="65288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：阐述转换流出现的原因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流出现的原因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转换流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字节流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编码表</a:t>
            </a: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3" name="椭圆 12"/>
          <p:cNvSpPr/>
          <p:nvPr/>
        </p:nvSpPr>
        <p:spPr>
          <a:xfrm>
            <a:off x="5159923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4695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11956</TotalTime>
  <Words>1851</Words>
  <Application>Microsoft Office PowerPoint</Application>
  <PresentationFormat>全屏显示(4:3)</PresentationFormat>
  <Paragraphs>450</Paragraphs>
  <Slides>35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1.1字节缓冲区流的概述和使用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smhjx2006</cp:lastModifiedBy>
  <cp:revision>3915</cp:revision>
  <dcterms:created xsi:type="dcterms:W3CDTF">2015-06-29T07:19:00Z</dcterms:created>
  <dcterms:modified xsi:type="dcterms:W3CDTF">2017-09-26T14:29:34Z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