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CF61A-1BDC-CE4E-B701-BDD80126EE74}" type="datetimeFigureOut">
              <a:rPr lang="en-US" smtClean="0"/>
              <a:t>9/23/13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3B2AA-1823-C34C-B331-F3CC0AA87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69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Increasingly</a:t>
            </a:r>
            <a:r>
              <a:rPr lang="en-US" baseline="0" dirty="0" smtClean="0"/>
              <a:t> being connected via SOA to backend </a:t>
            </a:r>
            <a:r>
              <a:rPr lang="en-US" baseline="0" dirty="0" err="1" smtClean="0"/>
              <a:t>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0CAA-4475-3944-9001-3E3366753C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6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5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1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2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7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9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2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9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4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Pipelines!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CTB</a:t>
            </a:r>
          </a:p>
          <a:p>
            <a:r>
              <a:rPr lang="en-US" dirty="0"/>
              <a:t>9</a:t>
            </a:r>
            <a:r>
              <a:rPr lang="en-US" dirty="0" smtClean="0"/>
              <a:t>/23/</a:t>
            </a:r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“Shell scripting”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shell (bash, </a:t>
            </a:r>
            <a:r>
              <a:rPr lang="en-US" dirty="0" err="1" smtClean="0"/>
              <a:t>csh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is specialized for exactly this: running commands.</a:t>
            </a:r>
          </a:p>
          <a:p>
            <a:endParaRPr lang="en-US" dirty="0"/>
          </a:p>
          <a:p>
            <a:r>
              <a:rPr lang="en-US" dirty="0" smtClean="0"/>
              <a:t>Shell “scripting” is putting together a series of commands – “scripting actions” to be run.</a:t>
            </a:r>
          </a:p>
          <a:p>
            <a:endParaRPr lang="en-US" dirty="0" smtClean="0"/>
          </a:p>
          <a:p>
            <a:r>
              <a:rPr lang="en-US" dirty="0" smtClean="0"/>
              <a:t>Scripting </a:t>
            </a:r>
            <a:r>
              <a:rPr lang="en-US" dirty="0" err="1" smtClean="0"/>
              <a:t>vs</a:t>
            </a:r>
            <a:r>
              <a:rPr lang="en-US" dirty="0" smtClean="0"/>
              <a:t> programming – fuzzy line.</a:t>
            </a:r>
          </a:p>
          <a:p>
            <a:pPr lvl="1"/>
            <a:r>
              <a:rPr lang="en-US" dirty="0" smtClean="0"/>
              <a:t>Scripting generally involves less complex organization.</a:t>
            </a:r>
          </a:p>
          <a:p>
            <a:pPr lvl="1"/>
            <a:r>
              <a:rPr lang="en-US" dirty="0" smtClean="0"/>
              <a:t>Scripting typically done w/in single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8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a shell script:</a:t>
            </a:r>
            <a:br>
              <a:rPr lang="en-US" dirty="0" smtClean="0"/>
            </a:br>
            <a:r>
              <a:rPr lang="en-US" sz="3600" dirty="0" smtClean="0"/>
              <a:t>It’s just a series of shell commands, in a file.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 trim adapters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… </a:t>
            </a:r>
            <a:r>
              <a:rPr lang="en-US" dirty="0" err="1" smtClean="0">
                <a:latin typeface="Courier"/>
                <a:cs typeface="Courier"/>
              </a:rPr>
              <a:t>Trimmomatic</a:t>
            </a:r>
            <a:r>
              <a:rPr lang="en-US" dirty="0" smtClean="0">
                <a:latin typeface="Courier"/>
                <a:cs typeface="Courier"/>
              </a:rPr>
              <a:t> …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 shuffle reads together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Interleave.py</a:t>
            </a:r>
            <a:r>
              <a:rPr lang="en-US" dirty="0" smtClean="0">
                <a:latin typeface="Courier"/>
                <a:cs typeface="Courier"/>
              </a:rPr>
              <a:t> …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 Trim bad reads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fastx_trimmer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 Run velvet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velveth</a:t>
            </a:r>
            <a:r>
              <a:rPr lang="en-US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velvetg</a:t>
            </a:r>
            <a:r>
              <a:rPr lang="en-US" dirty="0" smtClean="0">
                <a:latin typeface="Courier"/>
                <a:cs typeface="Courier"/>
              </a:rPr>
              <a:t>…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1551" y="3514841"/>
            <a:ext cx="222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trim-and-</a:t>
            </a:r>
            <a:r>
              <a:rPr lang="en-US" dirty="0" err="1" smtClean="0"/>
              <a:t>assemble.sh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3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Automated</a:t>
            </a:r>
            <a:r>
              <a:rPr lang="en-US" dirty="0" smtClean="0"/>
              <a:t> pipelines are good things.</a:t>
            </a:r>
          </a:p>
          <a:p>
            <a:pPr lvl="1"/>
            <a:r>
              <a:rPr lang="en-US" dirty="0" smtClean="0"/>
              <a:t>Encode each and every step in a script;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all the details, </a:t>
            </a:r>
            <a:r>
              <a:rPr lang="en-US" dirty="0" err="1" smtClean="0"/>
              <a:t>incl</a:t>
            </a:r>
            <a:r>
              <a:rPr lang="en-US" dirty="0" smtClean="0"/>
              <a:t> parameters;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Explicit: each command is present.</a:t>
            </a:r>
          </a:p>
          <a:p>
            <a:r>
              <a:rPr lang="en-US" dirty="0" smtClean="0"/>
              <a:t>Reusable: can easily tweak a parameter, re-run &amp; re-evaluate.</a:t>
            </a:r>
          </a:p>
          <a:p>
            <a:r>
              <a:rPr lang="en-US" dirty="0" smtClean="0"/>
              <a:t>Communicable: you can give to lab mate, PI, etc.</a:t>
            </a:r>
          </a:p>
          <a:p>
            <a:r>
              <a:rPr lang="en-US" dirty="0" smtClean="0"/>
              <a:t>Minimizes confusion as to what you actually did :)</a:t>
            </a:r>
          </a:p>
          <a:p>
            <a:r>
              <a:rPr lang="en-US" dirty="0" smtClean="0"/>
              <a:t>Automated: start &amp; walk away from long-running pipelines.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0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pipelines?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Automation:</a:t>
            </a:r>
          </a:p>
          <a:p>
            <a:pPr lvl="1"/>
            <a:r>
              <a:rPr lang="en-US" dirty="0" smtClean="0"/>
              <a:t>Convenience</a:t>
            </a:r>
          </a:p>
          <a:p>
            <a:pPr lvl="1"/>
            <a:r>
              <a:rPr lang="en-US" dirty="0" smtClean="0"/>
              <a:t>Reuse</a:t>
            </a:r>
          </a:p>
          <a:p>
            <a:pPr lvl="1"/>
            <a:r>
              <a:rPr lang="en-US" b="1" dirty="0" smtClean="0"/>
              <a:t>Reproducibility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Pipelines encode </a:t>
            </a:r>
            <a:r>
              <a:rPr lang="en-US" i="1" dirty="0" smtClean="0"/>
              <a:t>knowledge</a:t>
            </a:r>
            <a:r>
              <a:rPr lang="en-US" dirty="0" smtClean="0"/>
              <a:t> in an explicit &amp; executable computational representation.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661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Most groups can’t reproduce their own results, 6 months later.</a:t>
            </a:r>
            <a:endParaRPr lang="en-US" dirty="0" smtClean="0"/>
          </a:p>
          <a:p>
            <a:r>
              <a:rPr lang="en-US" i="1" dirty="0"/>
              <a:t>O</a:t>
            </a:r>
            <a:r>
              <a:rPr lang="en-US" i="1" dirty="0" smtClean="0"/>
              <a:t>ther</a:t>
            </a:r>
            <a:r>
              <a:rPr lang="en-US" dirty="0" smtClean="0"/>
              <a:t> groups don’t even have a chance.</a:t>
            </a:r>
          </a:p>
          <a:p>
            <a:endParaRPr lang="en-US" dirty="0"/>
          </a:p>
          <a:p>
            <a:r>
              <a:rPr lang="en-US" dirty="0" smtClean="0"/>
              <a:t>Limits:</a:t>
            </a:r>
          </a:p>
          <a:p>
            <a:pPr lvl="1"/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Bug finding/tracking/fixing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5212" y="5756831"/>
            <a:ext cx="341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</a:t>
            </a:r>
            <a:r>
              <a:rPr lang="en-US" i="1" dirty="0" smtClean="0"/>
              <a:t>convenience </a:t>
            </a:r>
            <a:r>
              <a:rPr lang="en-US" dirty="0" smtClean="0"/>
              <a:t>and </a:t>
            </a:r>
            <a:r>
              <a:rPr lang="en-US" i="1" dirty="0" smtClean="0"/>
              <a:t>correctness.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5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nonobvious corollaries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processing step from the raw data onwards is interesting; so you need to provide close-to-raw data.</a:t>
            </a:r>
          </a:p>
          <a:p>
            <a:endParaRPr lang="en-US" dirty="0"/>
          </a:p>
          <a:p>
            <a:r>
              <a:rPr lang="en-US" dirty="0" smtClean="0"/>
              <a:t>Making the figures is part of the pipeline; but Excel cannot be automated.</a:t>
            </a:r>
          </a:p>
          <a:p>
            <a:endParaRPr lang="en-US" dirty="0"/>
          </a:p>
          <a:p>
            <a:r>
              <a:rPr lang="en-US" dirty="0" smtClean="0"/>
              <a:t>Keeping track of what exact </a:t>
            </a:r>
            <a:r>
              <a:rPr lang="en-US" i="1" dirty="0" smtClean="0"/>
              <a:t>version </a:t>
            </a:r>
            <a:r>
              <a:rPr lang="en-US" dirty="0" smtClean="0"/>
              <a:t>of the pipeline script you used to generate the results now becomes a problem…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8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-750" r="-606"/>
          <a:stretch/>
        </p:blipFill>
        <p:spPr>
          <a:xfrm>
            <a:off x="2347834" y="123376"/>
            <a:ext cx="4769498" cy="6274187"/>
          </a:xfrm>
        </p:spPr>
      </p:pic>
      <p:sp>
        <p:nvSpPr>
          <p:cNvPr id="5" name="Rectangle 4"/>
          <p:cNvSpPr/>
          <p:nvPr/>
        </p:nvSpPr>
        <p:spPr>
          <a:xfrm>
            <a:off x="971804" y="6432511"/>
            <a:ext cx="74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http://</a:t>
            </a:r>
            <a:r>
              <a:rPr lang="en-US" dirty="0" err="1" smtClean="0"/>
              <a:t>www.phdcomics.com</a:t>
            </a:r>
            <a:r>
              <a:rPr lang="en-US" dirty="0" smtClean="0"/>
              <a:t>/comics/</a:t>
            </a:r>
            <a:r>
              <a:rPr lang="en-US" dirty="0" err="1" smtClean="0"/>
              <a:t>archive.php?comicid</a:t>
            </a:r>
            <a:r>
              <a:rPr lang="en-US" dirty="0" smtClean="0"/>
              <a:t>=1531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6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what </a:t>
            </a:r>
            <a:r>
              <a:rPr lang="en-US" i="1" dirty="0" smtClean="0"/>
              <a:t>version control</a:t>
            </a:r>
            <a:r>
              <a:rPr lang="en-US" dirty="0" smtClean="0"/>
              <a:t> is about.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control gives you can explicit way to track, mark, and annotate changes to collections of files.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Git</a:t>
            </a:r>
            <a:r>
              <a:rPr lang="en-US" dirty="0" smtClean="0"/>
              <a:t> is one such system.)</a:t>
            </a:r>
          </a:p>
          <a:p>
            <a:r>
              <a:rPr lang="en-US" dirty="0" smtClean="0"/>
              <a:t>In combination with Web sites like </a:t>
            </a:r>
            <a:r>
              <a:rPr lang="en-US" dirty="0" err="1" smtClean="0"/>
              <a:t>github.com</a:t>
            </a:r>
            <a:r>
              <a:rPr lang="en-US" dirty="0" smtClean="0"/>
              <a:t>, you can:</a:t>
            </a:r>
          </a:p>
          <a:p>
            <a:pPr lvl="1"/>
            <a:r>
              <a:rPr lang="en-US" dirty="0" smtClean="0"/>
              <a:t>View changes and files online</a:t>
            </a:r>
          </a:p>
          <a:p>
            <a:pPr lvl="1"/>
            <a:r>
              <a:rPr lang="en-US" dirty="0" smtClean="0"/>
              <a:t>Download specific marked versions of files</a:t>
            </a:r>
          </a:p>
        </p:txBody>
      </p:sp>
    </p:spTree>
    <p:extLst>
      <p:ext uri="{BB962C8B-B14F-4D97-AF65-F5344CB8AC3E}">
        <p14:creationId xmlns:p14="http://schemas.microsoft.com/office/powerpoint/2010/main" val="481942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actual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results in our digital normalization paper are about 80% automated.</a:t>
            </a:r>
          </a:p>
          <a:p>
            <a:pPr lvl="1"/>
            <a:r>
              <a:rPr lang="en-US" dirty="0" smtClean="0"/>
              <a:t>Raw data</a:t>
            </a:r>
          </a:p>
          <a:p>
            <a:pPr lvl="1"/>
            <a:r>
              <a:rPr lang="en-US" dirty="0" smtClean="0"/>
              <a:t>Single command to go from raw data to fully processed data.</a:t>
            </a:r>
          </a:p>
          <a:p>
            <a:pPr lvl="1"/>
            <a:r>
              <a:rPr lang="en-US" dirty="0" smtClean="0"/>
              <a:t>Single </a:t>
            </a:r>
            <a:r>
              <a:rPr lang="en-US" dirty="0" err="1" smtClean="0"/>
              <a:t>IPython</a:t>
            </a:r>
            <a:r>
              <a:rPr lang="en-US" dirty="0" smtClean="0"/>
              <a:t> Notebook to go from raw data to figures.</a:t>
            </a:r>
          </a:p>
          <a:p>
            <a:pPr lvl="1"/>
            <a:r>
              <a:rPr lang="en-US" dirty="0" smtClean="0"/>
              <a:t>(Super special) single command to go from figures + paper source to submission PDF.</a:t>
            </a:r>
          </a:p>
          <a:p>
            <a:pPr lvl="1"/>
            <a:r>
              <a:rPr lang="en-US" dirty="0" smtClean="0"/>
              <a:t>Figures &amp; text are tied to a specific </a:t>
            </a:r>
            <a:r>
              <a:rPr lang="en-US" i="1" dirty="0" smtClean="0"/>
              <a:t>version</a:t>
            </a:r>
            <a:r>
              <a:rPr lang="en-US" dirty="0" smtClean="0"/>
              <a:t> of our pipeline =&gt; 100% reproducible.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5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79" y="1600200"/>
            <a:ext cx="6780148" cy="48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1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pipeline view of the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28" r="-1320"/>
          <a:stretch/>
        </p:blipFill>
        <p:spPr>
          <a:xfrm>
            <a:off x="3425770" y="1600200"/>
            <a:ext cx="2303535" cy="4525963"/>
          </a:xfrm>
        </p:spPr>
      </p:pic>
    </p:spTree>
    <p:extLst>
      <p:ext uri="{BB962C8B-B14F-4D97-AF65-F5344CB8AC3E}">
        <p14:creationId xmlns:p14="http://schemas.microsoft.com/office/powerpoint/2010/main" val="3066692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Develop a systematic naming scheme for files =&gt; easier to investigate results.</a:t>
            </a:r>
          </a:p>
          <a:p>
            <a:endParaRPr lang="en-US" dirty="0"/>
          </a:p>
          <a:p>
            <a:r>
              <a:rPr lang="en-US" dirty="0" smtClean="0"/>
              <a:t>Work with a small data set first &amp; develop the pipeline; then, once it’s working, apply to full data set.</a:t>
            </a:r>
          </a:p>
          <a:p>
            <a:endParaRPr lang="en-US" dirty="0"/>
          </a:p>
          <a:p>
            <a:r>
              <a:rPr lang="en-US" dirty="0" smtClean="0"/>
              <a:t>Put in friendly “echo” commands.</a:t>
            </a:r>
          </a:p>
          <a:p>
            <a:endParaRPr lang="en-US" dirty="0" smtClean="0"/>
          </a:p>
          <a:p>
            <a:r>
              <a:rPr lang="en-US" dirty="0" smtClean="0"/>
              <a:t>Advanced: use </a:t>
            </a:r>
            <a:r>
              <a:rPr lang="en-US" i="1" dirty="0" smtClean="0"/>
              <a:t>loops</a:t>
            </a:r>
            <a:r>
              <a:rPr lang="en-US" dirty="0" smtClean="0"/>
              <a:t> and </a:t>
            </a:r>
            <a:r>
              <a:rPr lang="en-US" i="1" dirty="0" smtClean="0"/>
              <a:t>wildcards</a:t>
            </a:r>
            <a:r>
              <a:rPr lang="en-US" dirty="0" smtClean="0"/>
              <a:t> to write generic processing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8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Each computational step is one or more commands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28" r="-1320"/>
          <a:stretch/>
        </p:blipFill>
        <p:spPr>
          <a:xfrm>
            <a:off x="1594755" y="1600200"/>
            <a:ext cx="2303535" cy="4525963"/>
          </a:xfrm>
        </p:spPr>
      </p:pic>
      <p:sp>
        <p:nvSpPr>
          <p:cNvPr id="3" name="TextBox 2"/>
          <p:cNvSpPr txBox="1"/>
          <p:nvPr/>
        </p:nvSpPr>
        <p:spPr>
          <a:xfrm>
            <a:off x="4533239" y="2983184"/>
            <a:ext cx="144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Trimmomatic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69499" y="3987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fastx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9499" y="5072826"/>
            <a:ext cx="77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Velvet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0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breakdown into steps is dictated by input/output…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28" r="-1320"/>
          <a:stretch/>
        </p:blipFill>
        <p:spPr>
          <a:xfrm>
            <a:off x="1594755" y="1600200"/>
            <a:ext cx="2303535" cy="4525963"/>
          </a:xfrm>
        </p:spPr>
      </p:pic>
      <p:sp>
        <p:nvSpPr>
          <p:cNvPr id="3" name="TextBox 2"/>
          <p:cNvSpPr txBox="1"/>
          <p:nvPr/>
        </p:nvSpPr>
        <p:spPr>
          <a:xfrm>
            <a:off x="4370811" y="2798518"/>
            <a:ext cx="206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In: reads; out: reads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70811" y="3802758"/>
            <a:ext cx="206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In: reads; out: reads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70811" y="5072826"/>
            <a:ext cx="22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In: reads; out: contigs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breakdown into steps is driven by input/output and “concept”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28" r="-1320"/>
          <a:stretch/>
        </p:blipFill>
        <p:spPr>
          <a:xfrm>
            <a:off x="1594755" y="1600200"/>
            <a:ext cx="2303535" cy="4525963"/>
          </a:xfrm>
        </p:spPr>
      </p:pic>
      <p:sp>
        <p:nvSpPr>
          <p:cNvPr id="3" name="TextBox 2"/>
          <p:cNvSpPr txBox="1"/>
          <p:nvPr/>
        </p:nvSpPr>
        <p:spPr>
          <a:xfrm>
            <a:off x="4533240" y="2798518"/>
            <a:ext cx="2972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In: reads; out: reads.</a:t>
            </a:r>
          </a:p>
          <a:p>
            <a:pPr algn="ctr"/>
            <a:r>
              <a:rPr lang="en-US" dirty="0" err="1" smtClean="0"/>
              <a:t>Trimmomatic</a:t>
            </a:r>
            <a:r>
              <a:rPr lang="en-US" dirty="0"/>
              <a:t> </a:t>
            </a:r>
            <a:r>
              <a:rPr lang="en-US" dirty="0" smtClean="0"/>
              <a:t>OR scythe OR 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7914" y="3802758"/>
            <a:ext cx="346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In: reads; out: reads.</a:t>
            </a:r>
          </a:p>
          <a:p>
            <a:pPr algn="ctr"/>
            <a:r>
              <a:rPr lang="en-US" dirty="0" smtClean="0"/>
              <a:t>FASTX OR sickle OR </a:t>
            </a:r>
            <a:r>
              <a:rPr lang="en-US" dirty="0" err="1" smtClean="0"/>
              <a:t>ConDeTri</a:t>
            </a:r>
            <a:r>
              <a:rPr lang="en-US" dirty="0" smtClean="0"/>
              <a:t> OR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6604" y="4910376"/>
            <a:ext cx="22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In: reads; out: contigs</a:t>
            </a:r>
          </a:p>
          <a:p>
            <a:r>
              <a:rPr lang="en-US" dirty="0" smtClean="0"/>
              <a:t>Velvet OR SGA OR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6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2554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Generally, I don’t include</a:t>
            </a:r>
            <a:br>
              <a:rPr lang="en-US" dirty="0" smtClean="0"/>
            </a:br>
            <a:r>
              <a:rPr lang="en-US" dirty="0" smtClean="0"/>
              <a:t>diagnostic steps as part of the main “flow”.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56" r="777"/>
          <a:stretch/>
        </p:blipFill>
        <p:spPr>
          <a:xfrm>
            <a:off x="2244470" y="1600200"/>
            <a:ext cx="4562771" cy="4525963"/>
          </a:xfrm>
        </p:spPr>
      </p:pic>
    </p:spTree>
    <p:extLst>
      <p:ext uri="{BB962C8B-B14F-4D97-AF65-F5344CB8AC3E}">
        <p14:creationId xmlns:p14="http://schemas.microsoft.com/office/powerpoint/2010/main" val="299589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2554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Generally, I don’t include</a:t>
            </a:r>
            <a:br>
              <a:rPr lang="en-US" dirty="0" smtClean="0"/>
            </a:br>
            <a:r>
              <a:rPr lang="en-US" dirty="0" smtClean="0"/>
              <a:t>diagnostic steps as part of the main “flow”.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56" r="777"/>
          <a:stretch/>
        </p:blipFill>
        <p:spPr>
          <a:xfrm>
            <a:off x="2244470" y="1600200"/>
            <a:ext cx="4562771" cy="4525963"/>
          </a:xfrm>
        </p:spPr>
      </p:pic>
    </p:spTree>
    <p:extLst>
      <p:ext uri="{BB962C8B-B14F-4D97-AF65-F5344CB8AC3E}">
        <p14:creationId xmlns:p14="http://schemas.microsoft.com/office/powerpoint/2010/main" val="199593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…but there isn’t exactly a standard :)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84423" r="-844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775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i="1" dirty="0" smtClean="0"/>
              <a:t>is</a:t>
            </a:r>
            <a:r>
              <a:rPr lang="en-US" dirty="0" smtClean="0"/>
              <a:t> a pipeline,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Conceptually: series of data in/data out steps.</a:t>
            </a:r>
          </a:p>
          <a:p>
            <a:endParaRPr lang="en-US" dirty="0" smtClean="0"/>
          </a:p>
          <a:p>
            <a:r>
              <a:rPr lang="en-US" dirty="0" smtClean="0"/>
              <a:t>Practically: series of commands that load data, process it, and save it back to disk.</a:t>
            </a:r>
          </a:p>
          <a:p>
            <a:pPr lvl="1"/>
            <a:r>
              <a:rPr lang="en-US" dirty="0" smtClean="0"/>
              <a:t>This is generally true in bioinformatics</a:t>
            </a:r>
          </a:p>
          <a:p>
            <a:pPr lvl="1"/>
            <a:r>
              <a:rPr lang="en-US" dirty="0" smtClean="0"/>
              <a:t>You can also have programs that do multiple steps, which involves less disk “traffic”</a:t>
            </a:r>
          </a:p>
          <a:p>
            <a:pPr lvl="1"/>
            <a:endParaRPr lang="en-US" dirty="0"/>
          </a:p>
          <a:p>
            <a:r>
              <a:rPr lang="en-US" dirty="0" smtClean="0"/>
              <a:t>Actually: a bunch of UNIX commands.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9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717</Words>
  <Application>Microsoft Macintosh PowerPoint</Application>
  <PresentationFormat>On-screen Show (4:3)</PresentationFormat>
  <Paragraphs>108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Pipelines!</vt:lpstr>
      <vt:lpstr>A pipeline view of the world</vt:lpstr>
      <vt:lpstr>Each computational step is one or more commands</vt:lpstr>
      <vt:lpstr>The breakdown into steps is dictated by input/output…</vt:lpstr>
      <vt:lpstr>The breakdown into steps is driven by input/output and “concept”</vt:lpstr>
      <vt:lpstr>Generally, I don’t include diagnostic steps as part of the main “flow”.</vt:lpstr>
      <vt:lpstr>Generally, I don’t include diagnostic steps as part of the main “flow”.</vt:lpstr>
      <vt:lpstr>…but there isn’t exactly a standard :)</vt:lpstr>
      <vt:lpstr>What is a pipeline, anyway?</vt:lpstr>
      <vt:lpstr>“Shell scripting”</vt:lpstr>
      <vt:lpstr>Writing a shell script: It’s just a series of shell commands, in a file.</vt:lpstr>
      <vt:lpstr>Back to pipelines</vt:lpstr>
      <vt:lpstr>Why pipelines?</vt:lpstr>
      <vt:lpstr>Reproducibility</vt:lpstr>
      <vt:lpstr>Some nonobvious corollaries</vt:lpstr>
      <vt:lpstr>PowerPoint Presentation</vt:lpstr>
      <vt:lpstr>This is what version control is about.</vt:lpstr>
      <vt:lpstr>An actual pipeline</vt:lpstr>
      <vt:lpstr>IPython Notebook</vt:lpstr>
      <vt:lpstr>Tips &amp; tricks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Titus Brown</dc:creator>
  <cp:lastModifiedBy>C. Titus Brown</cp:lastModifiedBy>
  <cp:revision>19</cp:revision>
  <dcterms:created xsi:type="dcterms:W3CDTF">2013-06-15T10:05:01Z</dcterms:created>
  <dcterms:modified xsi:type="dcterms:W3CDTF">2013-09-23T15:16:46Z</dcterms:modified>
</cp:coreProperties>
</file>