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3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7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8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9/17/13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9/17/13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6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9/17/13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6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0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1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1CAE-1003-EF41-A6BD-5C2D6A48FE05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8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20 high-CPU extra large machines, for a day: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7gb of RAM, 8 </a:t>
            </a:r>
            <a:r>
              <a:rPr lang="en-US" dirty="0" err="1" smtClean="0"/>
              <a:t>x</a:t>
            </a:r>
            <a:r>
              <a:rPr lang="en-US" dirty="0" smtClean="0"/>
              <a:t> 2.5 GHz CPUs, 1.7tb of local disk.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$0.58 </a:t>
            </a:r>
            <a:r>
              <a:rPr lang="en-US" dirty="0" smtClean="0"/>
              <a:t>/ hr</a:t>
            </a:r>
          </a:p>
          <a:p>
            <a:pPr>
              <a:buNone/>
            </a:pPr>
            <a:r>
              <a:rPr lang="en-US" dirty="0" smtClean="0"/>
              <a:t>24 hrs / day</a:t>
            </a:r>
          </a:p>
          <a:p>
            <a:pPr>
              <a:buNone/>
            </a:pPr>
            <a:r>
              <a:rPr lang="en-US" dirty="0" smtClean="0"/>
              <a:t>20 machines</a:t>
            </a:r>
          </a:p>
          <a:p>
            <a:pPr>
              <a:buNone/>
            </a:pPr>
            <a:r>
              <a:rPr lang="en-US" dirty="0" smtClean="0"/>
              <a:t>=&gt; ~</a:t>
            </a:r>
            <a:r>
              <a:rPr lang="en-US" dirty="0" smtClean="0"/>
              <a:t>$278/ </a:t>
            </a:r>
            <a:r>
              <a:rPr lang="en-US" dirty="0" smtClean="0"/>
              <a:t>day.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75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EC2 so expensive??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They cover </a:t>
            </a:r>
            <a:r>
              <a:rPr lang="en-US" i="1" dirty="0" smtClean="0"/>
              <a:t>all</a:t>
            </a:r>
            <a:r>
              <a:rPr lang="en-US" dirty="0" smtClean="0"/>
              <a:t> hardware, power, air conditioning and network costs.</a:t>
            </a:r>
          </a:p>
          <a:p>
            <a:endParaRPr lang="en-US" dirty="0" smtClean="0"/>
          </a:p>
          <a:p>
            <a:r>
              <a:rPr lang="en-US" dirty="0" smtClean="0"/>
              <a:t>That’s actually way more expensive than you think.  (Talk to your </a:t>
            </a:r>
            <a:r>
              <a:rPr lang="en-US" dirty="0" err="1" smtClean="0"/>
              <a:t>sysadmin</a:t>
            </a:r>
            <a:r>
              <a:rPr lang="en-US" dirty="0" smtClean="0"/>
              <a:t> or HPC person…)</a:t>
            </a:r>
          </a:p>
          <a:p>
            <a:endParaRPr lang="en-US" dirty="0" smtClean="0"/>
          </a:p>
          <a:p>
            <a:r>
              <a:rPr lang="en-US" dirty="0" smtClean="0"/>
              <a:t>They do not operate at 100% capacity, </a:t>
            </a:r>
          </a:p>
          <a:p>
            <a:endParaRPr lang="en-US" dirty="0" smtClean="0"/>
          </a:p>
          <a:p>
            <a:r>
              <a:rPr lang="en-US" dirty="0" smtClean="0"/>
              <a:t>They want to make $$.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5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b="1" dirty="0" smtClean="0"/>
              <a:t>we </a:t>
            </a:r>
            <a:r>
              <a:rPr lang="en-US" dirty="0" smtClean="0"/>
              <a:t>using 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Teaching workshops and classes.</a:t>
            </a:r>
          </a:p>
          <a:p>
            <a:endParaRPr lang="en-US" dirty="0" smtClean="0"/>
          </a:p>
          <a:p>
            <a:r>
              <a:rPr lang="en-US" dirty="0" smtClean="0"/>
              <a:t>Running our own analyses/data sets in a timely manner.</a:t>
            </a:r>
          </a:p>
          <a:p>
            <a:endParaRPr lang="en-US" dirty="0" smtClean="0"/>
          </a:p>
          <a:p>
            <a:r>
              <a:rPr lang="en-US" dirty="0" smtClean="0"/>
              <a:t>Sharing data within the lab via EBS snapshots.</a:t>
            </a:r>
          </a:p>
          <a:p>
            <a:endParaRPr lang="en-US" dirty="0" smtClean="0"/>
          </a:p>
          <a:p>
            <a:r>
              <a:rPr lang="en-US" dirty="0" smtClean="0"/>
              <a:t>Providing data to other people via S3.</a:t>
            </a:r>
          </a:p>
          <a:p>
            <a:endParaRPr lang="en-US" dirty="0" smtClean="0"/>
          </a:p>
          <a:p>
            <a:r>
              <a:rPr lang="en-US" dirty="0" smtClean="0"/>
              <a:t>Automated testing on clean machines with known software install.</a:t>
            </a:r>
          </a:p>
        </p:txBody>
      </p:sp>
    </p:spTree>
    <p:extLst>
      <p:ext uri="{BB962C8B-B14F-4D97-AF65-F5344CB8AC3E}">
        <p14:creationId xmlns:p14="http://schemas.microsoft.com/office/powerpoint/2010/main" val="299082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Create (rent) a new machine from Amazon.</a:t>
            </a:r>
          </a:p>
          <a:p>
            <a:pPr marL="514350" indent="-514350">
              <a:buAutoNum type="arabicPeriod"/>
            </a:pPr>
            <a:r>
              <a:rPr lang="en-US" dirty="0" smtClean="0"/>
              <a:t>Install NCBI BLAST</a:t>
            </a:r>
          </a:p>
          <a:p>
            <a:pPr marL="514350" indent="-514350">
              <a:buAutoNum type="arabicPeriod"/>
            </a:pPr>
            <a:r>
              <a:rPr lang="en-US" dirty="0" smtClean="0"/>
              <a:t>Download &amp; format some databases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BLAST</a:t>
            </a:r>
          </a:p>
          <a:p>
            <a:pPr marL="514350" indent="-514350">
              <a:buAutoNum type="arabicPeriod"/>
            </a:pPr>
            <a:r>
              <a:rPr lang="en-US" dirty="0" smtClean="0"/>
              <a:t>Produce an excel spreadsheet of best hits</a:t>
            </a:r>
          </a:p>
          <a:p>
            <a:pPr marL="514350" indent="-514350">
              <a:buNone/>
            </a:pPr>
            <a:r>
              <a:rPr lang="en-US" dirty="0" smtClean="0"/>
              <a:t>…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2-way BLAST </a:t>
            </a:r>
            <a:r>
              <a:rPr lang="en-US" dirty="0" smtClean="0"/>
              <a:t>(</a:t>
            </a:r>
            <a:r>
              <a:rPr lang="en-US" dirty="0" err="1" smtClean="0"/>
              <a:t>ecoli</a:t>
            </a:r>
            <a:r>
              <a:rPr lang="en-US" dirty="0" smtClean="0"/>
              <a:t> x </a:t>
            </a:r>
            <a:r>
              <a:rPr lang="en-US" dirty="0" err="1" smtClean="0"/>
              <a:t>ecoli</a:t>
            </a:r>
            <a:r>
              <a:rPr lang="en-US" dirty="0" smtClean="0"/>
              <a:t> strains)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Calculate reciprocal best hits</a:t>
            </a:r>
          </a:p>
          <a:p>
            <a:pPr marL="514350" indent="-514350">
              <a:buAutoNum type="arabicPeriod"/>
            </a:pPr>
            <a:r>
              <a:rPr lang="en-US" dirty="0" smtClean="0"/>
              <a:t>Produce an excel </a:t>
            </a:r>
            <a:r>
              <a:rPr lang="en-US" dirty="0" smtClean="0"/>
              <a:t>spreadsheet of putative </a:t>
            </a:r>
            <a:r>
              <a:rPr lang="en-US" dirty="0" err="1" smtClean="0"/>
              <a:t>orthologs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4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dirty="0" smtClean="0"/>
              <a:t>(for scientists)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You can “rent” access to computers and disk space from a commercial provider of same.</a:t>
            </a:r>
          </a:p>
          <a:p>
            <a:endParaRPr lang="en-US" dirty="0" smtClean="0"/>
          </a:p>
          <a:p>
            <a:r>
              <a:rPr lang="en-US" dirty="0" smtClean="0"/>
              <a:t>This provides you with a way to scale your computation for “burst” periods, without investing in hardware.</a:t>
            </a:r>
          </a:p>
          <a:p>
            <a:endParaRPr lang="en-US" dirty="0" smtClean="0"/>
          </a:p>
          <a:p>
            <a:r>
              <a:rPr lang="en-US" dirty="0" smtClean="0"/>
              <a:t>Or you can just use a bigger, faster computer.</a:t>
            </a:r>
          </a:p>
          <a:p>
            <a:endParaRPr lang="en-US" dirty="0" smtClean="0"/>
          </a:p>
          <a:p>
            <a:r>
              <a:rPr lang="en-US" dirty="0" smtClean="0"/>
              <a:t>(I will demonstrate.)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1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“cloud”?!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…because the diagram that CS people use to represent abstract compute resources looks like a cloud.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38" y="1736451"/>
            <a:ext cx="3810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5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9" y="335010"/>
            <a:ext cx="8855038" cy="2824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1326" y="3689763"/>
            <a:ext cx="114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xkcd.com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9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18" y="1"/>
            <a:ext cx="4690638" cy="558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5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Amazon is a major cloud computing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you know they rent computers!?</a:t>
            </a:r>
          </a:p>
          <a:p>
            <a:endParaRPr lang="en-US" dirty="0" smtClean="0"/>
          </a:p>
          <a:p>
            <a:r>
              <a:rPr lang="en-US" dirty="0" smtClean="0"/>
              <a:t>Rumors are that it’s more lucrative than their book selling division…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3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EC2 – Elastic Cloud Computing, computer rental from Amazon.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EBS – Elastic Block Storage, virtual hard drive rental from Amazon.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1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quick calculations: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1 small machine, / yr: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1.7gb of RAM, a ~1.0 GHz single-core CPU, 160gb of local disk.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$.</a:t>
            </a:r>
            <a:r>
              <a:rPr lang="en-US" dirty="0" smtClean="0"/>
              <a:t>06 </a:t>
            </a:r>
            <a:r>
              <a:rPr lang="en-US" dirty="0" smtClean="0"/>
              <a:t>/ hr</a:t>
            </a:r>
          </a:p>
          <a:p>
            <a:pPr>
              <a:buNone/>
            </a:pPr>
            <a:r>
              <a:rPr lang="en-US" dirty="0" smtClean="0"/>
              <a:t>8760 hrs / year</a:t>
            </a:r>
          </a:p>
          <a:p>
            <a:pPr>
              <a:buNone/>
            </a:pPr>
            <a:r>
              <a:rPr lang="en-US" dirty="0" smtClean="0"/>
              <a:t>=&gt; ~</a:t>
            </a:r>
            <a:r>
              <a:rPr lang="en-US" dirty="0" smtClean="0"/>
              <a:t>$525/ </a:t>
            </a:r>
            <a:r>
              <a:rPr lang="en-US" dirty="0" smtClean="0"/>
              <a:t>year.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~a somewhat effective </a:t>
            </a:r>
            <a:r>
              <a:rPr lang="en-US" i="1" dirty="0" smtClean="0"/>
              <a:t>server replacement.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1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 high-memory quadruple extra-large instance / yr: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68.4 gb of RAM, 8 core @ ~3.2 GHz, 1.7tb of local disk.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$1.64 </a:t>
            </a:r>
            <a:r>
              <a:rPr lang="en-US" dirty="0" smtClean="0"/>
              <a:t>/ hr</a:t>
            </a:r>
          </a:p>
          <a:p>
            <a:pPr>
              <a:buNone/>
            </a:pPr>
            <a:r>
              <a:rPr lang="en-US" dirty="0" smtClean="0"/>
              <a:t>8760 hrs / year</a:t>
            </a:r>
          </a:p>
          <a:p>
            <a:pPr>
              <a:buNone/>
            </a:pPr>
            <a:r>
              <a:rPr lang="en-US" dirty="0" smtClean="0"/>
              <a:t>=&gt; </a:t>
            </a:r>
            <a:r>
              <a:rPr lang="en-US" dirty="0" smtClean="0"/>
              <a:t>$</a:t>
            </a:r>
            <a:r>
              <a:rPr lang="en-US" dirty="0" smtClean="0"/>
              <a:t>14</a:t>
            </a:r>
            <a:r>
              <a:rPr lang="en-US" dirty="0" smtClean="0"/>
              <a:t>,400 </a:t>
            </a:r>
            <a:r>
              <a:rPr lang="en-US" dirty="0" smtClean="0"/>
              <a:t>/ year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0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443</Words>
  <Application>Microsoft Macintosh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Cloud computing</vt:lpstr>
      <vt:lpstr>What is cloud computing?</vt:lpstr>
      <vt:lpstr>Why “cloud”?!</vt:lpstr>
      <vt:lpstr>PowerPoint Presentation</vt:lpstr>
      <vt:lpstr>PowerPoint Presentation</vt:lpstr>
      <vt:lpstr>Amazon is a major cloud computing provider</vt:lpstr>
      <vt:lpstr>Terms</vt:lpstr>
      <vt:lpstr>Some quick calculations:</vt:lpstr>
      <vt:lpstr>PowerPoint Presentation</vt:lpstr>
      <vt:lpstr>PowerPoint Presentation</vt:lpstr>
      <vt:lpstr>Why is EC2 so expensive??</vt:lpstr>
      <vt:lpstr>What are we using it for?</vt:lpstr>
      <vt:lpstr>Today’s tutorials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C. Titus Brown</dc:creator>
  <cp:lastModifiedBy>C. Titus Brown</cp:lastModifiedBy>
  <cp:revision>1</cp:revision>
  <dcterms:created xsi:type="dcterms:W3CDTF">2013-09-17T20:08:26Z</dcterms:created>
  <dcterms:modified xsi:type="dcterms:W3CDTF">2013-09-17T20:15:39Z</dcterms:modified>
</cp:coreProperties>
</file>