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61" r:id="rId4"/>
    <p:sldId id="262" r:id="rId5"/>
    <p:sldId id="263" r:id="rId6"/>
    <p:sldId id="275" r:id="rId7"/>
    <p:sldId id="276" r:id="rId8"/>
    <p:sldId id="288" r:id="rId9"/>
    <p:sldId id="289" r:id="rId10"/>
    <p:sldId id="290" r:id="rId11"/>
    <p:sldId id="291" r:id="rId12"/>
    <p:sldId id="292" r:id="rId13"/>
    <p:sldId id="264" r:id="rId14"/>
    <p:sldId id="265" r:id="rId15"/>
    <p:sldId id="266" r:id="rId16"/>
    <p:sldId id="267" r:id="rId17"/>
    <p:sldId id="268" r:id="rId18"/>
    <p:sldId id="279" r:id="rId19"/>
    <p:sldId id="293" r:id="rId20"/>
    <p:sldId id="278" r:id="rId21"/>
    <p:sldId id="280" r:id="rId22"/>
    <p:sldId id="277" r:id="rId23"/>
    <p:sldId id="281" r:id="rId24"/>
    <p:sldId id="284" r:id="rId25"/>
    <p:sldId id="285" r:id="rId26"/>
    <p:sldId id="286" r:id="rId27"/>
    <p:sldId id="299" r:id="rId28"/>
    <p:sldId id="294" r:id="rId29"/>
    <p:sldId id="295" r:id="rId30"/>
    <p:sldId id="296" r:id="rId31"/>
    <p:sldId id="297" r:id="rId32"/>
    <p:sldId id="300" r:id="rId33"/>
    <p:sldId id="301" r:id="rId34"/>
    <p:sldId id="298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the whole process work?</a:t>
            </a:r>
          </a:p>
          <a:p>
            <a:endParaRPr lang="en-US" dirty="0" smtClean="0"/>
          </a:p>
          <a:p>
            <a:r>
              <a:rPr lang="en-US" dirty="0" smtClean="0"/>
              <a:t>“I can reproduce what this other person/lab did, with their data, when I use my own software.”</a:t>
            </a:r>
          </a:p>
          <a:p>
            <a:endParaRPr lang="en-US" dirty="0" smtClean="0"/>
          </a:p>
          <a:p>
            <a:r>
              <a:rPr lang="en-US" dirty="0" smtClean="0"/>
              <a:t>This is much more rarely done…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nature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listen to a computational biologist explain their clever algorithm…</a:t>
            </a:r>
          </a:p>
          <a:p>
            <a:endParaRPr lang="en-US" dirty="0" smtClean="0"/>
          </a:p>
          <a:p>
            <a:r>
              <a:rPr lang="en-US" dirty="0" smtClean="0"/>
              <a:t>…it’s a mistake to think that they necessarily know what’s going on.</a:t>
            </a:r>
          </a:p>
          <a:p>
            <a:endParaRPr lang="en-US" dirty="0" smtClean="0"/>
          </a:p>
          <a:p>
            <a:r>
              <a:rPr lang="en-US" dirty="0" smtClean="0"/>
              <a:t>Software is full of bugs and unintended consequences.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7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35608" y="1524000"/>
            <a:ext cx="4384990" cy="4663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step can be understood, and tested/controlled individually.</a:t>
            </a:r>
          </a:p>
          <a:p>
            <a:endParaRPr lang="en-US" dirty="0" smtClean="0"/>
          </a:p>
          <a:p>
            <a:r>
              <a:rPr lang="en-US" dirty="0" smtClean="0"/>
              <a:t>Each step is re-usable!  Just need to figure out input/output formats.</a:t>
            </a:r>
          </a:p>
          <a:p>
            <a:endParaRPr lang="en-US" dirty="0" smtClean="0"/>
          </a:p>
          <a:p>
            <a:r>
              <a:rPr lang="en-US" dirty="0" smtClean="0"/>
              <a:t>Automate, automate, automate.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0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opportunity: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sequence is here.</a:t>
            </a:r>
          </a:p>
          <a:p>
            <a:endParaRPr lang="en-US" dirty="0" smtClean="0"/>
          </a:p>
          <a:p>
            <a:r>
              <a:rPr lang="en-US" dirty="0" smtClean="0"/>
              <a:t>“In the land of the blind, the one eyed is king.”  -- those prepared to </a:t>
            </a:r>
            <a:r>
              <a:rPr lang="en-US" i="1" dirty="0" smtClean="0"/>
              <a:t>think </a:t>
            </a:r>
            <a:r>
              <a:rPr lang="en-US" dirty="0" smtClean="0"/>
              <a:t>about how to use sequencing technology to answer their question will have a substantial leg up.</a:t>
            </a:r>
          </a:p>
          <a:p>
            <a:endParaRPr lang="en-US" dirty="0" smtClean="0"/>
          </a:p>
          <a:p>
            <a:r>
              <a:rPr lang="en-US" dirty="0" smtClean="0"/>
              <a:t>Who knows?  Some of you might even like this mix!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7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a “safe place” to experiment.</a:t>
            </a:r>
          </a:p>
          <a:p>
            <a:endParaRPr lang="en-US" dirty="0" smtClean="0"/>
          </a:p>
          <a:p>
            <a:r>
              <a:rPr lang="en-US" dirty="0" smtClean="0"/>
              <a:t>Lots and lots of help (in the form of TAs)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data </a:t>
            </a:r>
            <a:r>
              <a:rPr lang="en-US" dirty="0" smtClean="0"/>
              <a:t>sets, tools, scripts.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requirements of you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Nothing.</a:t>
            </a:r>
          </a:p>
          <a:p>
            <a:endParaRPr lang="en-US" dirty="0" smtClean="0"/>
          </a:p>
          <a:p>
            <a:r>
              <a:rPr lang="en-US" dirty="0" smtClean="0"/>
              <a:t>This is a requirements free zone.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29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expectations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Questions!</a:t>
            </a:r>
          </a:p>
          <a:p>
            <a:endParaRPr lang="en-US" dirty="0" smtClean="0"/>
          </a:p>
          <a:p>
            <a:r>
              <a:rPr lang="en-US" dirty="0" smtClean="0"/>
              <a:t>Ask for help when you need it!</a:t>
            </a:r>
          </a:p>
          <a:p>
            <a:endParaRPr lang="en-US" dirty="0" smtClean="0"/>
          </a:p>
          <a:p>
            <a:r>
              <a:rPr lang="en-US" dirty="0" smtClean="0"/>
              <a:t>A certain amount of tolerance may be needed, by you of us…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9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hopes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Enthusiasm!</a:t>
            </a:r>
          </a:p>
          <a:p>
            <a:endParaRPr lang="en-US" dirty="0" smtClean="0"/>
          </a:p>
          <a:p>
            <a:r>
              <a:rPr lang="en-US" dirty="0" smtClean="0"/>
              <a:t>Engagement!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How does all this stuff work, generally?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Can we automate things and/or do them more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6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Most biologists don’t know much about computational science.</a:t>
            </a:r>
          </a:p>
          <a:p>
            <a:endParaRPr lang="en-US" dirty="0" smtClean="0"/>
          </a:p>
          <a:p>
            <a:r>
              <a:rPr lang="en-US" dirty="0" smtClean="0"/>
              <a:t>Among many biologists, there is a general fear or skepticism of computers.</a:t>
            </a:r>
          </a:p>
          <a:p>
            <a:endParaRPr lang="en-US" dirty="0" smtClean="0"/>
          </a:p>
          <a:p>
            <a:r>
              <a:rPr lang="en-US" dirty="0" smtClean="0"/>
              <a:t>This leads to shallow thinking about computational science.</a:t>
            </a:r>
          </a:p>
        </p:txBody>
      </p:sp>
    </p:spTree>
    <p:extLst>
      <p:ext uri="{BB962C8B-B14F-4D97-AF65-F5344CB8AC3E}">
        <p14:creationId xmlns:p14="http://schemas.microsoft.com/office/powerpoint/2010/main" val="117530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automation 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You’ll learn to run lots of different programs here.</a:t>
            </a:r>
          </a:p>
          <a:p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hardware.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Often explicit or implicit tradeoffs between compute “amount” and quality of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786" r="-18786"/>
          <a:stretch>
            <a:fillRect/>
          </a:stretch>
        </p:blipFill>
        <p:spPr>
          <a:xfrm>
            <a:off x="457200" y="1600200"/>
            <a:ext cx="7747035" cy="4260571"/>
          </a:xfrm>
        </p:spPr>
      </p:pic>
      <p:sp>
        <p:nvSpPr>
          <p:cNvPr id="5" name="Rectangle 4"/>
          <p:cNvSpPr/>
          <p:nvPr/>
        </p:nvSpPr>
        <p:spPr>
          <a:xfrm>
            <a:off x="4242170" y="6051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www.infernodevelopment.com</a:t>
            </a:r>
            <a:r>
              <a:rPr lang="en-US" dirty="0" smtClean="0"/>
              <a:t>/how-computer-chess-engines-think-</a:t>
            </a:r>
            <a:r>
              <a:rPr lang="en-US" dirty="0" err="1" smtClean="0"/>
              <a:t>minimax</a:t>
            </a:r>
            <a:r>
              <a:rPr lang="en-US" dirty="0" smtClean="0"/>
              <a:t>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3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issue (heuristics; time to compute =&gt; quality) comes 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limits of data + compute?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364" b="-3636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41571" y="5270331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choice of mapper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916" b="-1491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65639" y="5781678"/>
            <a:ext cx="390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 matters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23" r="-5523"/>
          <a:stretch>
            <a:fillRect/>
          </a:stretch>
        </p:blipFill>
        <p:spPr>
          <a:xfrm>
            <a:off x="457200" y="2023579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etc.</a:t>
            </a:r>
          </a:p>
          <a:p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accuracy.</a:t>
            </a:r>
          </a:p>
          <a:p>
            <a:endParaRPr lang="en-US" dirty="0"/>
          </a:p>
          <a:p>
            <a:r>
              <a:rPr lang="en-US" dirty="0" smtClean="0"/>
              <a:t>Figuring these out is one of the main reasons you’re here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59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installation, and cooking analogy.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we making you install so much stuff!?</a:t>
            </a:r>
          </a:p>
          <a:p>
            <a:r>
              <a:rPr lang="en-US" dirty="0" smtClean="0"/>
              <a:t>What’s all this typing?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87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QIIME tutorials: introductory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6373" r="-86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324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459" b="1" dirty="0" smtClean="0"/>
              <a:t>Most computational scientists don’t know much about biology.</a:t>
            </a:r>
          </a:p>
          <a:p>
            <a:endParaRPr lang="en-US" dirty="0" smtClean="0"/>
          </a:p>
          <a:p>
            <a:r>
              <a:rPr lang="en-US" dirty="0" smtClean="0"/>
              <a:t>Extant computational solutions may not use appropriate heuristics, or default parameters.</a:t>
            </a:r>
          </a:p>
          <a:p>
            <a:endParaRPr lang="en-US" dirty="0" smtClean="0"/>
          </a:p>
          <a:p>
            <a:r>
              <a:rPr lang="en-US" dirty="0" smtClean="0"/>
              <a:t>“It works on my data…”, but their data != yours!</a:t>
            </a:r>
          </a:p>
          <a:p>
            <a:endParaRPr lang="en-US" dirty="0" smtClean="0"/>
          </a:p>
          <a:p>
            <a:r>
              <a:rPr lang="en-US" dirty="0" smtClean="0"/>
              <a:t>Solutions/programs may not be couched in the right terms for the biology, or with proper appreciation for biological complexity.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7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BLAST, mapping, assembly tutorials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459" r="-104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0474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…by Friday: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2325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interfaces: </a:t>
            </a:r>
            <a:r>
              <a:rPr lang="en-US" dirty="0" err="1" smtClean="0"/>
              <a:t>McD</a:t>
            </a:r>
            <a:r>
              <a:rPr lang="en-US" dirty="0" smtClean="0"/>
              <a:t>? Or…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553" r="-35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8646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…Michelin star?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978049" y="6379874"/>
            <a:ext cx="36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(It can be unfortunately hard to tell.)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44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analogy,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Bench biologists need to know how to use cookbooks &amp; understand common assumptions.</a:t>
            </a:r>
          </a:p>
          <a:p>
            <a:r>
              <a:rPr lang="en-US" dirty="0" smtClean="0"/>
              <a:t>When doing novel genomics, there is value in knowing how to put together your own recipes.</a:t>
            </a:r>
          </a:p>
          <a:p>
            <a:r>
              <a:rPr lang="en-US" dirty="0" smtClean="0"/>
              <a:t>Computational biologists and </a:t>
            </a:r>
            <a:r>
              <a:rPr lang="en-US" dirty="0" err="1" smtClean="0"/>
              <a:t>bioinformaticians</a:t>
            </a:r>
            <a:r>
              <a:rPr lang="en-US" dirty="0" smtClean="0"/>
              <a:t> may go so far as to grow some of their own raw ingredients.</a:t>
            </a:r>
          </a:p>
          <a:p>
            <a:r>
              <a:rPr lang="en-US" dirty="0" smtClean="0"/>
              <a:t>Controls, controls, controls, controls…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9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200" b="1" dirty="0" smtClean="0"/>
              <a:t>Both biology and computational science are deep, complex fields of study, inhabited by extremely smart people!</a:t>
            </a:r>
          </a:p>
          <a:p>
            <a:endParaRPr lang="en-US" dirty="0" smtClean="0"/>
          </a:p>
          <a:p>
            <a:r>
              <a:rPr lang="en-US" dirty="0" smtClean="0"/>
              <a:t>None of this is easy, on any side of things.</a:t>
            </a:r>
          </a:p>
          <a:p>
            <a:endParaRPr lang="en-US" dirty="0" smtClean="0"/>
          </a:p>
          <a:p>
            <a:r>
              <a:rPr lang="en-US" dirty="0" smtClean="0"/>
              <a:t>If it were easy, they wouldn’t need people as smart as all of us to do it, right??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one week </a:t>
            </a:r>
            <a:r>
              <a:rPr lang="en-US" dirty="0" smtClean="0"/>
              <a:t>course can’t possible teach you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Sequencing technology is changing very fast.</a:t>
            </a:r>
          </a:p>
          <a:p>
            <a:endParaRPr lang="en-US" dirty="0" smtClean="0"/>
          </a:p>
          <a:p>
            <a:r>
              <a:rPr lang="en-US" dirty="0" smtClean="0"/>
              <a:t>We don’t understand its limitations or biases very well.</a:t>
            </a:r>
          </a:p>
          <a:p>
            <a:endParaRPr lang="en-US" dirty="0" smtClean="0"/>
          </a:p>
          <a:p>
            <a:r>
              <a:rPr lang="en-US" dirty="0" smtClean="0"/>
              <a:t>The software and compute infrastructure lags behind volume of data, type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6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None of this is the #1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None of this is the #1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608" y="4877146"/>
            <a:ext cx="691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If you can’t answer this question, then what’s the point of doing the computation?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560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as with experiments, you can put negative and positive controls in your bioinformatics.</a:t>
            </a:r>
          </a:p>
          <a:p>
            <a:endParaRPr lang="en-US" dirty="0" smtClean="0"/>
          </a:p>
          <a:p>
            <a:r>
              <a:rPr lang="en-US" dirty="0" smtClean="0"/>
              <a:t>e.g. with BLAST,</a:t>
            </a:r>
          </a:p>
          <a:p>
            <a:pPr lvl="1"/>
            <a:r>
              <a:rPr lang="en-US" dirty="0" smtClean="0"/>
              <a:t>Do you see expected matches with the parameters and database you’re using?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Positive controls are often easier than negative, in “discovery-driven” science…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94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Molecules and sequences for which you have expectations.</a:t>
            </a:r>
          </a:p>
          <a:p>
            <a:endParaRPr lang="en-US" dirty="0" smtClean="0"/>
          </a:p>
          <a:p>
            <a:r>
              <a:rPr lang="en-US" dirty="0" smtClean="0"/>
              <a:t>“I know this gene comes up, based on qPCR.  I expect to see it in my mRNAseq.”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7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1188</Words>
  <Application>Microsoft Macintosh PowerPoint</Application>
  <PresentationFormat>On-screen Show (4:3)</PresentationFormat>
  <Paragraphs>163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Welcome!</vt:lpstr>
      <vt:lpstr>Challenge #1:</vt:lpstr>
      <vt:lpstr>Challenge #2:</vt:lpstr>
      <vt:lpstr>Challenge #3:</vt:lpstr>
      <vt:lpstr>Challenge #4:</vt:lpstr>
      <vt:lpstr>None of this is the #1 problem you will face with bioinformatics.</vt:lpstr>
      <vt:lpstr>None of this is the #1 problem you will face with bioinformatics.</vt:lpstr>
      <vt:lpstr>Controls</vt:lpstr>
      <vt:lpstr>Internal controls</vt:lpstr>
      <vt:lpstr>External controls</vt:lpstr>
      <vt:lpstr>Black box nature of algorithms</vt:lpstr>
      <vt:lpstr>Pipelines</vt:lpstr>
      <vt:lpstr>The opportunity:</vt:lpstr>
      <vt:lpstr>Our goals</vt:lpstr>
      <vt:lpstr>Our requirements of you</vt:lpstr>
      <vt:lpstr>Our expectations</vt:lpstr>
      <vt:lpstr>Our hopes</vt:lpstr>
      <vt:lpstr>Framing the approach</vt:lpstr>
      <vt:lpstr>How does this stuff work?</vt:lpstr>
      <vt:lpstr>Why automation &amp; computational efficiency matter</vt:lpstr>
      <vt:lpstr>“Heuristics”</vt:lpstr>
      <vt:lpstr>Often explicit or implicit tradeoffs between compute “amount” and quality of result</vt:lpstr>
      <vt:lpstr>This kind of issue (heuristics; time to compute =&gt; quality) comes up a lot.</vt:lpstr>
      <vt:lpstr>What are the limits of data + compute?</vt:lpstr>
      <vt:lpstr>Does choice of mapper matter?</vt:lpstr>
      <vt:lpstr>Real problem? Our data can’t uniquely specify solution!</vt:lpstr>
      <vt:lpstr>Concluding thoughts</vt:lpstr>
      <vt:lpstr>Software installation, and cooking analogy.</vt:lpstr>
      <vt:lpstr>QIIME tutorials: introductory</vt:lpstr>
      <vt:lpstr>BLAST, mapping, assembly tutorials</vt:lpstr>
      <vt:lpstr>…by Friday:</vt:lpstr>
      <vt:lpstr>Commercial interfaces: McD? Or…</vt:lpstr>
      <vt:lpstr>…Michelin star?</vt:lpstr>
      <vt:lpstr>In this analogy,</vt:lpstr>
      <vt:lpstr>Any questions or comments?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C. Titus Brown</cp:lastModifiedBy>
  <cp:revision>12</cp:revision>
  <cp:lastPrinted>2013-09-17T20:18:11Z</cp:lastPrinted>
  <dcterms:created xsi:type="dcterms:W3CDTF">2013-06-11T11:08:27Z</dcterms:created>
  <dcterms:modified xsi:type="dcterms:W3CDTF">2013-09-17T20:53:46Z</dcterms:modified>
</cp:coreProperties>
</file>