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307" r:id="rId3"/>
    <p:sldId id="306" r:id="rId4"/>
    <p:sldId id="308" r:id="rId5"/>
    <p:sldId id="258" r:id="rId6"/>
    <p:sldId id="259" r:id="rId7"/>
    <p:sldId id="260" r:id="rId8"/>
    <p:sldId id="276" r:id="rId9"/>
    <p:sldId id="277" r:id="rId10"/>
    <p:sldId id="257" r:id="rId11"/>
    <p:sldId id="262" r:id="rId12"/>
    <p:sldId id="264" r:id="rId13"/>
    <p:sldId id="271" r:id="rId14"/>
    <p:sldId id="261" r:id="rId15"/>
    <p:sldId id="265" r:id="rId16"/>
    <p:sldId id="270" r:id="rId17"/>
    <p:sldId id="278" r:id="rId18"/>
    <p:sldId id="280" r:id="rId19"/>
    <p:sldId id="279" r:id="rId20"/>
    <p:sldId id="266" r:id="rId21"/>
    <p:sldId id="267" r:id="rId22"/>
    <p:sldId id="268" r:id="rId23"/>
    <p:sldId id="275" r:id="rId24"/>
    <p:sldId id="269" r:id="rId25"/>
    <p:sldId id="272" r:id="rId26"/>
    <p:sldId id="292" r:id="rId27"/>
    <p:sldId id="293" r:id="rId28"/>
    <p:sldId id="273" r:id="rId29"/>
    <p:sldId id="263" r:id="rId30"/>
    <p:sldId id="290" r:id="rId31"/>
    <p:sldId id="30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8BCE-7A8B-0349-8DB5-3FE0C1C5017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43CE-7DDE-F346-92D5-9C77A5C81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97F9240A-F64E-524D-9545-F0AF7C493832}" type="datetimeFigureOut">
              <a:rPr lang="en-US" smtClean="0"/>
              <a:t>9/17/13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F7EBBB9-9912-0442-BF65-4E3360785B4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short 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short reads,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hard about mapping</a:t>
            </a:r>
          </a:p>
          <a:p>
            <a:endParaRPr lang="en-US" dirty="0" smtClean="0"/>
          </a:p>
          <a:p>
            <a:r>
              <a:rPr lang="en-US" dirty="0" smtClean="0"/>
              <a:t>Three mapping programs</a:t>
            </a:r>
          </a:p>
          <a:p>
            <a:endParaRPr lang="en-US" dirty="0" smtClean="0"/>
          </a:p>
          <a:p>
            <a:r>
              <a:rPr lang="en-US" dirty="0" smtClean="0"/>
              <a:t>Decisions to be made</a:t>
            </a:r>
          </a:p>
          <a:p>
            <a:endParaRPr lang="en-US" dirty="0" smtClean="0"/>
          </a:p>
          <a:p>
            <a:r>
              <a:rPr lang="en-US" dirty="0" smtClean="0"/>
              <a:t>Color space issues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Exhibit A: 20m+ reads from genome/</a:t>
            </a:r>
            <a:r>
              <a:rPr lang="en-US" dirty="0" err="1" smtClean="0"/>
              <a:t>transcriptome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Exhibit B: related genome/</a:t>
            </a:r>
            <a:r>
              <a:rPr lang="en-US" dirty="0" err="1" smtClean="0"/>
              <a:t>transcriptome</a:t>
            </a:r>
            <a:r>
              <a:rPr lang="en-US" dirty="0" smtClean="0"/>
              <a:t>, aka “the reference”</a:t>
            </a:r>
          </a:p>
          <a:p>
            <a:endParaRPr lang="en-US" dirty="0" smtClean="0"/>
          </a:p>
          <a:p>
            <a:r>
              <a:rPr lang="en-US" dirty="0" smtClean="0"/>
              <a:t>Goal: assign all reads to </a:t>
            </a:r>
            <a:r>
              <a:rPr lang="en-US" dirty="0" err="1" smtClean="0"/>
              <a:t>location(s</a:t>
            </a:r>
            <a:r>
              <a:rPr lang="en-US" dirty="0" smtClean="0"/>
              <a:t>) within reference.</a:t>
            </a:r>
          </a:p>
          <a:p>
            <a:endParaRPr lang="en-US" dirty="0" smtClean="0"/>
          </a:p>
          <a:p>
            <a:r>
              <a:rPr lang="en-US" dirty="0" err="1" smtClean="0"/>
              <a:t>Req’d</a:t>
            </a:r>
            <a:r>
              <a:rPr lang="en-US" dirty="0" smtClean="0"/>
              <a:t> for </a:t>
            </a:r>
            <a:r>
              <a:rPr lang="en-US" dirty="0" err="1" smtClean="0"/>
              <a:t>resequencing</a:t>
            </a:r>
            <a:r>
              <a:rPr lang="en-US" dirty="0" smtClean="0"/>
              <a:t>, </a:t>
            </a:r>
            <a:r>
              <a:rPr lang="en-US" dirty="0" err="1" smtClean="0"/>
              <a:t>ChIP</a:t>
            </a:r>
            <a:r>
              <a:rPr lang="en-US" dirty="0" smtClean="0"/>
              <a:t>-seq, and mRNAseq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</a:t>
            </a:r>
            <a:r>
              <a:rPr lang="en-US" i="1" dirty="0" smtClean="0"/>
              <a:t>global</a:t>
            </a:r>
            <a:r>
              <a:rPr lang="en-US" dirty="0" smtClean="0"/>
              <a:t>, not </a:t>
            </a:r>
            <a:r>
              <a:rPr lang="en-US" i="1" dirty="0" smtClean="0"/>
              <a:t>local</a:t>
            </a:r>
            <a:r>
              <a:rPr lang="en-US" dirty="0" smtClean="0"/>
              <a:t>,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not want matches </a:t>
            </a:r>
            <a:r>
              <a:rPr lang="en-US" i="1" dirty="0" smtClean="0"/>
              <a:t>within</a:t>
            </a:r>
            <a:r>
              <a:rPr lang="en-US" dirty="0" smtClean="0"/>
              <a:t> the read, like BLAST would produce.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not use BLAST!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07781" y="2757141"/>
            <a:ext cx="5188634" cy="30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08811" y="3128889"/>
            <a:ext cx="2369735" cy="30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24619" y="3161458"/>
            <a:ext cx="1084192" cy="478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78546" y="3144379"/>
            <a:ext cx="1032758" cy="4491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096" y="274638"/>
            <a:ext cx="7498080" cy="1143000"/>
          </a:xfrm>
        </p:spPr>
        <p:txBody>
          <a:bodyPr/>
          <a:lstStyle/>
          <a:p>
            <a:r>
              <a:rPr lang="en-US" dirty="0" smtClean="0"/>
              <a:t>Mapping is “pleasantly parallel”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096" y="1447800"/>
            <a:ext cx="7498080" cy="4800600"/>
          </a:xfrm>
        </p:spPr>
        <p:txBody>
          <a:bodyPr/>
          <a:lstStyle/>
          <a:p>
            <a:r>
              <a:rPr lang="en-US" dirty="0" smtClean="0"/>
              <a:t>Goal is to assign each individual read to </a:t>
            </a:r>
            <a:r>
              <a:rPr lang="en-US" dirty="0" err="1" smtClean="0"/>
              <a:t>location(s</a:t>
            </a:r>
            <a:r>
              <a:rPr lang="en-US" dirty="0" smtClean="0"/>
              <a:t>) within the genome.</a:t>
            </a:r>
          </a:p>
          <a:p>
            <a:endParaRPr lang="en-US" dirty="0" smtClean="0"/>
          </a:p>
          <a:p>
            <a:r>
              <a:rPr lang="en-US" dirty="0" smtClean="0"/>
              <a:t>So, you can map each read </a:t>
            </a:r>
            <a:r>
              <a:rPr lang="en-US" i="1" dirty="0" smtClean="0"/>
              <a:t>separately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mapping challenging?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of data</a:t>
            </a:r>
          </a:p>
          <a:p>
            <a:r>
              <a:rPr lang="en-US" dirty="0" smtClean="0"/>
              <a:t>Garbage reads</a:t>
            </a:r>
          </a:p>
          <a:p>
            <a:r>
              <a:rPr lang="en-US" dirty="0" smtClean="0"/>
              <a:t>Errors in reads, and quality scores</a:t>
            </a:r>
          </a:p>
          <a:p>
            <a:r>
              <a:rPr lang="en-US" dirty="0" smtClean="0"/>
              <a:t>Repeat elements and </a:t>
            </a:r>
            <a:r>
              <a:rPr lang="en-US" dirty="0" err="1" smtClean="0"/>
              <a:t>multicopy</a:t>
            </a:r>
            <a:r>
              <a:rPr lang="en-US" dirty="0" smtClean="0"/>
              <a:t> sequence</a:t>
            </a:r>
          </a:p>
          <a:p>
            <a:r>
              <a:rPr lang="en-US" dirty="0" err="1" smtClean="0"/>
              <a:t>SNPs/SNVs</a:t>
            </a:r>
            <a:endParaRPr lang="en-US" dirty="0" smtClean="0"/>
          </a:p>
          <a:p>
            <a:r>
              <a:rPr lang="en-US" dirty="0" err="1" smtClean="0"/>
              <a:t>Indels</a:t>
            </a:r>
            <a:endParaRPr lang="en-US" dirty="0" smtClean="0"/>
          </a:p>
          <a:p>
            <a:r>
              <a:rPr lang="en-US" dirty="0" smtClean="0"/>
              <a:t>Splicing (</a:t>
            </a:r>
            <a:r>
              <a:rPr lang="en-US" dirty="0" err="1" smtClean="0"/>
              <a:t>transcriptome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reference genome is not a problem: you can load essentially all genomes into memory (~3 gb).</a:t>
            </a:r>
          </a:p>
          <a:p>
            <a:endParaRPr lang="en-US" dirty="0" smtClean="0"/>
          </a:p>
          <a:p>
            <a:r>
              <a:rPr lang="en-US" dirty="0" smtClean="0"/>
              <a:t>However, doing </a:t>
            </a:r>
            <a:r>
              <a:rPr lang="en-US" i="1" dirty="0" smtClean="0"/>
              <a:t>any </a:t>
            </a:r>
            <a:r>
              <a:rPr lang="en-US" dirty="0" smtClean="0"/>
              <a:t>complicated process 20m times is generally going to require optimization!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856678" cy="4800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Overlapping </a:t>
            </a:r>
            <a:r>
              <a:rPr lang="en-US" dirty="0" err="1" smtClean="0"/>
              <a:t>polonies</a:t>
            </a:r>
            <a:r>
              <a:rPr lang="en-US" dirty="0" smtClean="0"/>
              <a:t> result in mixed signals.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These reads will not map to anything!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Used to be ~40% of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Increasingly, filtered out by sequencing software.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48" y="274638"/>
            <a:ext cx="2945140" cy="597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286" y="6403738"/>
            <a:ext cx="36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Shendure</a:t>
            </a:r>
            <a:r>
              <a:rPr lang="en-US" dirty="0" smtClean="0"/>
              <a:t> and </a:t>
            </a:r>
            <a:r>
              <a:rPr lang="en-US" dirty="0" err="1" smtClean="0"/>
              <a:t>Ji</a:t>
            </a:r>
            <a:r>
              <a:rPr lang="en-US" dirty="0" smtClean="0"/>
              <a:t>, Nat Biotech, 2008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in reads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5553" t="7873" r="4059" b="7369"/>
          <a:stretch>
            <a:fillRect/>
          </a:stretch>
        </p:blipFill>
        <p:spPr>
          <a:xfrm>
            <a:off x="2013500" y="2052027"/>
            <a:ext cx="5668776" cy="4107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6804" y="1417638"/>
            <a:ext cx="559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When mapping, a mismatch is not necessarily “real”.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3" y="1091673"/>
            <a:ext cx="6396735" cy="5026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8819" y="6257781"/>
            <a:ext cx="55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Harismendy</a:t>
            </a:r>
            <a:r>
              <a:rPr lang="en-US" dirty="0" smtClean="0"/>
              <a:t> et al., Genome Biol. 2009, </a:t>
            </a:r>
            <a:r>
              <a:rPr lang="en-US" dirty="0" err="1" smtClean="0"/>
              <a:t>pmid</a:t>
            </a:r>
            <a:r>
              <a:rPr lang="en-US" dirty="0" smtClean="0"/>
              <a:t>: 19327155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Technology-specific bias</a:t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Errors in reads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scores are based on Sanger sequencing-style quality scores: per base.</a:t>
            </a:r>
          </a:p>
          <a:p>
            <a:endParaRPr lang="en-US" dirty="0" smtClean="0"/>
          </a:p>
          <a:p>
            <a:r>
              <a:rPr lang="en-US" dirty="0" smtClean="0"/>
              <a:t>But 454 is subject to different biases than Illumina, and the biases are not necessarily base-by-base (think: </a:t>
            </a:r>
            <a:r>
              <a:rPr lang="en-US" dirty="0" err="1" smtClean="0"/>
              <a:t>homopolymer</a:t>
            </a:r>
            <a:r>
              <a:rPr lang="en-US" dirty="0" smtClean="0"/>
              <a:t> runs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reads in ref genome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424" r="-642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361688" y="62484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File:Mapping_Reads.png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949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Repeat/multi-copy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Multi-copy sequence makes it impossible to map all reads uniquely.</a:t>
            </a:r>
          </a:p>
          <a:p>
            <a:endParaRPr lang="en-US" dirty="0" smtClean="0"/>
          </a:p>
          <a:p>
            <a:r>
              <a:rPr lang="en-US" dirty="0" smtClean="0"/>
              <a:t>Repeats are particularly bad, because there are (a) lots of them and (</a:t>
            </a:r>
            <a:r>
              <a:rPr lang="en-US" dirty="0" err="1" smtClean="0"/>
              <a:t>b</a:t>
            </a:r>
            <a:r>
              <a:rPr lang="en-US" dirty="0" smtClean="0"/>
              <a:t>) they vary in sequence.  They therefore may “attract” reads depending on what optimizations/heuristics you use.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SNP/</a:t>
            </a:r>
            <a:r>
              <a:rPr lang="en-US" dirty="0" err="1" smtClean="0"/>
              <a:t>SNVs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Genuine mismatches between reference and sequence </a:t>
            </a:r>
            <a:r>
              <a:rPr lang="en-US" i="1" dirty="0" smtClean="0"/>
              <a:t>do</a:t>
            </a:r>
            <a:r>
              <a:rPr lang="en-US" dirty="0" smtClean="0"/>
              <a:t> exist, of course.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err="1" smtClean="0"/>
              <a:t>Diploidy</a:t>
            </a:r>
            <a:endParaRPr lang="en-US" dirty="0" smtClean="0"/>
          </a:p>
          <a:p>
            <a:pPr lvl="1"/>
            <a:r>
              <a:rPr lang="en-US" dirty="0" smtClean="0"/>
              <a:t>Population studies</a:t>
            </a:r>
          </a:p>
          <a:p>
            <a:endParaRPr lang="en-US" dirty="0" smtClean="0"/>
          </a:p>
          <a:p>
            <a:r>
              <a:rPr lang="en-US" dirty="0" smtClean="0"/>
              <a:t>You want to map these reads!</a:t>
            </a:r>
          </a:p>
          <a:p>
            <a:endParaRPr lang="en-US" dirty="0" smtClean="0"/>
          </a:p>
          <a:p>
            <a:r>
              <a:rPr lang="en-US" dirty="0" smtClean="0"/>
              <a:t>Fast heuristic approaches exist, based on fuzzy matching.</a:t>
            </a:r>
          </a:p>
          <a:p>
            <a:endParaRPr lang="en-US" dirty="0" smtClean="0"/>
          </a:p>
          <a:p>
            <a:r>
              <a:rPr lang="en-US" dirty="0" smtClean="0"/>
              <a:t>However, they are still biased towards mapping exact matches.</a:t>
            </a:r>
          </a:p>
          <a:p>
            <a:pPr lvl="1"/>
            <a:r>
              <a:rPr lang="en-US" dirty="0" smtClean="0"/>
              <a:t>This can be a problem for </a:t>
            </a:r>
            <a:r>
              <a:rPr lang="en-US" dirty="0" err="1" smtClean="0"/>
              <a:t>allelotyping</a:t>
            </a:r>
            <a:r>
              <a:rPr lang="en-US" dirty="0" smtClean="0"/>
              <a:t> and population studies.</a:t>
            </a:r>
          </a:p>
          <a:p>
            <a:pPr lvl="1"/>
            <a:r>
              <a:rPr lang="en-US" dirty="0" err="1" smtClean="0"/>
              <a:t>Likit</a:t>
            </a:r>
            <a:r>
              <a:rPr lang="en-US" dirty="0" smtClean="0"/>
              <a:t> will discuss next week.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Remember, they are the devil…?</a:t>
            </a:r>
          </a:p>
          <a:p>
            <a:endParaRPr lang="en-US" dirty="0" smtClean="0"/>
          </a:p>
          <a:p>
            <a:r>
              <a:rPr lang="en-US" dirty="0" smtClean="0"/>
              <a:t>Complicate mapping heuristics</a:t>
            </a:r>
          </a:p>
          <a:p>
            <a:endParaRPr lang="en-US" dirty="0" smtClean="0"/>
          </a:p>
          <a:p>
            <a:r>
              <a:rPr lang="en-US" dirty="0" smtClean="0"/>
              <a:t>Complicate </a:t>
            </a:r>
            <a:r>
              <a:rPr lang="en-US" i="1" dirty="0" smtClean="0"/>
              <a:t>statistics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: ambiguity &amp; decisions…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TGACGATATGGCGAT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GGAC</a:t>
            </a:r>
            <a:r>
              <a:rPr lang="en-US" dirty="0" smtClean="0">
                <a:latin typeface="Andale Mono"/>
                <a:cs typeface="Andale Mono"/>
              </a:rPr>
              <a:t>TGGACG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|</a:t>
            </a:r>
            <a:r>
              <a:rPr lang="en-US" dirty="0" err="1" smtClean="0">
                <a:latin typeface="Andale Mono"/>
                <a:cs typeface="Andale Mono"/>
              </a:rPr>
              <a:t>x|||||||||||x|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|x|x</a:t>
            </a:r>
            <a:r>
              <a:rPr lang="en-US" dirty="0" smtClean="0">
                <a:latin typeface="Andale Mono"/>
                <a:cs typeface="Andale Mono"/>
              </a:rPr>
              <a:t>||||||</a:t>
            </a:r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TcACGATATGGCGgT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GaA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-</a:t>
            </a:r>
            <a:r>
              <a:rPr lang="en-US" dirty="0" smtClean="0">
                <a:latin typeface="Andale Mono"/>
                <a:cs typeface="Andale Mono"/>
              </a:rPr>
              <a:t>TGGACG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TGACGATATGGCGAT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GGAC</a:t>
            </a:r>
            <a:r>
              <a:rPr lang="en-US" dirty="0" smtClean="0">
                <a:latin typeface="Andale Mono"/>
                <a:cs typeface="Andale Mono"/>
              </a:rPr>
              <a:t>TGGACG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|</a:t>
            </a:r>
            <a:r>
              <a:rPr lang="en-US" dirty="0" err="1" smtClean="0">
                <a:latin typeface="Andale Mono"/>
                <a:cs typeface="Andale Mono"/>
              </a:rPr>
              <a:t>x|||||||||||x|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x||x</a:t>
            </a:r>
            <a:r>
              <a:rPr lang="en-US" dirty="0" smtClean="0">
                <a:latin typeface="Andale Mono"/>
                <a:cs typeface="Andale Mono"/>
              </a:rPr>
              <a:t>||||||</a:t>
            </a:r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TcACGATATGGCGgT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-GAa</a:t>
            </a:r>
            <a:r>
              <a:rPr lang="en-US" dirty="0" err="1" smtClean="0">
                <a:latin typeface="Andale Mono"/>
                <a:cs typeface="Andale Mono"/>
              </a:rPr>
              <a:t>TGGACG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Splice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mapping </a:t>
            </a:r>
            <a:r>
              <a:rPr lang="en-US" dirty="0" err="1" smtClean="0"/>
              <a:t>transcriptome</a:t>
            </a:r>
            <a:r>
              <a:rPr lang="en-US" dirty="0" smtClean="0"/>
              <a:t> reads to the genome, your reference sequence is different from your source sequence!</a:t>
            </a:r>
          </a:p>
          <a:p>
            <a:r>
              <a:rPr lang="en-US" dirty="0" smtClean="0"/>
              <a:t>This is a problem if you don’t have a really good annotation.</a:t>
            </a:r>
          </a:p>
          <a:p>
            <a:endParaRPr lang="en-US" dirty="0" smtClean="0"/>
          </a:p>
          <a:p>
            <a:r>
              <a:rPr lang="en-US" dirty="0" smtClean="0"/>
              <a:t>Main technique: try to map across splice sites, build new </a:t>
            </a:r>
            <a:r>
              <a:rPr lang="en-US" dirty="0" err="1" smtClean="0"/>
              <a:t>exon</a:t>
            </a:r>
            <a:r>
              <a:rPr lang="en-US" dirty="0" smtClean="0"/>
              <a:t> models.</a:t>
            </a:r>
          </a:p>
          <a:p>
            <a:r>
              <a:rPr lang="en-US" dirty="0" smtClean="0"/>
              <a:t>Another technique: assembly.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specific mapping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Bowtie</a:t>
            </a:r>
          </a:p>
          <a:p>
            <a:endParaRPr lang="en-US" dirty="0" smtClean="0"/>
          </a:p>
          <a:p>
            <a:r>
              <a:rPr lang="en-US" dirty="0" smtClean="0"/>
              <a:t>BWA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Both open source.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BWA is widely used now, so </a:t>
            </a:r>
            <a:r>
              <a:rPr lang="en-US" dirty="0" smtClean="0"/>
              <a:t>we’ll use that for </a:t>
            </a:r>
            <a:r>
              <a:rPr lang="en-US" dirty="0" smtClean="0"/>
              <a:t>examples.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(There are many more, too.)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Bowtie1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 err="1" smtClean="0"/>
              <a:t>indel</a:t>
            </a:r>
            <a:r>
              <a:rPr lang="en-US" dirty="0" smtClean="0"/>
              <a:t>-capable.</a:t>
            </a:r>
          </a:p>
          <a:p>
            <a:endParaRPr lang="en-US" dirty="0" smtClean="0"/>
          </a:p>
          <a:p>
            <a:r>
              <a:rPr lang="en-US" dirty="0" smtClean="0"/>
              <a:t>Designed for:</a:t>
            </a:r>
          </a:p>
          <a:p>
            <a:pPr lvl="1"/>
            <a:r>
              <a:rPr lang="en-US" dirty="0" smtClean="0"/>
              <a:t>Many reads have one good, valid alignment</a:t>
            </a:r>
          </a:p>
          <a:p>
            <a:pPr lvl="1"/>
            <a:r>
              <a:rPr lang="en-US" dirty="0" smtClean="0"/>
              <a:t>Many reads are high quality</a:t>
            </a:r>
          </a:p>
          <a:p>
            <a:pPr lvl="1"/>
            <a:r>
              <a:rPr lang="en-US" dirty="0" smtClean="0"/>
              <a:t>Small number of alignments/read</a:t>
            </a:r>
          </a:p>
          <a:p>
            <a:pPr lvl="1" algn="r">
              <a:buNone/>
            </a:pPr>
            <a:r>
              <a:rPr lang="en-US" dirty="0" smtClean="0"/>
              <a:t>a.k.a. “sweet spot” :)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Uses similar strategy to Bowtie, but does gapped alignment.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Newest, hottest tool.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to be made by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many mismatches to allow?</a:t>
            </a:r>
          </a:p>
          <a:p>
            <a:pPr lvl="1"/>
            <a:r>
              <a:rPr lang="en-US" dirty="0" smtClean="0"/>
              <a:t>Vary depending on biology &amp; completeness of reference genome</a:t>
            </a:r>
          </a:p>
          <a:p>
            <a:endParaRPr lang="en-US" dirty="0" smtClean="0"/>
          </a:p>
          <a:p>
            <a:r>
              <a:rPr lang="en-US" dirty="0" smtClean="0"/>
              <a:t>Report how many matches?</a:t>
            </a:r>
          </a:p>
          <a:p>
            <a:pPr lvl="1"/>
            <a:r>
              <a:rPr lang="en-US" dirty="0" smtClean="0"/>
              <a:t>Are you interested in multiple matches?</a:t>
            </a:r>
          </a:p>
          <a:p>
            <a:endParaRPr lang="en-US" dirty="0" smtClean="0"/>
          </a:p>
          <a:p>
            <a:r>
              <a:rPr lang="en-US" dirty="0" smtClean="0"/>
              <a:t>Require best match, or first/any that fit criteria?</a:t>
            </a:r>
          </a:p>
          <a:p>
            <a:pPr lvl="1"/>
            <a:r>
              <a:rPr lang="en-US" dirty="0" smtClean="0"/>
              <a:t>It can be much faster to find </a:t>
            </a:r>
            <a:r>
              <a:rPr lang="en-US" i="1" dirty="0" smtClean="0"/>
              <a:t>first </a:t>
            </a:r>
            <a:r>
              <a:rPr lang="en-US" dirty="0" smtClean="0"/>
              <a:t>match that fits your criteria.</a:t>
            </a:r>
          </a:p>
          <a:p>
            <a:pPr lvl="1"/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All of these decisions affect your results and how you treat your data.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best done on </a:t>
            </a:r>
            <a:r>
              <a:rPr lang="en-US" i="1" dirty="0" smtClean="0"/>
              <a:t>entire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tempted to optimize by doing mapping to one </a:t>
            </a:r>
            <a:r>
              <a:rPr lang="en-US" dirty="0" err="1" smtClean="0"/>
              <a:t>chr</a:t>
            </a:r>
            <a:r>
              <a:rPr lang="en-US" dirty="0" smtClean="0"/>
              <a:t>, etc. “just to see what happens”</a:t>
            </a:r>
          </a:p>
          <a:p>
            <a:endParaRPr lang="en-US" dirty="0" smtClean="0"/>
          </a:p>
          <a:p>
            <a:r>
              <a:rPr lang="en-US" dirty="0" smtClean="0"/>
              <a:t>Don’t.</a:t>
            </a:r>
          </a:p>
          <a:p>
            <a:endParaRPr lang="en-US" dirty="0" smtClean="0"/>
          </a:p>
          <a:p>
            <a:r>
              <a:rPr lang="en-US" dirty="0" smtClean="0"/>
              <a:t>Simple reason: if you allow mismatches, then many of your reads will match erroneously to what’s present.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8314" b="-8831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126930" y="59252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www.cureffi.org</a:t>
            </a:r>
            <a:r>
              <a:rPr lang="en-US" dirty="0"/>
              <a:t>/2012/12/19/forward-and-reverse-reads-in-paired-end-sequencing/</a:t>
            </a:r>
          </a:p>
        </p:txBody>
      </p:sp>
    </p:spTree>
    <p:extLst>
      <p:ext uri="{BB962C8B-B14F-4D97-AF65-F5344CB8AC3E}">
        <p14:creationId xmlns:p14="http://schemas.microsoft.com/office/powerpoint/2010/main" val="4209219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Look</a:t>
            </a:r>
            <a:r>
              <a:rPr lang="en-US" dirty="0" smtClean="0"/>
              <a:t> at your mapping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Just like statistics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pPr>
              <a:buNone/>
            </a:pPr>
            <a:endParaRPr lang="en-US" dirty="0" smtClean="0">
              <a:sym typeface="Wingdings"/>
            </a:endParaRPr>
          </a:p>
          <a:p>
            <a:pPr>
              <a:buNone/>
            </a:pPr>
            <a:r>
              <a:rPr lang="en-US" dirty="0" smtClean="0">
                <a:sym typeface="Wingdings"/>
              </a:rPr>
              <a:t>This is a lot of what we’ll be doing today.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considerations in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an index</a:t>
            </a:r>
          </a:p>
          <a:p>
            <a:pPr lvl="1"/>
            <a:r>
              <a:rPr lang="en-US" dirty="0" smtClean="0"/>
              <a:t>Prepares your “reference”</a:t>
            </a:r>
          </a:p>
          <a:p>
            <a:pPr lvl="1"/>
            <a:r>
              <a:rPr lang="en-US" dirty="0" smtClean="0"/>
              <a:t>(Not really a big deal for single microbial genomes)</a:t>
            </a:r>
          </a:p>
        </p:txBody>
      </p:sp>
    </p:spTree>
    <p:extLst>
      <p:ext uri="{BB962C8B-B14F-4D97-AF65-F5344CB8AC3E}">
        <p14:creationId xmlns:p14="http://schemas.microsoft.com/office/powerpoint/2010/main" val="1587974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– e.g. BLAST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>
                <a:cs typeface="Andale Mono"/>
              </a:rPr>
              <a:t>BLASTN filters sequences for exact matches between “words” of length 11: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GAGGGTATG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ACGATATGGCG</a:t>
            </a:r>
            <a:r>
              <a:rPr lang="en-US" dirty="0" smtClean="0">
                <a:latin typeface="Andale Mono"/>
                <a:cs typeface="Andale Mono"/>
              </a:rPr>
              <a:t>ATGGAC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||</a:t>
            </a:r>
            <a:r>
              <a:rPr lang="en-US" dirty="0" err="1" smtClean="0">
                <a:latin typeface="Andale Mono"/>
                <a:cs typeface="Andale Mono"/>
              </a:rPr>
              <a:t>x|||||x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|||||||||||</a:t>
            </a:r>
            <a:r>
              <a:rPr lang="en-US" dirty="0" err="1" smtClean="0">
                <a:latin typeface="Andale Mono"/>
                <a:cs typeface="Andale Mono"/>
              </a:rPr>
              <a:t>x|x||x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GAcGGTATc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ACGATATGGCG</a:t>
            </a:r>
            <a:r>
              <a:rPr lang="en-US" dirty="0" err="1" smtClean="0">
                <a:latin typeface="Andale Mono"/>
                <a:cs typeface="Andale Mono"/>
              </a:rPr>
              <a:t>gT</a:t>
            </a:r>
            <a:r>
              <a:rPr lang="en-US" dirty="0" smtClean="0">
                <a:latin typeface="Andale Mono"/>
                <a:cs typeface="Andale Mono"/>
              </a:rPr>
              <a:t>-Gag</a:t>
            </a:r>
          </a:p>
          <a:p>
            <a:pPr>
              <a:buNone/>
            </a:pPr>
            <a:endParaRPr lang="en-US" dirty="0">
              <a:latin typeface="Andale Mono"/>
              <a:cs typeface="Andale Mono"/>
            </a:endParaRPr>
          </a:p>
          <a:p>
            <a:pPr algn="ctr">
              <a:buNone/>
            </a:pPr>
            <a:r>
              <a:rPr lang="en-US" dirty="0" smtClean="0">
                <a:latin typeface="Calibri"/>
                <a:cs typeface="Calibri"/>
              </a:rPr>
              <a:t>What the ‘</a:t>
            </a:r>
            <a:r>
              <a:rPr lang="en-US" dirty="0" err="1" smtClean="0">
                <a:latin typeface="Calibri"/>
                <a:cs typeface="Calibri"/>
              </a:rPr>
              <a:t>formatdb</a:t>
            </a:r>
            <a:r>
              <a:rPr lang="en-US" dirty="0" smtClean="0">
                <a:latin typeface="Calibri"/>
                <a:cs typeface="Calibri"/>
              </a:rPr>
              <a:t>’ command does (see Tuesday’s first tutorial) is </a:t>
            </a:r>
            <a:r>
              <a:rPr lang="en-US" i="1" dirty="0" smtClean="0">
                <a:latin typeface="Calibri"/>
                <a:cs typeface="Calibri"/>
              </a:rPr>
              <a:t>build an index </a:t>
            </a:r>
            <a:r>
              <a:rPr lang="en-US" dirty="0" smtClean="0">
                <a:latin typeface="Calibri"/>
                <a:cs typeface="Calibri"/>
              </a:rPr>
              <a:t>(“index”) sequences by their 11-base word content – a “reverse index” of sorts.</a:t>
            </a:r>
          </a:p>
          <a:p>
            <a:pPr algn="ctr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24377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– e.g. BLAST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>
              <a:latin typeface="Andale Mono"/>
              <a:cs typeface="Andale Mono"/>
            </a:endParaRPr>
          </a:p>
          <a:p>
            <a:pPr algn="ctr">
              <a:buNone/>
            </a:pPr>
            <a:r>
              <a:rPr lang="en-US" dirty="0" smtClean="0">
                <a:latin typeface="Calibri"/>
                <a:cs typeface="Calibri"/>
              </a:rPr>
              <a:t>What the ‘</a:t>
            </a:r>
            <a:r>
              <a:rPr lang="en-US" dirty="0" err="1" smtClean="0">
                <a:latin typeface="Calibri"/>
                <a:cs typeface="Calibri"/>
              </a:rPr>
              <a:t>formatdb</a:t>
            </a:r>
            <a:r>
              <a:rPr lang="en-US" dirty="0" smtClean="0">
                <a:latin typeface="Calibri"/>
                <a:cs typeface="Calibri"/>
              </a:rPr>
              <a:t>’ command does (see Tuesday’s first tutorial) is </a:t>
            </a:r>
            <a:r>
              <a:rPr lang="en-US" i="1" dirty="0" smtClean="0">
                <a:latin typeface="Calibri"/>
                <a:cs typeface="Calibri"/>
              </a:rPr>
              <a:t>build an index </a:t>
            </a:r>
            <a:r>
              <a:rPr lang="en-US" dirty="0" smtClean="0">
                <a:latin typeface="Calibri"/>
                <a:cs typeface="Calibri"/>
              </a:rPr>
              <a:t>(“index”) sequences by their 11-base word content – a “reverse index” of sorts.</a:t>
            </a:r>
          </a:p>
          <a:p>
            <a:pPr algn="ctr">
              <a:buNone/>
            </a:pPr>
            <a:endParaRPr lang="en-US" dirty="0">
              <a:latin typeface="Calibri"/>
              <a:cs typeface="Calibri"/>
            </a:endParaRPr>
          </a:p>
          <a:p>
            <a:pPr algn="ctr">
              <a:buNone/>
            </a:pPr>
            <a:r>
              <a:rPr lang="en-US" dirty="0" smtClean="0">
                <a:latin typeface="Calibri"/>
                <a:cs typeface="Calibri"/>
              </a:rPr>
              <a:t>Since this index only needs to be built once for each reference, it can be slower to build – what matters to most people is </a:t>
            </a:r>
            <a:r>
              <a:rPr lang="en-US" i="1" dirty="0" smtClean="0">
                <a:latin typeface="Calibri"/>
                <a:cs typeface="Calibri"/>
              </a:rPr>
              <a:t>mapping speed.</a:t>
            </a:r>
            <a:endParaRPr lang="en-US" dirty="0" smtClean="0">
              <a:latin typeface="Calibri"/>
              <a:cs typeface="Calibri"/>
            </a:endParaRPr>
          </a:p>
          <a:p>
            <a:pPr algn="ctr">
              <a:buNone/>
            </a:pPr>
            <a:endParaRPr lang="en-US" dirty="0">
              <a:latin typeface="Calibri"/>
              <a:cs typeface="Calibri"/>
            </a:endParaRPr>
          </a:p>
          <a:p>
            <a:pPr algn="ctr">
              <a:buNone/>
            </a:pPr>
            <a:r>
              <a:rPr lang="en-US" dirty="0" smtClean="0">
                <a:latin typeface="Calibri"/>
                <a:cs typeface="Calibri"/>
              </a:rPr>
              <a:t>All short-read mappers have an indexing step.</a:t>
            </a:r>
          </a:p>
          <a:p>
            <a:pPr algn="ctr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2163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indexing &amp; mapping.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587" b="-145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36288" y="5802997"/>
            <a:ext cx="582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 5 of </a:t>
            </a:r>
            <a:r>
              <a:rPr lang="en-US" dirty="0" err="1" smtClean="0"/>
              <a:t>Ruffalo</a:t>
            </a:r>
            <a:r>
              <a:rPr lang="en-US" dirty="0" smtClean="0"/>
              <a:t> et al. PMID 21856737, Bioinformatics 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1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Simulations =&gt; understanding mappers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364" b="-36364"/>
          <a:stretch>
            <a:fillRect/>
          </a:stretch>
        </p:blipFill>
        <p:spPr>
          <a:xfrm>
            <a:off x="457200" y="744368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941571" y="4438173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1967" y="6112737"/>
            <a:ext cx="524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/>
              <a:t>.; http://</a:t>
            </a:r>
            <a:r>
              <a:rPr lang="en-US" dirty="0" err="1"/>
              <a:t>arxiv.org</a:t>
            </a:r>
            <a:r>
              <a:rPr lang="en-US" dirty="0"/>
              <a:t>/abs/1303.2411</a:t>
            </a:r>
          </a:p>
        </p:txBody>
      </p:sp>
    </p:spTree>
    <p:extLst>
      <p:ext uri="{BB962C8B-B14F-4D97-AF65-F5344CB8AC3E}">
        <p14:creationId xmlns:p14="http://schemas.microsoft.com/office/powerpoint/2010/main" val="209693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choice of mapper matter?</a:t>
            </a:r>
            <a:br>
              <a:rPr lang="en-US" dirty="0" smtClean="0"/>
            </a:br>
            <a:r>
              <a:rPr lang="en-US" sz="3600" dirty="0" smtClean="0"/>
              <a:t>Not in our experience.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916" b="-1491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072956" y="5781678"/>
            <a:ext cx="463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completeness/quality matters more!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4736" y="6297403"/>
            <a:ext cx="524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/>
              <a:t>.; http://</a:t>
            </a:r>
            <a:r>
              <a:rPr lang="en-US" dirty="0" err="1"/>
              <a:t>arxiv.org</a:t>
            </a:r>
            <a:r>
              <a:rPr lang="en-US" dirty="0"/>
              <a:t>/abs/1303.2411</a:t>
            </a:r>
          </a:p>
        </p:txBody>
      </p:sp>
    </p:spTree>
    <p:extLst>
      <p:ext uri="{BB962C8B-B14F-4D97-AF65-F5344CB8AC3E}">
        <p14:creationId xmlns:p14="http://schemas.microsoft.com/office/powerpoint/2010/main" val="6687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Transcriptomes and bacterial genomes have very few repeats…</a:t>
            </a:r>
          </a:p>
          <a:p>
            <a:r>
              <a:rPr lang="en-US" dirty="0" smtClean="0"/>
              <a:t>…but for transcriptomes, you need to think about shared exons.</a:t>
            </a:r>
          </a:p>
          <a:p>
            <a:endParaRPr lang="en-US" dirty="0" smtClean="0"/>
          </a:p>
          <a:p>
            <a:r>
              <a:rPr lang="en-US" dirty="0" smtClean="0"/>
              <a:t>For genotyping/association studies/ASE, you may not care about </a:t>
            </a:r>
            <a:r>
              <a:rPr lang="en-US" dirty="0" err="1" smtClean="0"/>
              <a:t>indels</a:t>
            </a:r>
            <a:r>
              <a:rPr lang="en-US" dirty="0" smtClean="0"/>
              <a:t> too much.</a:t>
            </a:r>
          </a:p>
          <a:p>
            <a:endParaRPr lang="en-US" dirty="0" smtClean="0"/>
          </a:p>
          <a:p>
            <a:r>
              <a:rPr lang="en-US" dirty="0" smtClean="0"/>
              <a:t>Variant calling is less sensitive to coverage than assembly (20x </a:t>
            </a:r>
            <a:r>
              <a:rPr lang="en-US" dirty="0" err="1" smtClean="0"/>
              <a:t>vs</a:t>
            </a:r>
            <a:r>
              <a:rPr lang="en-US" dirty="0" smtClean="0"/>
              <a:t> 100x)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quality scores?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Bowtie uses quality scores; </a:t>
            </a:r>
            <a:r>
              <a:rPr lang="en-US" dirty="0" err="1" smtClean="0"/>
              <a:t>bwa</a:t>
            </a:r>
            <a:r>
              <a:rPr lang="en-US" dirty="0" smtClean="0"/>
              <a:t> does not.</a:t>
            </a:r>
          </a:p>
          <a:p>
            <a:endParaRPr lang="en-US" dirty="0"/>
          </a:p>
          <a:p>
            <a:r>
              <a:rPr lang="en-US" dirty="0" smtClean="0"/>
              <a:t>This means that bowtie can align some things in FASTQ that cannot be aligned in FASTA.</a:t>
            </a:r>
          </a:p>
          <a:p>
            <a:pPr marL="0" indent="0" algn="ctr">
              <a:buNone/>
            </a:pPr>
            <a:r>
              <a:rPr lang="en-US" dirty="0" smtClean="0"/>
              <a:t>See: http</a:t>
            </a:r>
            <a:r>
              <a:rPr lang="en-US" dirty="0"/>
              <a:t>://</a:t>
            </a:r>
            <a:r>
              <a:rPr lang="en-US" dirty="0" err="1"/>
              <a:t>www.homolog.us</a:t>
            </a:r>
            <a:r>
              <a:rPr lang="en-US" dirty="0"/>
              <a:t>/blogs/blog/2012/02/28/bowtie-alignment-with-and-without-quality-score/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30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performance/SE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69" r="766" b="50844"/>
          <a:stretch/>
        </p:blipFill>
        <p:spPr>
          <a:xfrm>
            <a:off x="1547417" y="1965181"/>
            <a:ext cx="5905664" cy="3947517"/>
          </a:xfrm>
        </p:spPr>
      </p:pic>
      <p:sp>
        <p:nvSpPr>
          <p:cNvPr id="6" name="Rectangle 5"/>
          <p:cNvSpPr/>
          <p:nvPr/>
        </p:nvSpPr>
        <p:spPr>
          <a:xfrm>
            <a:off x="3329492" y="6222582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Heng</a:t>
            </a:r>
            <a:r>
              <a:rPr lang="en-US" dirty="0" smtClean="0"/>
              <a:t> Li, BWA-MEM: http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/1303.3997v2.pdf</a:t>
            </a:r>
          </a:p>
        </p:txBody>
      </p:sp>
    </p:spTree>
    <p:extLst>
      <p:ext uri="{BB962C8B-B14F-4D97-AF65-F5344CB8AC3E}">
        <p14:creationId xmlns:p14="http://schemas.microsoft.com/office/powerpoint/2010/main" val="148227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SNP calling – which variants are “real”?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09" b="-1809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029125" y="6272148"/>
            <a:ext cx="607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www.kenkraaijeveld.nl</a:t>
            </a:r>
            <a:r>
              <a:rPr lang="en-US" dirty="0"/>
              <a:t>/genomics/bioinformatics/</a:t>
            </a:r>
          </a:p>
        </p:txBody>
      </p:sp>
    </p:spTree>
    <p:extLst>
      <p:ext uri="{BB962C8B-B14F-4D97-AF65-F5344CB8AC3E}">
        <p14:creationId xmlns:p14="http://schemas.microsoft.com/office/powerpoint/2010/main" val="1666259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performance/PE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88" t="48511" r="2512"/>
          <a:stretch/>
        </p:blipFill>
        <p:spPr>
          <a:xfrm>
            <a:off x="773115" y="1417638"/>
            <a:ext cx="7080762" cy="4914425"/>
          </a:xfrm>
        </p:spPr>
      </p:pic>
      <p:sp>
        <p:nvSpPr>
          <p:cNvPr id="5" name="Rectangle 4"/>
          <p:cNvSpPr/>
          <p:nvPr/>
        </p:nvSpPr>
        <p:spPr>
          <a:xfrm>
            <a:off x="3329492" y="6222582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Heng</a:t>
            </a:r>
            <a:r>
              <a:rPr lang="en-US" dirty="0" smtClean="0"/>
              <a:t> Li, BWA-MEM: http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/1303.3997v2.pdf</a:t>
            </a:r>
          </a:p>
        </p:txBody>
      </p:sp>
    </p:spTree>
    <p:extLst>
      <p:ext uri="{BB962C8B-B14F-4D97-AF65-F5344CB8AC3E}">
        <p14:creationId xmlns:p14="http://schemas.microsoft.com/office/powerpoint/2010/main" val="403532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long </a:t>
            </a:r>
            <a:r>
              <a:rPr lang="en-US" dirty="0" err="1" smtClean="0"/>
              <a:t>v</a:t>
            </a:r>
            <a:r>
              <a:rPr lang="en-US" dirty="0" smtClean="0"/>
              <a:t>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r>
              <a:rPr lang="en-US" i="1" dirty="0" smtClean="0"/>
              <a:t>long</a:t>
            </a:r>
            <a:r>
              <a:rPr lang="en-US" dirty="0" smtClean="0"/>
              <a:t> reads is a different problem from mapping short reads.</a:t>
            </a:r>
          </a:p>
          <a:p>
            <a:endParaRPr lang="en-US" dirty="0" smtClean="0"/>
          </a:p>
          <a:p>
            <a:r>
              <a:rPr lang="en-US" dirty="0" smtClean="0"/>
              <a:t>This is for two reasons, both of them pragmatic/practical:</a:t>
            </a:r>
          </a:p>
          <a:p>
            <a:pPr lvl="1"/>
            <a:r>
              <a:rPr lang="en-US" dirty="0" smtClean="0"/>
              <a:t>The volume of data has traditionally been much less: 1m 454 reads </a:t>
            </a:r>
            <a:r>
              <a:rPr lang="en-US" dirty="0" err="1" smtClean="0"/>
              <a:t>vs</a:t>
            </a:r>
            <a:r>
              <a:rPr lang="en-US" dirty="0" smtClean="0"/>
              <a:t> 200m Illumina</a:t>
            </a:r>
          </a:p>
          <a:p>
            <a:pPr lvl="1"/>
            <a:r>
              <a:rPr lang="en-US" dirty="0" smtClean="0"/>
              <a:t>Long reads are much more likely to have insertions or deletions in them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reads: BLAST </a:t>
            </a:r>
            <a:r>
              <a:rPr lang="en-US" dirty="0" err="1" smtClean="0"/>
              <a:t>vs</a:t>
            </a:r>
            <a:r>
              <a:rPr lang="en-US" dirty="0" smtClean="0"/>
              <a:t> ‘blat’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</a:t>
            </a:r>
            <a:r>
              <a:rPr lang="en-US" dirty="0" smtClean="0"/>
              <a:t>Tues, </a:t>
            </a:r>
            <a:r>
              <a:rPr lang="en-US" dirty="0" smtClean="0"/>
              <a:t>I told you about the 11-mer heuristic that BLAST uses for DNA matches.</a:t>
            </a:r>
          </a:p>
          <a:p>
            <a:pPr lvl="1"/>
            <a:r>
              <a:rPr lang="en-US" dirty="0" smtClean="0"/>
              <a:t>BLAST requires that a query sequence contains the same 11-mer as a database sequence before it attempts further alignment.</a:t>
            </a:r>
          </a:p>
          <a:p>
            <a:pPr lvl="1"/>
            <a:r>
              <a:rPr lang="en-US" dirty="0" smtClean="0"/>
              <a:t>Any given 11-mer occurs only once in 2m sequences, so this filters out many database sequences quickly.</a:t>
            </a:r>
          </a:p>
          <a:p>
            <a:pPr lvl="1"/>
            <a:r>
              <a:rPr lang="en-US" dirty="0" smtClean="0"/>
              <a:t>You can also store the list of all possible 11-mers in memory easily (~2mb), making it possible to keep track of everything quickly.</a:t>
            </a:r>
          </a:p>
          <a:p>
            <a:r>
              <a:rPr lang="en-US" dirty="0" smtClean="0"/>
              <a:t>‘blat’ does the same thing as BLAST, but is faster because it uses longer </a:t>
            </a:r>
            <a:r>
              <a:rPr lang="en-US" dirty="0" err="1" smtClean="0"/>
              <a:t>k-mers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i="1" dirty="0" smtClean="0"/>
              <a:t>alignment </a:t>
            </a:r>
            <a:r>
              <a:rPr lang="en-US" dirty="0" smtClean="0"/>
              <a:t>works, and why </a:t>
            </a:r>
            <a:r>
              <a:rPr lang="en-US" dirty="0" err="1" smtClean="0"/>
              <a:t>indels</a:t>
            </a:r>
            <a:r>
              <a:rPr lang="en-US" dirty="0" smtClean="0"/>
              <a:t> are the devil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There are many alignment strategies, but most work like this: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GCGGAGatggac</a:t>
            </a:r>
            <a:r>
              <a:rPr lang="en-US" dirty="0" smtClean="0">
                <a:latin typeface="Andale Mono"/>
                <a:cs typeface="Andale Mono"/>
              </a:rPr>
              <a:t>     </a:t>
            </a:r>
            <a:r>
              <a:rPr lang="en-US" dirty="0" err="1" smtClean="0">
                <a:latin typeface="Andale Mono"/>
                <a:cs typeface="Andale Mono"/>
              </a:rPr>
              <a:t>GCGGAGatggac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||||||...... =&gt;  ||||||</a:t>
            </a:r>
            <a:r>
              <a:rPr lang="en-US" dirty="0" err="1" smtClean="0">
                <a:latin typeface="Andale Mono"/>
                <a:cs typeface="Andale Mono"/>
              </a:rPr>
              <a:t>x</a:t>
            </a:r>
            <a:r>
              <a:rPr lang="en-US" dirty="0" smtClean="0">
                <a:latin typeface="Andale Mono"/>
                <a:cs typeface="Andale Mono"/>
              </a:rPr>
              <a:t>.....</a:t>
            </a:r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GCGGAGgcggac</a:t>
            </a:r>
            <a:r>
              <a:rPr lang="en-US" dirty="0" smtClean="0">
                <a:latin typeface="Andale Mono"/>
                <a:cs typeface="Andale Mono"/>
              </a:rPr>
              <a:t>     </a:t>
            </a:r>
            <a:r>
              <a:rPr lang="en-US" dirty="0" err="1" smtClean="0">
                <a:latin typeface="Andale Mono"/>
                <a:cs typeface="Andale Mono"/>
              </a:rPr>
              <a:t>GCGGAGgcggac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At each base, try extending alignment; is total score still above threshold?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i="1" dirty="0" smtClean="0"/>
              <a:t>alignment </a:t>
            </a:r>
            <a:r>
              <a:rPr lang="en-US" dirty="0" smtClean="0"/>
              <a:t>works, and why </a:t>
            </a:r>
            <a:r>
              <a:rPr lang="en-US" dirty="0" err="1" smtClean="0"/>
              <a:t>indels</a:t>
            </a:r>
            <a:r>
              <a:rPr lang="en-US" dirty="0" smtClean="0"/>
              <a:t> are the devil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There are many alignment strategies, but most work like this: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GCGGAGatggac</a:t>
            </a:r>
            <a:r>
              <a:rPr lang="en-US" dirty="0" smtClean="0">
                <a:latin typeface="Andale Mono"/>
                <a:cs typeface="Andale Mono"/>
              </a:rPr>
              <a:t>     </a:t>
            </a:r>
            <a:r>
              <a:rPr lang="en-US" dirty="0" err="1" smtClean="0">
                <a:latin typeface="Andale Mono"/>
                <a:cs typeface="Andale Mono"/>
              </a:rPr>
              <a:t>GCGGAGatggac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||||||...... =&gt;  ||||||xx....</a:t>
            </a:r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GCGGAGgcggac</a:t>
            </a:r>
            <a:r>
              <a:rPr lang="en-US" dirty="0" smtClean="0">
                <a:latin typeface="Andale Mono"/>
                <a:cs typeface="Andale Mono"/>
              </a:rPr>
              <a:t>     </a:t>
            </a:r>
            <a:r>
              <a:rPr lang="en-US" dirty="0" err="1" smtClean="0">
                <a:latin typeface="Andale Mono"/>
                <a:cs typeface="Andale Mono"/>
              </a:rPr>
              <a:t>GCGGAGgcggac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Each mismatch </a:t>
            </a:r>
            <a:r>
              <a:rPr lang="en-US" i="1" dirty="0" smtClean="0"/>
              <a:t>costs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i="1" dirty="0" smtClean="0"/>
              <a:t>alignment </a:t>
            </a:r>
            <a:r>
              <a:rPr lang="en-US" dirty="0" smtClean="0"/>
              <a:t>works, and why </a:t>
            </a:r>
            <a:r>
              <a:rPr lang="en-US" dirty="0" err="1" smtClean="0"/>
              <a:t>indels</a:t>
            </a:r>
            <a:r>
              <a:rPr lang="en-US" dirty="0" smtClean="0"/>
              <a:t> are the devil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888" y="1447800"/>
            <a:ext cx="8323112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Insertions/deletions introduce </a:t>
            </a:r>
            <a:r>
              <a:rPr lang="en-US" sz="2800" i="1" dirty="0" smtClean="0"/>
              <a:t>lots </a:t>
            </a:r>
            <a:r>
              <a:rPr lang="en-US" sz="2800" dirty="0" smtClean="0"/>
              <a:t>more ambiguity: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Andale Mono"/>
                <a:cs typeface="Andale Mono"/>
              </a:rPr>
              <a:t>GCGGAGagaccaacc</a:t>
            </a:r>
            <a:r>
              <a:rPr lang="en-US" sz="2800" dirty="0" smtClean="0">
                <a:latin typeface="Andale Mono"/>
                <a:cs typeface="Andale Mono"/>
              </a:rPr>
              <a:t>    </a:t>
            </a:r>
            <a:r>
              <a:rPr lang="en-US" sz="2800" dirty="0" err="1" smtClean="0">
                <a:latin typeface="Andale Mono"/>
                <a:cs typeface="Andale Mono"/>
              </a:rPr>
              <a:t>GCGGAGag</a:t>
            </a:r>
            <a:r>
              <a:rPr lang="en-US" sz="28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-</a:t>
            </a:r>
            <a:r>
              <a:rPr lang="en-US" sz="2800" dirty="0" err="1" smtClean="0">
                <a:latin typeface="Andale Mono"/>
                <a:cs typeface="Andale Mono"/>
              </a:rPr>
              <a:t>acc</a:t>
            </a:r>
            <a:r>
              <a:rPr lang="en-US" sz="28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a</a:t>
            </a:r>
            <a:r>
              <a:rPr lang="en-US" sz="2800" dirty="0" err="1" smtClean="0">
                <a:latin typeface="Andale Mono"/>
                <a:cs typeface="Andale Mono"/>
              </a:rPr>
              <a:t>acc</a:t>
            </a:r>
            <a:endParaRPr lang="en-US" sz="28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2800" dirty="0" smtClean="0">
                <a:latin typeface="Andale Mono"/>
                <a:cs typeface="Andale Mono"/>
              </a:rPr>
              <a:t>||||||          =&gt; ||||||</a:t>
            </a:r>
          </a:p>
          <a:p>
            <a:pPr>
              <a:buNone/>
            </a:pPr>
            <a:r>
              <a:rPr lang="en-US" sz="2800" dirty="0" err="1" smtClean="0">
                <a:latin typeface="Andale Mono"/>
                <a:cs typeface="Andale Mono"/>
              </a:rPr>
              <a:t>GCGGAGggaaccacc</a:t>
            </a:r>
            <a:r>
              <a:rPr lang="en-US" sz="2800" dirty="0" smtClean="0">
                <a:latin typeface="Andale Mono"/>
                <a:cs typeface="Andale Mono"/>
              </a:rPr>
              <a:t>    </a:t>
            </a:r>
            <a:r>
              <a:rPr lang="en-US" sz="2800" dirty="0" err="1" smtClean="0">
                <a:latin typeface="Andale Mono"/>
                <a:cs typeface="Andale Mono"/>
              </a:rPr>
              <a:t>GCGGAGgg</a:t>
            </a:r>
            <a:r>
              <a:rPr lang="en-US" sz="28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a</a:t>
            </a:r>
            <a:r>
              <a:rPr lang="en-US" sz="2800" dirty="0" err="1" smtClean="0">
                <a:latin typeface="Andale Mono"/>
                <a:cs typeface="Andale Mono"/>
              </a:rPr>
              <a:t>acc</a:t>
            </a:r>
            <a:r>
              <a:rPr lang="en-US" sz="2800" dirty="0" smtClean="0">
                <a:solidFill>
                  <a:srgbClr val="FF0000"/>
                </a:solidFill>
                <a:latin typeface="Andale Mono"/>
                <a:cs typeface="Andale Mono"/>
              </a:rPr>
              <a:t>-</a:t>
            </a:r>
            <a:r>
              <a:rPr lang="en-US" sz="2800" dirty="0" smtClean="0">
                <a:latin typeface="Andale Mono"/>
                <a:cs typeface="Andale Mono"/>
              </a:rPr>
              <a:t>acc</a:t>
            </a:r>
          </a:p>
          <a:p>
            <a:pPr>
              <a:buNone/>
            </a:pPr>
            <a:endParaRPr lang="en-US" sz="28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2800" dirty="0" err="1" smtClean="0">
                <a:latin typeface="Andale Mono"/>
                <a:cs typeface="Andale Mono"/>
              </a:rPr>
              <a:t>GCGGAGagaccaacc</a:t>
            </a:r>
            <a:r>
              <a:rPr lang="en-US" sz="2800" dirty="0" smtClean="0">
                <a:latin typeface="Andale Mono"/>
                <a:cs typeface="Andale Mono"/>
              </a:rPr>
              <a:t>    </a:t>
            </a:r>
            <a:r>
              <a:rPr lang="en-US" sz="2800" dirty="0" err="1" smtClean="0">
                <a:latin typeface="Andale Mono"/>
                <a:cs typeface="Andale Mono"/>
              </a:rPr>
              <a:t>GCGGAGaga</a:t>
            </a:r>
            <a:r>
              <a:rPr lang="en-US" sz="28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-</a:t>
            </a:r>
            <a:r>
              <a:rPr lang="en-US" sz="2800" dirty="0" err="1" smtClean="0">
                <a:latin typeface="Andale Mono"/>
                <a:cs typeface="Andale Mono"/>
              </a:rPr>
              <a:t>cca</a:t>
            </a:r>
            <a:r>
              <a:rPr lang="en-US" sz="28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a</a:t>
            </a:r>
            <a:r>
              <a:rPr lang="en-US" sz="2800" dirty="0" err="1" smtClean="0">
                <a:latin typeface="Andale Mono"/>
                <a:cs typeface="Andale Mono"/>
              </a:rPr>
              <a:t>cc</a:t>
            </a:r>
            <a:endParaRPr lang="en-US" sz="28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2800" dirty="0" smtClean="0">
                <a:latin typeface="Andale Mono"/>
                <a:cs typeface="Andale Mono"/>
              </a:rPr>
              <a:t>||||||          =&gt; ||||||</a:t>
            </a:r>
          </a:p>
          <a:p>
            <a:pPr>
              <a:buNone/>
            </a:pPr>
            <a:r>
              <a:rPr lang="en-US" sz="2800" dirty="0" err="1" smtClean="0">
                <a:latin typeface="Andale Mono"/>
                <a:cs typeface="Andale Mono"/>
              </a:rPr>
              <a:t>GCGGAGggaaccacc</a:t>
            </a:r>
            <a:r>
              <a:rPr lang="en-US" sz="2800" dirty="0" smtClean="0">
                <a:latin typeface="Andale Mono"/>
                <a:cs typeface="Andale Mono"/>
              </a:rPr>
              <a:t>    </a:t>
            </a:r>
            <a:r>
              <a:rPr lang="en-US" sz="2800" dirty="0" err="1" smtClean="0">
                <a:latin typeface="Andale Mono"/>
                <a:cs typeface="Andale Mono"/>
              </a:rPr>
              <a:t>GCGGAGgga</a:t>
            </a:r>
            <a:r>
              <a:rPr lang="en-US" sz="28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a</a:t>
            </a:r>
            <a:r>
              <a:rPr lang="en-US" sz="2800" dirty="0" err="1" smtClean="0">
                <a:latin typeface="Andale Mono"/>
                <a:cs typeface="Andale Mono"/>
              </a:rPr>
              <a:t>cca</a:t>
            </a:r>
            <a:r>
              <a:rPr lang="en-US" sz="2800" dirty="0" smtClean="0">
                <a:solidFill>
                  <a:srgbClr val="FF0000"/>
                </a:solidFill>
                <a:latin typeface="Andale Mono"/>
                <a:cs typeface="Andale Mono"/>
              </a:rPr>
              <a:t>-</a:t>
            </a:r>
            <a:r>
              <a:rPr lang="en-US" sz="2800" dirty="0" smtClean="0">
                <a:latin typeface="Andale Mono"/>
                <a:cs typeface="Andale Mono"/>
              </a:rPr>
              <a:t>cc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849</TotalTime>
  <Words>1663</Words>
  <Application>Microsoft Macintosh PowerPoint</Application>
  <PresentationFormat>On-screen Show (4:3)</PresentationFormat>
  <Paragraphs>226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Solstice</vt:lpstr>
      <vt:lpstr>Mapping short reads</vt:lpstr>
      <vt:lpstr>Locate reads in ref genome</vt:lpstr>
      <vt:lpstr>PowerPoint Presentation</vt:lpstr>
      <vt:lpstr>SNP calling – which variants are “real”?</vt:lpstr>
      <vt:lpstr>Note: long v short</vt:lpstr>
      <vt:lpstr>Long reads: BLAST vs ‘blat’</vt:lpstr>
      <vt:lpstr>How alignment works, and why indels are the devil</vt:lpstr>
      <vt:lpstr>How alignment works, and why indels are the devil</vt:lpstr>
      <vt:lpstr>How alignment works, and why indels are the devil</vt:lpstr>
      <vt:lpstr>Mapping short reads, again</vt:lpstr>
      <vt:lpstr>Mapping, defined</vt:lpstr>
      <vt:lpstr>Want global, not local, alignment</vt:lpstr>
      <vt:lpstr>Mapping is “pleasantly parallel”</vt:lpstr>
      <vt:lpstr>What makes mapping challenging?</vt:lpstr>
      <vt:lpstr>Volume of data</vt:lpstr>
      <vt:lpstr>Garbage reads</vt:lpstr>
      <vt:lpstr>Errors in reads</vt:lpstr>
      <vt:lpstr>Technology-specific bias </vt:lpstr>
      <vt:lpstr>Errors in reads</vt:lpstr>
      <vt:lpstr>Repeat/multi-copy elements</vt:lpstr>
      <vt:lpstr>SNP/SNVs</vt:lpstr>
      <vt:lpstr>Indels</vt:lpstr>
      <vt:lpstr>Indels: ambiguity &amp; decisions…</vt:lpstr>
      <vt:lpstr>Splice sites</vt:lpstr>
      <vt:lpstr>Two specific mapping programs</vt:lpstr>
      <vt:lpstr>Bowtie1</vt:lpstr>
      <vt:lpstr>BWA</vt:lpstr>
      <vt:lpstr>Decisions to be made by you</vt:lpstr>
      <vt:lpstr>Mapping best done on entire reference</vt:lpstr>
      <vt:lpstr>Look at your mapping</vt:lpstr>
      <vt:lpstr>Two considerations in mapping</vt:lpstr>
      <vt:lpstr>Indexing – e.g. BLAST</vt:lpstr>
      <vt:lpstr>Indexing – e.g. BLAST</vt:lpstr>
      <vt:lpstr>Speed of indexing &amp; mapping.</vt:lpstr>
      <vt:lpstr>Simulations =&gt; understanding mappers</vt:lpstr>
      <vt:lpstr>Does choice of mapper matter? Not in our experience.</vt:lpstr>
      <vt:lpstr>Misc points</vt:lpstr>
      <vt:lpstr>Using quality scores?</vt:lpstr>
      <vt:lpstr>Comparative performance/SE</vt:lpstr>
      <vt:lpstr>Comparative performance/PE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short reads</dc:title>
  <dc:creator>C. Titus Brown</dc:creator>
  <cp:lastModifiedBy>C. Titus Brown</cp:lastModifiedBy>
  <cp:revision>18</cp:revision>
  <dcterms:created xsi:type="dcterms:W3CDTF">2010-06-04T10:23:19Z</dcterms:created>
  <dcterms:modified xsi:type="dcterms:W3CDTF">2013-09-18T15:32:25Z</dcterms:modified>
</cp:coreProperties>
</file>